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35.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1"/>
  </p:notesMasterIdLst>
  <p:sldIdLst>
    <p:sldId id="361" r:id="rId2"/>
    <p:sldId id="386" r:id="rId3"/>
    <p:sldId id="389" r:id="rId4"/>
    <p:sldId id="387" r:id="rId5"/>
    <p:sldId id="390" r:id="rId6"/>
    <p:sldId id="391" r:id="rId7"/>
    <p:sldId id="362" r:id="rId8"/>
    <p:sldId id="363" r:id="rId9"/>
    <p:sldId id="364" r:id="rId10"/>
    <p:sldId id="388" r:id="rId11"/>
    <p:sldId id="368" r:id="rId12"/>
    <p:sldId id="369" r:id="rId13"/>
    <p:sldId id="370" r:id="rId14"/>
    <p:sldId id="371" r:id="rId15"/>
    <p:sldId id="372" r:id="rId16"/>
    <p:sldId id="373" r:id="rId17"/>
    <p:sldId id="374" r:id="rId18"/>
    <p:sldId id="376" r:id="rId19"/>
    <p:sldId id="377" r:id="rId20"/>
    <p:sldId id="378" r:id="rId21"/>
    <p:sldId id="379" r:id="rId22"/>
    <p:sldId id="380" r:id="rId23"/>
    <p:sldId id="381" r:id="rId24"/>
    <p:sldId id="384" r:id="rId25"/>
    <p:sldId id="385" r:id="rId26"/>
    <p:sldId id="382" r:id="rId27"/>
    <p:sldId id="383" r:id="rId28"/>
    <p:sldId id="341" r:id="rId29"/>
    <p:sldId id="256" r:id="rId30"/>
    <p:sldId id="261" r:id="rId31"/>
    <p:sldId id="263" r:id="rId32"/>
    <p:sldId id="262" r:id="rId33"/>
    <p:sldId id="264" r:id="rId34"/>
    <p:sldId id="258" r:id="rId35"/>
    <p:sldId id="259" r:id="rId36"/>
    <p:sldId id="260" r:id="rId37"/>
    <p:sldId id="352" r:id="rId38"/>
    <p:sldId id="358" r:id="rId39"/>
    <p:sldId id="360" r:id="rId40"/>
    <p:sldId id="357" r:id="rId41"/>
    <p:sldId id="356" r:id="rId42"/>
    <p:sldId id="359" r:id="rId43"/>
    <p:sldId id="353" r:id="rId44"/>
    <p:sldId id="355" r:id="rId45"/>
    <p:sldId id="354" r:id="rId46"/>
    <p:sldId id="342" r:id="rId47"/>
    <p:sldId id="343" r:id="rId48"/>
    <p:sldId id="344" r:id="rId49"/>
    <p:sldId id="257" r:id="rId50"/>
    <p:sldId id="345" r:id="rId51"/>
    <p:sldId id="346" r:id="rId52"/>
    <p:sldId id="347" r:id="rId53"/>
    <p:sldId id="348" r:id="rId54"/>
    <p:sldId id="349" r:id="rId55"/>
    <p:sldId id="350" r:id="rId56"/>
    <p:sldId id="351" r:id="rId57"/>
    <p:sldId id="265" r:id="rId58"/>
    <p:sldId id="266" r:id="rId59"/>
    <p:sldId id="267" r:id="rId60"/>
    <p:sldId id="268" r:id="rId61"/>
    <p:sldId id="269" r:id="rId62"/>
    <p:sldId id="270" r:id="rId63"/>
    <p:sldId id="271" r:id="rId64"/>
    <p:sldId id="272" r:id="rId65"/>
    <p:sldId id="273" r:id="rId66"/>
    <p:sldId id="274" r:id="rId67"/>
    <p:sldId id="275" r:id="rId68"/>
    <p:sldId id="276" r:id="rId69"/>
    <p:sldId id="277" r:id="rId70"/>
    <p:sldId id="278" r:id="rId71"/>
    <p:sldId id="279" r:id="rId72"/>
    <p:sldId id="280" r:id="rId73"/>
    <p:sldId id="281" r:id="rId74"/>
    <p:sldId id="282" r:id="rId75"/>
    <p:sldId id="283" r:id="rId76"/>
    <p:sldId id="284" r:id="rId77"/>
    <p:sldId id="285" r:id="rId78"/>
    <p:sldId id="286" r:id="rId79"/>
    <p:sldId id="287" r:id="rId80"/>
    <p:sldId id="288" r:id="rId81"/>
    <p:sldId id="289" r:id="rId82"/>
    <p:sldId id="290" r:id="rId83"/>
    <p:sldId id="291" r:id="rId84"/>
    <p:sldId id="292" r:id="rId85"/>
    <p:sldId id="293" r:id="rId86"/>
    <p:sldId id="294" r:id="rId87"/>
    <p:sldId id="295" r:id="rId88"/>
    <p:sldId id="296" r:id="rId89"/>
    <p:sldId id="297" r:id="rId90"/>
    <p:sldId id="298" r:id="rId91"/>
    <p:sldId id="299" r:id="rId92"/>
    <p:sldId id="300" r:id="rId93"/>
    <p:sldId id="301" r:id="rId94"/>
    <p:sldId id="302" r:id="rId95"/>
    <p:sldId id="303" r:id="rId96"/>
    <p:sldId id="304" r:id="rId97"/>
    <p:sldId id="305" r:id="rId98"/>
    <p:sldId id="306" r:id="rId99"/>
    <p:sldId id="307" r:id="rId100"/>
    <p:sldId id="308" r:id="rId101"/>
    <p:sldId id="309" r:id="rId102"/>
    <p:sldId id="310" r:id="rId103"/>
    <p:sldId id="311" r:id="rId104"/>
    <p:sldId id="312" r:id="rId105"/>
    <p:sldId id="313" r:id="rId106"/>
    <p:sldId id="314" r:id="rId107"/>
    <p:sldId id="315" r:id="rId108"/>
    <p:sldId id="316" r:id="rId109"/>
    <p:sldId id="317"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510A18E-B6C5-4A8E-AF4B-46568DCB0D97}">
          <p14:sldIdLst>
            <p14:sldId id="361"/>
            <p14:sldId id="386"/>
            <p14:sldId id="389"/>
            <p14:sldId id="387"/>
            <p14:sldId id="390"/>
            <p14:sldId id="391"/>
          </p14:sldIdLst>
        </p14:section>
        <p14:section name="1" id="{410D0538-A707-4570-8704-241F5883FC4C}">
          <p14:sldIdLst>
            <p14:sldId id="362"/>
            <p14:sldId id="363"/>
            <p14:sldId id="364"/>
            <p14:sldId id="388"/>
            <p14:sldId id="368"/>
          </p14:sldIdLst>
        </p14:section>
        <p14:section name="2" id="{2EEBC4E8-328B-4E12-95B9-0AD9C9BBEC08}">
          <p14:sldIdLst>
            <p14:sldId id="369"/>
            <p14:sldId id="370"/>
            <p14:sldId id="371"/>
            <p14:sldId id="372"/>
            <p14:sldId id="373"/>
            <p14:sldId id="374"/>
          </p14:sldIdLst>
        </p14:section>
        <p14:section name="3" id="{870BA383-1148-4226-9D33-FACD37A9245B}">
          <p14:sldIdLst>
            <p14:sldId id="376"/>
            <p14:sldId id="377"/>
            <p14:sldId id="378"/>
            <p14:sldId id="379"/>
            <p14:sldId id="380"/>
          </p14:sldIdLst>
        </p14:section>
        <p14:section name="4" id="{1051D3BC-44BD-4930-B1D8-7B98CB4EB7F8}">
          <p14:sldIdLst>
            <p14:sldId id="381"/>
            <p14:sldId id="384"/>
            <p14:sldId id="385"/>
          </p14:sldIdLst>
        </p14:section>
        <p14:section name="5" id="{A07DB1A2-FF6E-496C-8677-A593014890FB}">
          <p14:sldIdLst>
            <p14:sldId id="382"/>
          </p14:sldIdLst>
        </p14:section>
        <p14:section name="6" id="{4911CCEB-605D-4BAE-9589-936624E74715}">
          <p14:sldIdLst>
            <p14:sldId id="383"/>
          </p14:sldIdLst>
        </p14:section>
        <p14:section name="workshop" id="{C65BB3A8-6488-4FDD-B731-C5BB3D8CACDD}">
          <p14:sldIdLst>
            <p14:sldId id="341"/>
            <p14:sldId id="256"/>
            <p14:sldId id="261"/>
            <p14:sldId id="263"/>
            <p14:sldId id="262"/>
            <p14:sldId id="264"/>
            <p14:sldId id="258"/>
            <p14:sldId id="259"/>
            <p14:sldId id="260"/>
            <p14:sldId id="352"/>
            <p14:sldId id="358"/>
            <p14:sldId id="360"/>
            <p14:sldId id="357"/>
            <p14:sldId id="356"/>
            <p14:sldId id="359"/>
            <p14:sldId id="353"/>
            <p14:sldId id="355"/>
            <p14:sldId id="354"/>
            <p14:sldId id="342"/>
            <p14:sldId id="343"/>
            <p14:sldId id="344"/>
            <p14:sldId id="257"/>
            <p14:sldId id="345"/>
            <p14:sldId id="346"/>
            <p14:sldId id="347"/>
            <p14:sldId id="348"/>
            <p14:sldId id="349"/>
            <p14:sldId id="350"/>
            <p14:sldId id="351"/>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082"/>
    <a:srgbClr val="5F5F5F"/>
    <a:srgbClr val="FFFFFF"/>
    <a:srgbClr val="000000"/>
    <a:srgbClr val="007ADC"/>
    <a:srgbClr val="39D9D5"/>
    <a:srgbClr val="A2F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79239" autoAdjust="0"/>
  </p:normalViewPr>
  <p:slideViewPr>
    <p:cSldViewPr snapToGrid="0">
      <p:cViewPr>
        <p:scale>
          <a:sx n="33" d="100"/>
          <a:sy n="33" d="100"/>
        </p:scale>
        <p:origin x="2910" y="16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2:40:49.304"/>
    </inkml:context>
    <inkml:brush xml:id="br0">
      <inkml:brushProperty name="width" value="0.1" units="cm"/>
      <inkml:brushProperty name="height" value="0.1" units="cm"/>
    </inkml:brush>
  </inkml:definitions>
  <inkml:trace contextRef="#ctx0" brushRef="#br0">0 114 24575,'2'-1'0,"0"-1"0,1 1 0,-1 0 0,0 0 0,0 1 0,1-1 0,-1 0 0,1 1 0,-1 0 0,0-1 0,5 1 0,4-1 0,91-11 0,167 1 0,309 12 0,-355-14 0,-2-14 0,-140 15 0,109-12 0,238 18 0,-170 22 0,-137-1 0,-54-6 0,108 26 0,-8-1 0,-114-26 0,46 5 0,-84-12 0,-1 2 0,1 0 0,17 6 0,-14-4 0,22 4 0,190 37 0,-228-46 0,1 1 0,-1 0 0,1 0 0,-1 0 0,0 0 0,1 0 0,-1 1 0,0-1 0,0 1 0,0-1 0,2 3 0,-2-2 0,-1-1 0,0 0 0,0 1 0,-1 0 0,1-1 0,0 1 0,0-1 0,-1 1 0,1 0 0,-1-1 0,1 1 0,-1 0 0,0 0 0,0 0 0,0-1 0,0 1 0,0 2 0,-1 3 0,0 1 0,-1-1 0,0 1 0,0-1 0,0 0 0,-1 0 0,0 0 0,-6 9 0,-3 3 0,-23 27 0,28-38 0,0 0 0,-1-1 0,0 0 0,0-1 0,-13 9 0,-49 22 0,-39 12 0,75-36 0,-47 11 0,-144 27 0,153-39 0,-85 5 0,-164-15 0,180-3 0,-93 18 0,54-2 0,-35-13 0,122-3 0,-130-15 0,142 3 0,-96-27 0,159 36 0,9 2 0,0-1 0,-16-6 0,-103-44 0,96 38 0,20 9 0,-15-5 0,18 7 0,0 0 0,1 0 0,0 0 0,0-1 0,0-1 0,0 1 0,1-1 0,0-1 0,-12-12 0,-8-9 0,-31-36 0,52 56 0,0 1 0,1-1 0,1-1 0,-1 1 0,1 0 0,1-1 0,-4-10 0,0-5-12,3 11-664,-4-23-1,6 21-6149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2:40:49.306"/>
    </inkml:context>
    <inkml:brush xml:id="br0">
      <inkml:brushProperty name="width" value="0.1" units="cm"/>
      <inkml:brushProperty name="height" value="0.1" units="cm"/>
    </inkml:brush>
  </inkml:definitions>
  <inkml:trace contextRef="#ctx0" brushRef="#br0">256 0 24575,'0'4'0,"-1"0"0,0 0 0,0-1 0,0 1 0,0 0 0,-1-1 0,0 1 0,1-1 0,-1 1 0,-1-1 0,-2 3 0,-6 13 0,-4 6 0,0-2 0,-2 1 0,-32 34 0,39-46 0,1 1 0,0 0 0,0 1 0,2 0 0,-11 24 0,8-10 0,2 0 0,-10 52 0,15-63 0,-22 162 0,23-141 0,1 1 0,8 66 0,9-12 0,-13-79 0,1 0 0,1 0 0,0-1 0,11 20 0,-3-8 0,2-1 0,1 0 0,1-1 0,24 24 0,-10-18 0,1-1 0,45 30 0,75 36 0,-116-73 0,42 16 0,-53-27 0,1-1 0,44 10 0,-27-12 0,68 3 0,44-9 0,-113-2 0,52 1 0,121-2 0,-175 1 0,-1-2 0,0-1 0,60-16 0,-95 19 0,11-2 0,-1-2 0,1 0 0,-1 0 0,-1-1 0,18-11 0,-20 10 0,0-2 0,-1 0 0,0 0 0,10-13 0,32-46 0,-11 12 0,41-40 0,-70 82 0,1-2 0,18-26 0,40-76 0,-62 102 0,-1 0 0,0 0 0,10-34 0,7-55 0,-8 10 0,-10 54 0,-3 22 0,2-30 0,-6 38 0,0 4 0,0 0 0,1 1 0,0-1 0,3-13 0,3 1 1054,-3 9-2231,-1 0 0,5-19 0,-8 26 890,1 0 0,-1 0 0,0 0 0,0-1-1,0 1 1,0 0 0,-1 0 0,1 0 0,-1 0 0,0 1 0,0-1 0,0 0 0,0 0-1,-2-4 1,0 3 105,0 0-1,0 0 0,0 0 1,-6-5-1,3 4 639,1 1-1,-1 0 1,1 1 0,-1-1-1,-7-2 1,-5-1 1198,1 1 1,-25-5-1,9 5-1654,-57-5 0,-33 7 0,100 3 0,-308 10-377,104-1 166,-303-7 657,281-1-304,222 0-142,-35-1 0,59 1 0,1-1 0,-1 0 0,0 0 0,1 0 0,-1 0 0,0 0 0,1 0 0,-1-1 0,1 1 0,0-1 0,0 0 0,-1 1 0,1-1 0,0 0 0,1-1 0,-3-1 0,-1-3 0,0 0 0,0 0 0,1 0 0,-4-11 0,5 9-170,0 0-1,1-1 0,0 1 1,0-1-1,1 0 0,0 0 1,1-17-1,1 10-6655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0:27:26.994"/>
    </inkml:context>
    <inkml:brush xml:id="br0">
      <inkml:brushProperty name="width" value="0.2" units="cm"/>
      <inkml:brushProperty name="height" value="0.2" units="cm"/>
    </inkml:brush>
  </inkml:definitions>
  <inkml:trace contextRef="#ctx0" brushRef="#br0">1470 126 24575,'33'-1'0,"0"2"0,0 2 0,-1 0 0,1 3 0,-1 0 0,0 2 0,0 1 0,-1 2 0,44 22 0,-9 4 0,93 38 0,-130-64 0,2-1 0,-1-1 0,1-1 0,0-2 0,61 3 0,230-14 0,-311 3 0,1 0 0,0 0 0,-1-1 0,0-1 0,0 0 0,0-1 0,18-9 0,71-52 0,-42 26 0,-46 32 0,34-22 0,57-27 0,-85 49 0,0 1 0,1 0 0,0 1 0,1 1 0,-1 1 0,34-2 0,72 3 0,-170 4 0,0 2 0,-62 12 0,58-5 63,-1-2-1,-81 3 0,-102-12-1080,106-1-4196,-217 2 6831,-160-2 3649,163-12-6104,-755-69 689,886 66-248,148 11-2202,191 2-1444,-111 4 4447,223 1-1458,1232 2 8892,-1436-3-7838,0 3 0,0 0 0,-1 3 0,0 1 0,0 1 0,57 22 0,11 7 0,2-5 0,1-4 0,202 24 0,-203-37 49,51 4-1463,-115-18-5412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0:27:30.086"/>
    </inkml:context>
    <inkml:brush xml:id="br0">
      <inkml:brushProperty name="width" value="0.2" units="cm"/>
      <inkml:brushProperty name="height" value="0.2" units="cm"/>
    </inkml:brush>
  </inkml:definitions>
  <inkml:trace contextRef="#ctx0" brushRef="#br0">2383 41 24575,'-1078'0'-3021,"-1"0"6042,1032 1-3021,1 2 0,-47 9 0,91-12 0,0 0 0,0 0 0,0 0 0,0 1 0,1-1 0,-1 0 0,0 1 0,0 0 0,1-1 0,-1 1 0,0 0 0,1 0 0,-1 0 0,0 0 0,1 0 0,0 0 0,-1 0 0,1 1 0,0-1 0,-1 0 0,1 1 0,0-1 0,-1 3 0,2-2 0,1-1 0,0 1 0,-1 0 0,1-1 0,0 1 0,0-1 0,0 1 0,0-1 0,0 1 0,0-1 0,0 0 0,1 1 0,-1-1 0,0 0 0,1 0 0,-1 0 0,1 0 0,-1 0 0,1 0 0,0-1 0,-1 1 0,1 0 0,0-1 0,-1 1 0,3-1 0,28 11 0,1-1 0,-1-2 0,1-1 0,50 3 0,145-1 0,-184-8 0,86 1 0,-1-7 0,221-34 0,-190 7 0,136-21 0,-217 38 0,-46 7 0,47-3 0,265 7-73,-231 5-1219,-47 0-5534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0:28:18.853"/>
    </inkml:context>
    <inkml:brush xml:id="br0">
      <inkml:brushProperty name="width" value="0.2" units="cm"/>
      <inkml:brushProperty name="height" value="0.2" units="cm"/>
    </inkml:brush>
  </inkml:definitions>
  <inkml:trace contextRef="#ctx0" brushRef="#br0">11712 574 24575,'-7'5'0,"0"0"0,1-1 0,-2 1 0,1-1 0,0 0 0,-1-1 0,-14 5 0,-21 10 0,-61 36 0,33-15 0,-2-3 0,-142 49 0,175-77 0,0-2 0,-1-2 0,1-2 0,-1-1 0,-56-7 0,-9 2 0,67 4 0,10 1 0,0-1 0,-1-1 0,1-2 0,0 0 0,0-3 0,-49-14 0,41 2 0,1-1 0,1-2 0,-41-32 0,53 37 0,12 9 0,-1 0 0,0 2 0,1-1 0,-2 1 0,1 1 0,-1 0 0,1 1 0,-1 0 0,-21-1 0,-13 1 0,-62 4 0,52 1 0,-126-2 0,-216 8 0,331 2 0,0 2 0,1 4 0,-106 38 0,163-49 0,0-2 0,-1 1 0,0-2 0,0 1 0,0-1 0,0-1 0,0 0 0,0 0 0,0-2 0,0 1 0,0-1 0,0-1 0,0 1 0,0-2 0,0 0 0,1 0 0,-14-7 0,-1 0 0,0 0 0,-1 2 0,0 0 0,0 2 0,0 1 0,-38-2 0,-165 5 0,131 4 0,-731 1 0,598 16 0,73-3 0,-84 10 0,107-9 0,-163 22 0,235-28 0,1 2 0,-68 24 0,-37 8 0,-490 50 0,626-91 0,-94 12 0,-131 8 0,-447-23 0,297-3 0,348-1 0,0-3 0,-85-19 0,27 3 0,-4-4 0,-221-77 0,187 51 0,-168-44 0,234 75 0,-159-17 0,-68 22 0,-44-5 0,-136 5 0,487 17 0,0-1 0,0-1 0,0 1 0,0-1 0,0-1 0,0 1 0,1-1 0,-1-1 0,0 0 0,1 0 0,0 0 0,-9-5 0,12 4 0,0 1 0,0-1 0,1 0 0,-1 0 0,1 0 0,0 0 0,0-1 0,0 1 0,0-1 0,1 0 0,0 0 0,0 0 0,0 0 0,1 0 0,-1 0 0,1-1 0,1 1 0,-1 0 0,1-8 0,0 0 0,1 1 0,0-1 0,1 0 0,0 0 0,1 1 0,1-1 0,0 1 0,1 0 0,0 0 0,1 1 0,9-16 0,0 3 0,2 0 0,0 2 0,2 0 0,24-23 0,-22 27 0,2 0 0,0 2 0,0 0 0,2 2 0,-1 0 0,2 2 0,0 1 0,0 1 0,1 1 0,0 1 0,32-4 0,27 0 0,-1 3 0,122 3 0,36 15 0,0 10 0,-2 11 0,379 97 0,-311-37 0,-241-65 0,-1 3 0,92 52 0,91 74 0,204 110 0,-321-202 0,2-6 0,3-6 0,285 63 0,-218-82 0,288 9 0,212-37 0,-433-6 0,869 2 0,-1065-1 0,1-4 0,107-22 0,146-51 0,41-8 0,-121 51 0,292-5 0,256 36 0,-488 7 0,222 38 0,-329-18 0,-139-21 0,-57-7 0,-14-4 0,-11-5 0,0 2 0,-1 0 0,-1 1 0,0 2 0,-29-13 0,17 8 0,-176-76-247,-296-88 0,-239-14-248,-106 46 495,615 125 0,-394 12 0,-232 101 989,355-9-989,356-61 0,-180 2 0,-153-24 0,240-2 0,-78 0 0,-546 6 0,657 15 0,80-5 0,68-5 0,0 3 0,-67 21 0,-7 1 0,-206 29 0,122-25 0,-85 10 0,245-39 0,-552 71 0,297-20 0,283-53 0,-42 7 0,-1-3 0,0-4 0,-83-2 0,121-3 0,1 2 0,-57 12 0,51-8 0,-74 6 0,-52-14 0,-143 8 0,295-5 0,0-1 0,0 0 0,0-1 0,-28-4 0,35 2 0,-1 0 0,1-1 0,0 0 0,0 0 0,0-1 0,0 0 0,1 0 0,-1-1 0,-10-9 0,15 12 0,-10-8 0,1 1 0,1-2 0,0 1 0,1-2 0,-13-15 0,22 24 0,-1 0 0,0 1 0,1-1 0,-1 0 0,1 0 0,0 0 0,0 0 0,0 0 0,1 0 0,-1 0 0,1 0 0,-1 0 0,1 0 0,0-1 0,0 1 0,0 0 0,1 0 0,-1 0 0,1 0 0,0 0 0,0 0 0,0 0 0,0 0 0,0 0 0,1 0 0,-1 0 0,1 1 0,0-1 0,0 1 0,0-1 0,0 1 0,4-4 0,4-2 0,0 0 0,1 1 0,-1 0 0,2 1 0,-1 0 0,1 1 0,-1 0 0,14-3 0,-21 6 0,92-29 0,1 5 0,1 3 0,0 5 0,159-9 0,420 22 0,-351 10 0,312 20 0,0 96 0,-260-41 0,464 36 0,-340-26 0,-377-63 0,-30-12 0,0-5 0,0-4 0,118-8 0,-94 0 0,733 0 0,-816 1 0,-1-1 0,-1-2 0,1-1 0,0-1 0,-1-3 0,-1 0 0,62-27 0,-23 3 0,2 3 0,1 3 0,1 4 0,127-23 0,23 5 0,-139 22 0,154-12 0,456 27 0,-343 8 0,870-4 0,-1157-3 0,0-2 0,0-3 0,-1-3 0,117-36 0,-74 10 0,-3-4 0,105-58 0,-120 55 0,134-46 0,-176 74 0,0 1 0,1 3 0,1 3 0,67-5 0,-1214 23-52,677-11-445,-1404 2 387,1613-5 110,-340-52 0,468 47 144,1 3-1,-2 4 0,1 4 1,-118 16-1,-313 88-201,471-95 58,3-1 0,1 2 0,0 2 0,-39 18 0,18-2 0,-1-3 0,-1-2 0,0-2 0,-2-4 0,-1-2 0,-125 14 0,48-8 0,29-4 0,-9-3 0,-177 45 0,236-44 0,0-4 0,-1-2 0,-72 2 0,-189-11 0,164-3 0,119 4 0,-1 1 0,-47 12 0,-56 5 0,-195-18 0,205-3 0,-2-6 0,-233-42 0,104 9 0,-122 17 0,202 16 0,26-11 0,-13-1 0,-336 19 0,279 20 0,55-2 0,-259-14 0,284-4 0,128-1 0,0 2 0,-1 1 0,1 1 0,0 1 0,-38 12 0,45-11 0,2 1 0,-1 0 0,1 2 0,0-1 0,0 1 0,1 1 0,0 0 0,1 1 0,-16 17 0,26-26 0,-1 0 0,1 0 0,-1 0 0,1 1 0,0-1 0,0 0 0,-1 1 0,1-1 0,0 1 0,1-1 0,-1 1 0,0 0 0,0-1 0,1 1 0,-1 0 0,0 0 0,1-1 0,0 1 0,-1 0 0,1 0 0,0 0 0,0-1 0,0 1 0,0 0 0,1 0 0,-1 0 0,0 0 0,1-1 0,-1 1 0,1 0 0,0-1 0,-1 1 0,1 0 0,0-1 0,0 1 0,0-1 0,0 1 0,0-1 0,1 1 0,-1-1 0,0 0 0,2 2 0,8 4 0,-1-1 0,1 0 0,1-1 0,-1 0 0,20 5 0,77 22 0,202 30 0,-211-45 0,1097 155 0,-978-160-4566,-69-5 1552,-49 4 3810,677 54 3843,9-64-1739,-370-5-3655,-374 1 755,1-1 0,-2-3 0,49-13 0,53-8 0,92 9 0,305 16 0,-292 7 0,424 16 0,-74 0 0,470-34 0,-343-10 0,-96 4 0,936-3 0,-1534 22 0,-1-2 0,1-1 0,51-13 0,88-36 0,-152 46 0,159-51 0,199-72 0,-357 122 0,0 0 0,-1-1 0,0-1 0,-1-1 0,0-1 0,-1 0 0,0-1 0,26-28 0,-40 39 0,-1 1 0,0-1 0,0 0 0,0 0 0,1 1 0,-2-1 0,1 0 0,0 0 0,0 0 0,-1 0 0,1 0 0,-1 0 0,1 0 0,-1-1 0,0 1 0,0 0 0,0 0 0,0 0 0,0 0 0,-1 0 0,0-3 0,-1 0 0,1 1 0,-1 0 0,-1-1 0,1 1 0,-1 0 0,1 0 0,-1 0 0,0 0 0,-5-3 0,-8-8 0,0 1 0,-2 1 0,-23-14 0,41 27 0,-51-30 0,-1 3 0,-1 2 0,-62-20 0,-175-42 0,239 73 0,-326-71 0,295 73 0,0 4 0,-142 4 0,-18 7 0,-71 4 0,239 4 0,1 3 0,-100 34 0,156-43 0,-258 94 0,-9 2 0,155-61 0,-2 1 0,-207 36 0,314-72 0,1 1 0,0 0 0,0 2 0,0 0 0,-29 17 0,48-23 0,-25 10 0,-2-1 0,1-1 0,-1-2 0,0-1 0,-58 6 0,-161-7 0,225-6 0,16 0 0,0-1 0,0 0 0,0-1 0,0 1 0,0-2 0,1 1 0,-1-1 0,1-1 0,-11-5 0,16 8 0,1-1 0,0 1 0,0 0 0,0-1 0,0 1 0,0-1 0,0 0 0,0 1 0,1-1 0,-1 0 0,1 0 0,-1 0 0,1-1 0,0 1 0,0 0 0,0 0 0,0-1 0,0 1 0,0 0 0,1-1 0,-1 1 0,1-1 0,-1 1 0,1-1 0,0 1 0,0-1 0,0 1 0,1-1 0,-1 1 0,1-1 0,-1 1 0,1-1 0,0 1 0,0 0 0,0-1 0,0 1 0,2-4 0,1 0 0,1 0 0,-1 1 0,1 0 0,0 0 0,0 0 0,0 0 0,1 1 0,0 0 0,-1 0 0,1 0 0,1 1 0,-1 0 0,1 0 0,-1 1 0,1 0 0,9-2 0,14-3 0,1 2 0,42-2 0,-53 5 0,203-9 0,128-15 0,-326 20 0,44-16 0,-45 14 0,0 0 0,45-8 0,-63 15 0,0 1 0,0-1 0,0 1 0,0 0 0,0 1 0,0-1 0,-1 1 0,1 0 0,0 1 0,0-1 0,-1 1 0,1 0 0,-1 0 0,1 1 0,-1 0 0,8 5 0,-9-4 0,0 0 0,0 0 0,0 0 0,0 0 0,-1 0 0,0 1 0,0 0 0,0-1 0,0 1 0,-1 0 0,0 0 0,0 1 0,0-1 0,-1 0 0,1 1 0,-1-1 0,-1 1 0,1-1 0,-1 1 0,0-1 0,0 1 0,-1-1 0,0 6 0,-1-2 0,0-1 0,0 0 0,0-1 0,-1 1 0,-1 0 0,1-1 0,-1 0 0,0 1 0,-1-2 0,1 1 0,-2 0 0,1-1 0,-1 0 0,1 0 0,-9 5 0,-27 19 0,-1-3 0,-1-2 0,-2-1 0,0-2 0,-1-3 0,-2-1 0,-91 21 0,-30 6 0,112-28 0,-1-1 0,0-4 0,-1-1 0,-90 3 0,126-14 0,-1-1 0,0-2 0,0 0 0,1-1 0,-1-1 0,1-1 0,1-1 0,-1-2 0,-24-11 0,-38-17 0,50 23 0,-1-1 0,-52-33 0,79 43 0,1-1 0,0 0 0,0 0 0,1-1 0,-1 0 0,2-1 0,-1 0 0,1 0 0,0 0 0,0 0 0,1-1 0,1 0 0,-1 0 0,-4-17 0,8 23 0,0 0 0,1-1 0,-1 1 0,1-1 0,0 1 0,0-1 0,0 1 0,1-1 0,-1 1 0,1 0 0,0-1 0,0 1 0,0 0 0,0-1 0,1 1 0,-1 0 0,1 0 0,0 0 0,0 0 0,0 0 0,0 1 0,0-1 0,1 1 0,-1-1 0,1 1 0,0 0 0,-1 0 0,1 0 0,6-3 0,4-2 0,1 0 0,0 1 0,0 1 0,0 0 0,24-4 0,26-2 0,75-2 0,-88 10 0,0-2 0,95-22 0,-145 27 0,0-1 0,0 1 0,0 0 0,0 0 0,0 0 0,0-1 0,1 1 0,-1 0 0,0-1 0,0 1 0,0-1 0,0 1 0,-1-1 0,1 0 0,0 1 0,0-1 0,0 0 0,0 0 0,-1 1 0,1-1 0,0 0 0,-1 0 0,1 0 0,-1 0 0,2-1 0,-3 0 0,-1 0 0,1 0 0,0 1 0,0-1 0,-1 1 0,1-1 0,-1 1 0,0 0 0,1-1 0,-1 1 0,0 0 0,1 0 0,-1 0 0,0 0 0,0 1 0,-3-2 0,-60-24 0,-79-20 0,120 39 0,-576-125 0,-14 50 0,528 70 0,34 4 0,-1 2 0,0 3 0,-96 5 0,143-1 0,-1 0 0,1 1 0,0 0 0,0 0 0,0 0 0,0 0 0,0 1 0,1 0 0,-1 1 0,1-1 0,0 1 0,0 0 0,0 0 0,0 1 0,1-1 0,0 1 0,0 0 0,0 0 0,0 0 0,1 1 0,-5 11 0,6-13 0,0 1 0,1-1 0,-1 1 0,1 0 0,0-1 0,0 1 0,1 0 0,-1 0 0,1 0 0,0 0 0,1-1 0,-1 1 0,1 0 0,0 0 0,0 0 0,0-1 0,1 1 0,0-1 0,0 1 0,0-1 0,0 1 0,1-1 0,-1 0 0,1 0 0,0-1 0,0 1 0,1 0 0,4 4 0,3-1 0,-1 0 0,1-1 0,0 0 0,0-1 0,1 0 0,0 0 0,0-2 0,0 1 0,24 3 0,13-2 0,57 1 0,-85-6 0,564-7 0,-348-14 0,79-1 0,-256 21 0,127 4 0,-180-2 0,0 0 0,-1 0 0,1 1 0,-1 0 0,1 0 0,-1 0 0,7 4 0,-12-5 0,0-1 0,0 0 0,0 1 0,0-1 0,0 1 0,0 0 0,0-1 0,0 1 0,0 0 0,-1 0 0,1-1 0,0 1 0,-1 0 0,1 0 0,0 0 0,-1 0 0,1 0 0,-1 0 0,1 0 0,-1 0 0,0 0 0,1 0 0,-1 0 0,0 0 0,0 0 0,0 0 0,0 0 0,0 1 0,0-1 0,0 0 0,0 0 0,0 0 0,0 0 0,-1 0 0,1 0 0,0 0 0,-1 0 0,1 0 0,-1 0 0,1 0 0,-1 0 0,1 0 0,-1 0 0,0 0 0,0-1 0,1 1 0,-1 0 0,0 0 0,-1 0 0,-9 7 0,-1 0 0,0-1 0,0 0 0,0-1 0,-1-1 0,1 0 0,-2-1 0,1 0 0,-19 3 0,-8 3 0,-38 10 0,-1-4 0,-154 12 0,-167-20 0,320-8 0,-1224-5 0,1250 8 0,-86 15 0,-27 2 0,-126-1 0,-197 5 0,-323-25 0,798 0 0,0 2 0,0 0 0,0 0 0,1 1 0,-28 8 0,38-8 0,0-1 0,1 1 0,-1-1 0,1 1 0,-1 0 0,1 0 0,0 1 0,0-1 0,0 1 0,0-1 0,0 1 0,1 0 0,-1 0 0,1 1 0,0-1 0,-1 0 0,2 1 0,-1-1 0,0 1 0,1-1 0,-1 1 0,1 0 0,0 0 0,1 0 0,-1 0 0,0 0 0,1 5 0,0-7 0,0 0 0,0 1 0,1-1 0,-1 0 0,0 1 0,1-1 0,0 0 0,-1 0 0,1 0 0,0 0 0,0 0 0,0 0 0,0 0 0,1 0 0,-1 0 0,0 0 0,1-1 0,-1 1 0,1 0 0,0-1 0,2 3 0,47 21 0,-48-24 0,103 33 0,1-4 0,191 27 0,-204-41 0,305 46 0,482 13 0,-790-74 0,-76-3 0,-20-3 0,-27-6 0,1 2 0,-61-8 0,17 3 0,-1272-204 0,1015 196 0,322 22 0,1 1 0,-1 0 0,1 0 0,-1 0 0,1 2 0,0-1 0,0 1 0,-15 7 0,4 1 0,0 0 0,-25 22 0,33-26 0,0 1 0,-1-2 0,1 0 0,-1 0 0,0-1 0,0-1 0,-1 0 0,0-1 0,-26 3 0,-12-3 0,-70-3 0,62-1 0,-811-3 0,828 6 0,-1 2 0,-45 11 0,42-7 0,-74 5 0,-337-13 36,213-1-618,220 0-1086,0-1-1,-44-9 1,-103-40 402,78 21 1299,-30-3-282,57 16 2581,0-2-1,-77-34 1,125 42-2327,0 0 0,1-1 1,1-1-1,-1 0 0,2-1 0,0-1 0,-17-21 1,12 10-7,0 0 0,2-2 1,1 0-1,-15-32 0,32 59 1,0 0 0,1 0 0,-1-1 0,0 1 0,0 0 0,1-1 0,-1 1 0,1-1 0,0 1 0,-1-1 0,1 1 0,0-1 0,0 1 0,0-1 0,0 1 0,0-1 0,0 1 0,0-1 0,1 1 0,-1-1 0,0 1 0,1-1 0,0-1 0,0 2 0,0 1 0,1-1 0,-1 0 0,0 1 0,0-1 0,1 0 0,-1 1 0,0-1 0,1 1 0,-1 0 0,0-1 0,1 1 0,-1 0 0,0 0 0,1 0 0,-1 0 0,1 0 0,-1 0 0,3 1 0,11 2 0,0 1 0,0 1 0,20 8 0,-26-10 0,2 1 0,0-1 0,0-1 0,0 0 0,0-1 0,0 0 0,0 0 0,1-1 0,-1-1 0,16-2 0,14 0 0,-39 2 0,0 1 0,0 0 0,1 0 0,-1 0 0,0 0 0,0 1 0,1-1 0,-1 1 0,0-1 0,0 1 0,0 0 0,1-1 0,-1 1 0,0 0 0,0 1 0,0-1 0,-1 0 0,1 1 0,0-1 0,0 1 0,-1-1 0,1 1 0,-1 0 0,1-1 0,-1 1 0,0 0 0,0 0 0,0 0 0,0 0 0,0 0 0,0 0 0,0 1 0,-1-1 0,1 0 0,-1 0 0,0 1 0,1-1 0,-1 0 0,0 0 0,0 1 0,-1-1 0,1 3 0,-2 13 0,-1-1 0,0 0 0,-1 1 0,-8 20 0,9-28 0,-17 46 0,-13 43 0,31-92 0,0 1 0,1 0 0,0 0 0,0 0 0,1 0 0,0 0 0,0 0 0,1 0 0,0-1 0,2 10 0,-1-14 0,0 1 0,0 0 0,1 0 0,-1-1 0,1 1 0,0-1 0,-1 0 0,2 1 0,-1-1 0,0-1 0,0 1 0,1 0 0,0-1 0,-1 0 0,1 0 0,0 0 0,8 2 0,9 4 0,0-1 0,27 4 0,-29-7 0,63 12-682,92 6-1,-110-17-6143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0:28:25.498"/>
    </inkml:context>
    <inkml:brush xml:id="br0">
      <inkml:brushProperty name="width" value="0.2" units="cm"/>
      <inkml:brushProperty name="height" value="0.2" units="cm"/>
    </inkml:brush>
  </inkml:definitions>
  <inkml:trace contextRef="#ctx0" brushRef="#br0">1 288 24575,'6'10'0,"1"-1"0,-1 1 0,2-1 0,0 0 0,0-1 0,0 0 0,1 0 0,0-1 0,1 0 0,13 8 0,4 0 0,2 0 0,47 16 0,-24-16 32,0-2-1,79 10 1,-24-6-3403,-61-10 1396,58 3 1,126-11 5889,-99-2-643,758 3-3234,-857 0-38,-1-1 0,1-2 0,-1-1 0,0-2 0,0-1 0,-1-1 0,0-1 0,34-17 0,-1-1 0,0 3 0,2 3 0,1 2 0,0 4 0,1 2 0,131-8 0,435 17 0,142-7 0,-254-44 0,-377 32 0,247-9 0,-110 15 0,-6-1 0,580 19 0,-786-4 0,74-13 0,31-3 0,115 3 0,406-12 0,176 30 0,-782-7 0,146-26 0,-25 3 0,906 5 0,-813 26 0,-42 20 0,-79-3 0,138 14 0,-79-7 0,-163-19 0,144 34 0,-183-31 0,0 2 0,0 1 0,-1 3 0,-1 0 0,49 32 0,58 41 0,-139-87-6,0 0-1,1 0 1,-1 1-1,-1 0 1,1 0-1,-1 0 1,5 6-1,-8-9-112,1 1-1,-1 0 1,0-1-1,0 1 1,-1 0-1,1 0 1,0 0 0,-1 0-1,1 0 1,-1-1-1,1 1 1,-1 0-1,0 0 1,0 0 0,0 0-1,0 0 1,0 0-1,0 0 1,-1 0-1,1 0 1,-1 0 0,1 0-1,-1 0 1,0 0-1,0 0 1,-1 3 0,-3 1-198,1 0 1,-1 0 0,0-1 0,0 1 0,-1-1-1,1 0 1,-1-1 0,0 1 0,-1-1-1,-12 6 1,-78 29 403,78-32-203,-378 107 366,127-53 3248,186-42-1200,-42 4-1929,-255 13 0,155-21-369,-136 4 0,-1630-16 0,1004-6 0,-619 3 0,1563 0-455,1-2 0,-56-11 0,19-4-6371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0:28:33.490"/>
    </inkml:context>
    <inkml:brush xml:id="br0">
      <inkml:brushProperty name="width" value="0.2" units="cm"/>
      <inkml:brushProperty name="height" value="0.2" units="cm"/>
    </inkml:brush>
  </inkml:definitions>
  <inkml:trace contextRef="#ctx0" brushRef="#br0">5301 447 24575,'5091'0'0,"-5048"-1"0,0-3 0,81-16 0,81-35 0,-118 30 0,-68 20 0,72-24 0,-82 26 0,-1-1 0,1 0 0,-1 0 0,0-1 0,-1 0 0,1-1 0,11-10 0,-19 16 0,1 0 0,-1-1 0,1 1 0,0-1 0,-1 1 0,1-1 0,-1 1 0,1-1 0,-1 1 0,0-1 0,1 0 0,-1 1 0,0-1 0,1 0 0,-1 1 0,0-1 0,0 0 0,1 1 0,-1-1 0,0 0 0,0 1 0,0-1 0,0 0 0,0 1 0,0-1 0,0 0 0,0 0 0,0 1 0,0-1 0,-1 0 0,1 1 0,0-1 0,0 0 0,-1 1 0,1-1 0,0 0 0,-1 1 0,1-1 0,-1 1 0,1-1 0,-1 1 0,1-1 0,-1 1 0,1-1 0,-1 1 0,0-1 0,-37-12 0,-6 5 0,-2 2 0,1 2 0,-63 2 0,-148 20 0,205-14 0,-694 96 0,4 40 0,215-38 0,301-65 0,-1-11 0,-272-2 0,-2337-27 0,2769 0 0,-88-15 0,-48-3 0,-378 20 0,264 3 0,64 18 0,34 0 0,-495-16 0,355-7 0,224-2 0,-175-28 0,217 14 0,62 11 0,0 2 0,-45-3 0,-237 8 0,243 2 0,1397-1 0,-1247-4 0,-1-3 0,88-20 0,84-9 0,536 23 0,-540 16 0,83-1 0,441-3 0,-598-6 0,250-41 0,-92 9 0,-37 7 0,275-92 0,-287 56 0,-118 39 0,314-14 0,-134 34 0,121-9 0,735-50 0,114 118 0,-909-19 0,-371-27 0,-81-3 0,-1060-34 0,-840-4 0,1695 46 0,-417 26 0,-148-11 0,797-24 0,-57 3 0,-84 15 0,-27 1 0,-2 3 0,70-6 0,2-2 0,-169 12 0,-802-20 0,580-9 0,-2140 3 0,2562 4 0,-121 22 0,148-17 0,-136 24-3346,-70 10-407,91-30 4068,173-13-311,-10 1-14,-1-1-1,0-1 1,0 0-1,-14-3 1,24 4 24,0-1 1,1 1-1,-1 0 1,1-1-1,-1 1 1,1-1-1,-1 0 1,1 1-1,-1-1 1,1 0-1,0 0 1,-1 0-1,1 0 1,0 0-1,0 0 1,0 0-1,0 0 1,0 0-1,0-1 1,0 1-1,0 0 1,0-1-1,1 1 1,-1 0-1,0-1 1,1 1-1,-1-1 1,1 0-1,0 1 1,-1-1-1,1 1 1,0-1-1,0 1 1,0-1-1,0 0 1,0 1-1,1-1 1,-1 1-1,0-1 1,1-1-1,4-8 537,-1 1-1,1 1 1,0-1-1,1 1 1,1 0 0,-1 0-1,1 1 1,0 0-1,10-8 1,11-10-185,39-27 0,-53 44-366,0 1 0,1 0 0,0 0 0,1 2 0,-1 0 0,1 1 0,0 0 0,1 2 0,-1 0 0,18-1 0,23 0 0,87 6 0,-126-1 0,517 45 0,-299-9 0,-128-17 0,119 5 0,551-21 0,-388-7 0,-383 3 0,48-3 0,-33-6 0,-21 8 0,-1 1 0,0-1 0,1 1 0,-1-1 0,1 1 0,-1-1 0,0 1 0,0-1 0,1 1 0,-1-1 0,0 0 0,0 1 0,1-1 0,-1 1 0,0-1 0,0 0 0,0 1 0,0-1 0,0 1 0,0-1 0,0 0 0,0 1 0,0-1 0,-1 1 0,1-1 0,0 0 0,0 1 0,0-1 0,-1 1 0,1-1 0,-2-2 0,0 0 0,0 1 0,0-1 0,-1 1 0,1-1 0,0 1 0,-1 0 0,0 0 0,1 0 0,-1 1 0,0-1 0,0 1 0,-6-3 0,-48-14 0,56 18 0,-69-16 0,-1 3 0,0 4 0,-75-1 0,-226 12 0,143 3 0,-217-5 0,437 0 0,0 1 0,-1 0 0,1 1 0,0 0 0,0 0 0,0 1 0,0 0 0,-12 7 0,-64 42 0,40-22 0,-22 7 0,-103 41 0,102-49 0,-103 60 0,111-59 0,49-26 0,0 1 0,0 0 0,1 1 0,-1 1 0,1-1 0,-12 12 0,22-18 0,-1 1 0,1-1 0,0 0 0,0 1 0,-1-1 0,1 1 0,0-1 0,0 1 0,0-1 0,-1 0 0,1 1 0,0-1 0,0 1 0,0-1 0,0 1 0,0-1 0,0 1 0,0-1 0,0 1 0,0-1 0,0 0 0,0 1 0,1-1 0,-1 1 0,0-1 0,0 1 0,0-1 0,0 1 0,1-1 0,-1 0 0,0 1 0,1-1 0,-1 0 0,0 1 0,0-1 0,1 0 0,-1 1 0,1-1 0,-1 0 0,0 0 0,1 1 0,-1-1 0,1 0 0,-1 0 0,0 0 0,1 0 0,-1 1 0,1-1 0,-1 0 0,1 0 0,-1 0 0,1 0 0,36 9 0,67 6 0,199 0 0,-212-13 0,1475 6-1084,-1150-9 1228,1048-40-144,-597 9 0,233-30-45,-761 39 38,39-5 7,475-25 0,-504 47 259,326-18 465,193 7-715,-594 19-9,333 18 0,49 1 0,-500-24 0,-25-1 0,161 17 0,-1 40 0,24 2 0,-286-53 0,-20-2 0,1 0 0,-1 1 0,0 0 0,0 0 0,0 1 0,0 1 0,-1-1 0,1 1 0,14 7 0,-23-9 0,0-1 0,1 0 0,-1 1 0,0-1 0,0 0 0,0 1 0,1-1 0,-1 1 0,0-1 0,0 0 0,0 1 0,0-1 0,0 1 0,0-1 0,0 1 0,0-1 0,0 1 0,0-1 0,0 0 0,0 1 0,0-1 0,0 1 0,0-1 0,-1 0 0,1 1 0,0-1 0,0 1 0,0-1 0,-1 0 0,1 1 0,0-1 0,0 0 0,-1 1 0,1-1 0,0 0 0,-1 1 0,1-1 0,0 0 0,-1 0 0,1 1 0,0-1 0,-1 0 0,1 0 0,-1 0 0,0 1 0,-21 12 0,21-13 0,-183 77 0,127-57 0,1 3 0,1 2 0,-51 34 0,74-38 0,-1-2 0,0-1 0,-2-1 0,0-2 0,0-1 0,-1-2 0,-1-1 0,0-3 0,-1 0 0,1-3 0,-50 2 0,-369-11-1365,413 4-5461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0:27:56.233"/>
    </inkml:context>
    <inkml:brush xml:id="br0">
      <inkml:brushProperty name="width" value="0.2" units="cm"/>
      <inkml:brushProperty name="height" value="0.2" units="cm"/>
    </inkml:brush>
  </inkml:definitions>
  <inkml:trace contextRef="#ctx0" brushRef="#br0">1 285 24575,'990'0'0,"-635"21"0,7 0 0,366-1 0,86 0 0,120-20 0,-869-3 0,87-15 0,45-3 0,-159 18 0,68-14 0,-65 9 0,56-4 0,69 9 0,-84 3 0,0-3 0,-1-4 0,125-25 0,-7-12 0,340-31 0,211 40 0,394 31 0,-666 5 0,158-42 0,22-1 0,1582 45 0,-2203 0 0,0 2 0,-1 1 0,1 2 0,54 19 0,17 3 0,-2-4 0,-47-9 0,1-3 0,0-3 0,94 6 0,-2386-21 0,2181 7 0,-81 13 0,-15 3 0,-573-12 0,398-10 0,85 5 0,-271-6 0,315-16 0,-53-1 0,-1768 20 0,919 3 0,-1975-2-1365,3005 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3:18:55.775"/>
    </inkml:context>
    <inkml:brush xml:id="br0">
      <inkml:brushProperty name="width" value="0.1" units="cm"/>
      <inkml:brushProperty name="height" value="0.1" units="cm"/>
    </inkml:brush>
  </inkml:definitions>
  <inkml:trace contextRef="#ctx0" brushRef="#br0">1 372 24575,'6'-4'0,"1"0"0,1 1 0,-1 0 0,0 0 0,1 0 0,0 1 0,-1 0 0,1 0 0,0 1 0,0 0 0,14 1 0,13-4 0,301-36 0,542 4 0,1013 39 0,-1164-43 0,-5-50 0,-455 51 0,352-38 0,782 56 0,-555 75 0,-453-7 0,-172-18 0,351 86 0,-26-3 0,-374-86 0,154 15 0,-279-35 0,0 1 0,0 3 0,58 19 0,-45-11 0,71 10 0,620 123 0,-743-149 0,0 0 0,0 1 0,0 0 0,0 1 0,0-1 0,-1 1 0,1 1 0,-1-1 0,-1 1 0,1 1 0,7 7 0,-10-9 0,-1 1 0,0 0 0,0-1 0,0 2 0,0-1 0,-1 0 0,0 0 0,0 1 0,0-1 0,-1 1 0,1 0 0,-1 0 0,-1-1 0,1 1 0,-1 0 0,0 0 0,-1 6 0,-2 12 0,-1 1 0,-1-1 0,-1 1 0,-2-1 0,0-1 0,-1 0 0,-1 0 0,-19 29 0,-9 9 0,-77 91 0,93-126 0,-2-2 0,-1 0 0,-1-1 0,-1-2 0,-43 27 0,-159 74 0,-128 37 0,248-117 0,-155 38 0,-473 85 0,502-123 0,-278 12 0,-538-47 0,590-12 0,-302 60 0,171-4 0,-110-46 0,397-8 0,-424-48 0,464 9 0,-314-90 0,521 118 0,28 7 0,0 0 0,-51-22 0,-335-146 0,309 126 0,69 30 0,-51-19 0,60 27 0,1-2 0,0 0 0,1-2 0,0-2 0,2 0 0,0-1 0,0-2 0,2 0 0,-39-45 0,-25-25 0,-104-120 0,172 185 0,2 0 0,0-1 0,2-1 0,0 0 0,2-1 0,1-1 0,-8-33 0,-3-16-12,9 35-664,-12-73-1,20 66-6149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3:19:03.752"/>
    </inkml:context>
    <inkml:brush xml:id="br0">
      <inkml:brushProperty name="width" value="0.1" units="cm"/>
      <inkml:brushProperty name="height" value="0.1" units="cm"/>
    </inkml:brush>
  </inkml:definitions>
  <inkml:trace contextRef="#ctx0" brushRef="#br0">1 55 24575,'2'16'0,"0"0"0,1 0 0,1 0 0,1 0 0,0 0 0,1-1 0,1 0 0,0 0 0,1-1 0,11 16 0,1 4 0,297 494 0,52-31 0,-274-388 0,5-4 0,133 107 0,-194-180 0,1-2 0,1-1 0,1-3 0,1-1 0,2-2 0,63 23 0,-97-43 0,0 0 0,0-1 0,0 0 0,0 0 0,1-1 0,-1-1 0,0 0 0,0-1 0,1 0 0,-1 0 0,0-1 0,0-1 0,0 0 0,11-5 0,-10 3 0,0-1 0,-1-1 0,0 0 0,0-1 0,-1 0 0,0 0 0,0-1 0,-1-1 0,0 1 0,0-1 0,12-22 0,9-8 0,1 2 0,1 1 0,70-60 0,-61 59 0,-1-1 0,61-77 0,-47 33-230,31-41-6214,-41 78 6334,-32 35-34,-1 0 0,0-1 0,0 0 0,-1 0 0,15-26 0,-22 31-80,1-1 0,-1 0-1,0 0 1,0-1 0,-1 1-1,0-1 1,-1 1-1,0-1 1,0 1 0,0-1-1,-2 0 1,0-10 0,-1 2 1179,-1 1 0,-1-1 1,-6-16-1,3 13-874,-2 0 0,-1 1 1,0 0-1,-1 0 0,-1 1 0,-1 0 0,-16-16 1,-21-17 4881,-205-198-3833,170 169-1235,-84-75 334,136 129-601,0 1 0,-1 2-1,-51-27 1,21 22-6454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3:19:05.202"/>
    </inkml:context>
    <inkml:brush xml:id="br0">
      <inkml:brushProperty name="width" value="0.1" units="cm"/>
      <inkml:brushProperty name="height" value="0.1" units="cm"/>
    </inkml:brush>
  </inkml:definitions>
  <inkml:trace contextRef="#ctx0" brushRef="#br0">1 166 24575,'28'-2'0,"0"0"0,1-1 0,-1-2 0,-1-1 0,31-11 0,131-57 0,-172 66 0,11-2 0,-1 1 0,2 1 0,0 1 0,0 1 0,56-3 0,155 11 0,-123 1 0,60-1-1365,-130-2-5461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2:40:49.307"/>
    </inkml:context>
    <inkml:brush xml:id="br0">
      <inkml:brushProperty name="width" value="0.1" units="cm"/>
      <inkml:brushProperty name="height" value="0.1" units="cm"/>
    </inkml:brush>
  </inkml:definitions>
  <inkml:trace contextRef="#ctx0" brushRef="#br0">0 17 24575,'1'5'0,"0"0"0,0 0 0,0 0 0,0-1 0,1 1 0,0 0 0,0-1 0,0 1 0,0-1 0,4 5 0,0 2 0,91 150 0,16-9 0,-84-118 0,2-2 0,40 33 0,-59-56 0,0 1 0,0-2 0,1 0 0,1 0 0,-1-1 0,20 7 0,-29-13 0,-1 0 0,0 0 0,1-1 0,-1 1 0,1-1 0,-1 0 0,1 0 0,-1 0 0,0-1 0,1 1 0,-1-1 0,1 1 0,-1-1 0,4-2 0,-3 2 0,-1-1 0,1 0 0,-1 0 0,0-1 0,0 1 0,0-1 0,0 0 0,0 1 0,0-1 0,0-1 0,3-5 0,3-3 0,1 0 0,0 1 0,21-19 0,-19 18 0,1 1 0,17-25 0,-13 11-230,9-13-6214,-13 24 6334,-9 10-34,-1 1 0,1-1 0,-1 1 0,0-1 0,5-8 0,-7 10-80,0 0 0,0-1-1,0 1 1,0-1 0,-1 1-1,1-1 1,-1 0-1,1 1 1,-1-1 0,0 0-1,0 1 1,0-4 0,-1 1 1179,0 0 0,0 0 1,-2-5-1,0 3-874,1 1 0,-1 0 1,0 1-1,-1-1 0,1 0 0,-1 1 0,-5-6 1,-6-4 4881,-63-61-3833,52 51-1235,-26-22 334,42 39-601,0 0 0,-1 1-1,-15-8 1,7 6-6454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3:19:09.085"/>
    </inkml:context>
    <inkml:brush xml:id="br0">
      <inkml:brushProperty name="width" value="0.1" units="cm"/>
      <inkml:brushProperty name="height" value="0.1" units="cm"/>
    </inkml:brush>
  </inkml:definitions>
  <inkml:trace contextRef="#ctx0" brushRef="#br0">324 530 24575,'0'1132'0,"2"-1035"0,6 0 0,37 186 0,-7-132 0,62 160 0,-88-281 0,1-1 0,2 0 0,33 49 0,68 70 0,-32-43 0,-13-18 0,4-2 0,3-4 0,133 107 0,-87-94 0,4-5 0,141 73 0,339 117 0,-481-230 0,1-7 0,3-5 0,0-5 0,159 16 0,445 2 0,-708-49 0,1-3 0,-1 0 0,0-1 0,-1-2 0,1-1 0,-1-1 0,0-1 0,0-1 0,-1-1 0,-1-2 0,1 0 0,-2-1 0,35-26 0,-7 1 0,1 3 0,2 3 0,2 1 0,1 3 0,1 3 0,1 2 0,96-23 0,644-137 0,-308 75 0,172-35 0,-643 139 0,0-1 0,0 0 0,0-2 0,0 0 0,35-19 0,-48 21 0,0 0 0,0 0 0,-1-1 0,1 1 0,-1-1 0,0-1 0,-1 1 0,0-1 0,0 0 0,0 0 0,-1 0 0,0-1 0,0 0 0,-1 1 0,0-1 0,-1-1 0,3-9 0,0-15 0,-1 0 0,-2 0 0,-1 0 0,-1 0 0,-2 0 0,-1 0 0,-2 0 0,-14-50 0,0 18 0,-3 0 0,-3 1 0,-38-70 0,-54-78 0,-179-243 0,-187-167 0,351 466 0,-169-152 0,211 226 0,-4 5 0,-3 4 0,-132-75 0,97 75 0,-4 7 0,-251-86 0,268 116 0,-2 6 0,-1 5 0,-222-17 0,-85 31 0,-76-5 0,414 9 0,-1221-66 0,537 74 0,755-1 0,0 0 0,0 2 0,1 1 0,-33 7 0,43-7 0,0 1 0,0 0 0,0 0 0,0 1 0,1 0 0,-1 0 0,1 1 0,1 0 0,-1 0 0,1 1 0,-7 8 0,-38 46 0,-58 62 0,80-89 0,-44 64 0,66-87 0,-2 4 15,2 0 0,-1 1 0,2-1 0,0 2 0,1-1 0,1 1 0,-6 28 0,5-4-510,1 0 0,1 47 0,4-40-6331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3T13:19:12.283"/>
    </inkml:context>
    <inkml:brush xml:id="br0">
      <inkml:brushProperty name="width" value="0.1" units="cm"/>
      <inkml:brushProperty name="height" value="0.1" units="cm"/>
    </inkml:brush>
  </inkml:definitions>
  <inkml:trace contextRef="#ctx0" brushRef="#br0">839 0 24575,'-2'13'0,"-1"-1"0,1 1 0,-2-1 0,0 0 0,0 0 0,-1 0 0,-1-1 0,0 1 0,0-1 0,-1-1 0,-10 12 0,-20 39 0,-11 19 0,-3-2 0,-3-2 0,-107 113 0,128-148 0,2 1 0,2 2 0,2 0 0,1 2 0,-30 78 0,24-33 0,3 2 0,-28 168 0,46-205 0,-71 530 0,75-461 0,6 0 0,24 219 0,29-40 0,-42-258 0,3 0 0,2-1 0,2-1 0,34 64 0,-6-27 0,4-2 0,3-2 0,4-2 0,78 81 0,-34-61 0,5-5 0,148 99 0,244 121 0,-381-244 0,139 57 0,-173-90 0,2-3 0,146 30 0,-89-37 0,221 8 0,146-27 0,-373-5 0,173 0 0,398-7 0,-578 5 0,0-6 0,-1-5 0,198-49 0,-311 59 0,34-8 0,-1-1 0,0-3 0,-2-2 0,0-2 0,57-34 0,-67 28 0,0-1 0,-2-2 0,-1-2 0,35-42 0,101-149 0,-31 39 0,129-129 0,-227 265 0,5-4 0,57-89 0,129-244 0,-200 333 0,-2-2 0,-3-1 0,35-110 0,20-178 0,-24 30 0,-33 181 0,-10 66 0,6-95 0,-18 125 0,-1 13 0,1-1 0,1 1 0,0 0 0,13-43 0,8 3 1054,-10 29-2231,-2 0 0,14-62 0,-24 85 890,0 0 0,0 0 0,0 0 0,-1 0-1,-1 0 1,0 0 0,0 0 0,-1 1 0,0-1 0,-1 0 0,0 1 0,0 0 0,-1-1-1,-8-12 1,3 8 105,0 0-1,-1 1 0,-1 1 1,-19-18-1,14 16 639,-2 0-1,0 1 1,-1 2 0,0-1-1,-24-9 1,-13-1 1198,-2 3 1,-80-17-1,30 14-1654,-185-13 0,-108 21 0,323 13 0,-1004 28-377,341 1 166,-991-23 657,915-8-304,729 5-142,-113-5 0,192 1 0,0 0 0,0-1 0,0 1 0,0-2 0,1 1 0,0-1 0,-1-1 0,2 1 0,-1-1 0,0-1 0,1 0 0,0 0 0,0 0 0,1-1 0,0 1 0,-7-10 0,-3-6 0,0-1 0,2 0 0,0-1 0,-13-32 0,17 26-170,0-1-1,2 0 0,2-1 1,1 1-1,1-1 0,1 0 1,4-57-1,0 31-6655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6T09:21:12.488"/>
    </inkml:context>
    <inkml:brush xml:id="br0">
      <inkml:brushProperty name="width" value="0.1" units="cm"/>
      <inkml:brushProperty name="height" value="0.1" units="cm"/>
    </inkml:brush>
  </inkml:definitions>
  <inkml:trace contextRef="#ctx0" brushRef="#br0">0 114 24575,'2'-1'0,"0"-1"0,1 1 0,-1 0 0,0 0 0,0 1 0,1-1 0,-1 0 0,1 1 0,-1 0 0,0-1 0,5 1 0,4-1 0,91-11 0,167 1 0,309 12 0,-355-14 0,-2-14 0,-140 15 0,109-12 0,238 18 0,-170 22 0,-137-1 0,-54-6 0,108 26 0,-8-1 0,-114-26 0,46 5 0,-84-12 0,-1 2 0,1 0 0,17 6 0,-14-4 0,22 4 0,190 37 0,-228-46 0,1 1 0,-1 0 0,1 0 0,-1 0 0,0 0 0,1 0 0,-1 1 0,0-1 0,0 1 0,0-1 0,2 3 0,-2-2 0,-1-1 0,0 0 0,0 1 0,-1 0 0,1-1 0,0 1 0,0-1 0,-1 1 0,1 0 0,-1-1 0,1 1 0,-1 0 0,0 0 0,0 0 0,0-1 0,0 1 0,0 2 0,-1 3 0,0 1 0,-1-1 0,0 1 0,0-1 0,0 0 0,-1 0 0,0 0 0,-6 9 0,-3 3 0,-23 27 0,28-38 0,0 0 0,-1-1 0,0 0 0,0-1 0,-13 9 0,-49 22 0,-39 12 0,75-36 0,-47 11 0,-144 27 0,153-39 0,-85 5 0,-164-15 0,180-3 0,-93 18 0,54-2 0,-35-13 0,122-3 0,-130-15 0,142 3 0,-96-27 0,159 36 0,9 2 0,0-1 0,-16-6 0,-103-44 0,96 38 0,20 9 0,-15-5 0,18 7 0,0 0 0,1 0 0,0 0 0,0-1 0,0-1 0,0 1 0,1-1 0,0-1 0,-12-12 0,-8-9 0,-31-36 0,52 56 0,0 1 0,1-1 0,1-1 0,-1 1 0,1 0 0,1-1 0,-4-10 0,0-5-12,3 11-664,-4-23-1,6 21-6149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6T09:21:12.491"/>
    </inkml:context>
    <inkml:brush xml:id="br0">
      <inkml:brushProperty name="width" value="0.1" units="cm"/>
      <inkml:brushProperty name="height" value="0.1" units="cm"/>
    </inkml:brush>
  </inkml:definitions>
  <inkml:trace contextRef="#ctx0" brushRef="#br0">0 17 24575,'1'5'0,"0"0"0,0 0 0,0 0 0,0-1 0,1 1 0,0 0 0,0-1 0,0 1 0,0-1 0,4 5 0,0 2 0,91 150 0,16-9 0,-84-118 0,2-2 0,40 33 0,-59-56 0,0 1 0,0-2 0,1 0 0,1 0 0,-1-1 0,20 7 0,-29-13 0,-1 0 0,0 0 0,1-1 0,-1 1 0,1-1 0,-1 0 0,1 0 0,-1 0 0,0-1 0,1 1 0,-1-1 0,1 1 0,-1-1 0,4-2 0,-3 2 0,-1-1 0,1 0 0,-1 0 0,0-1 0,0 1 0,0-1 0,0 0 0,0 1 0,0-1 0,0-1 0,3-5 0,3-3 0,1 0 0,0 1 0,21-19 0,-19 18 0,1 1 0,17-25 0,-13 11-230,9-13-6214,-13 24 6334,-9 10-34,-1 1 0,1-1 0,-1 1 0,0-1 0,5-8 0,-7 10-80,0 0 0,0-1-1,0 1 1,0-1 0,-1 1-1,1-1 1,-1 0-1,1 1 1,-1-1 0,0 0-1,0 1 1,0-4 0,-1 1 1179,0 0 0,0 0 1,-2-5-1,0 3-874,1 1 0,-1 0 1,0 1-1,-1-1 0,1 0 0,-1 1 0,-5-6 1,-6-4 4881,-63-61-3833,52 51-1235,-26-22 334,42 39-601,0 0 0,-1 1-1,-15-8 1,7 6-6454</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6T09:21:12.492"/>
    </inkml:context>
    <inkml:brush xml:id="br0">
      <inkml:brushProperty name="width" value="0.1" units="cm"/>
      <inkml:brushProperty name="height" value="0.1" units="cm"/>
    </inkml:brush>
  </inkml:definitions>
  <inkml:trace contextRef="#ctx0" brushRef="#br0">0 51 24575,'9'-1'0,"0"1"0,-1-1 0,1-1 0,-1 0 0,10-3 0,40-18 0,-53 21 0,3-1 0,1 0 0,-1 1 0,1 0 0,0 0 0,17-1 0,48 4 0,-39 0 0,19-1-1365,-39 0-5461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6T09:21:12.489"/>
    </inkml:context>
    <inkml:brush xml:id="br0">
      <inkml:brushProperty name="width" value="0.1" units="cm"/>
      <inkml:brushProperty name="height" value="0.1" units="cm"/>
    </inkml:brush>
  </inkml:definitions>
  <inkml:trace contextRef="#ctx0" brushRef="#br0">99 162 24575,'0'346'0,"1"-316"0,1 0 0,12 56 0,-3-40 0,20 50 0,-27-87 0,0 0 0,0-1 0,11 16 0,20 21 0,-9-13 0,-4-5 0,1-1 0,1-1 0,40 32 0,-26-28 0,1-2 0,43 23 0,104 35 0,-147-70 0,1-2 0,-1-2 0,2-1 0,47 5 0,137 0 0,-217-15 0,1 0 0,-1-1 0,0 0 0,0 0 0,1-1 0,-1 0 0,-1-1 0,1 1 0,0-2 0,0 1 0,-1-1 0,0 0 0,11-8 0,-3 1 0,1 0 0,1 1 0,0 1 0,0 0 0,1 1 0,0 2 0,30-9 0,196-41 0,-94 23 0,53-10 0,-197 41 0,0 1 0,0-1 0,0 0 0,0 0 0,11-6 0,-15 7 0,1-1 0,-1 1 0,0-1 0,0 0 0,-1 0 0,1 0 0,0 0 0,-1 0 0,1 0 0,-1 0 0,1 0 0,-1-1 0,0 1 0,0 0 0,0-1 0,0 1 0,0-4 0,1-4 0,-1 0 0,-1 0 0,1 0 0,-1 0 0,-1-1 0,0 1 0,0 0 0,-5-15 0,0 5 0,-1 0 0,0 1 0,-13-22 0,-15-24 0,-56-74 0,-57-51 0,108 142 0,-52-47 0,64 71 0,0 0 0,-2 2 0,-40-24 0,29 24 0,0 2 0,-77-27 0,81 36 0,0 2 0,0 1 0,-68-4 0,-26 8 0,-24-1 0,127 3 0,-373-20 0,164 22 0,231 0 0,0 0 0,0 1 0,0 0 0,-10 2 0,13-2 0,0 0 0,1 0 0,-1 1 0,0-1 0,1 0 0,-1 1 0,1 0 0,-1 0 0,1 0 0,0 0 0,-2 2 0,-12 15 0,-18 19 0,25-28 0,-14 20 0,21-27 0,-1 2 15,0-1 0,1 1 0,-1 0 0,1 0 0,1 0 0,-1 0 0,-1 9 0,1-1-510,0-1 0,1 15 0,1-12-6331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6T09:21:12.490"/>
    </inkml:context>
    <inkml:brush xml:id="br0">
      <inkml:brushProperty name="width" value="0.1" units="cm"/>
      <inkml:brushProperty name="height" value="0.1" units="cm"/>
    </inkml:brush>
  </inkml:definitions>
  <inkml:trace contextRef="#ctx0" brushRef="#br0">256 0 24575,'0'4'0,"-1"0"0,0 0 0,0-1 0,0 1 0,0 0 0,-1-1 0,0 1 0,1-1 0,-1 1 0,-1-1 0,-2 3 0,-6 13 0,-4 6 0,0-2 0,-2 1 0,-32 34 0,39-46 0,1 1 0,0 0 0,0 1 0,2 0 0,-11 24 0,8-10 0,2 0 0,-10 52 0,15-63 0,-22 162 0,23-141 0,1 1 0,8 66 0,9-12 0,-13-79 0,1 0 0,1 0 0,0-1 0,11 20 0,-3-8 0,2-1 0,1 0 0,1-1 0,24 24 0,-10-18 0,1-1 0,45 30 0,75 36 0,-116-73 0,42 16 0,-53-27 0,1-1 0,44 10 0,-27-12 0,68 3 0,44-9 0,-113-2 0,52 1 0,121-2 0,-175 1 0,-1-2 0,0-1 0,60-16 0,-95 19 0,11-2 0,-1-2 0,1 0 0,-1 0 0,-1-1 0,18-11 0,-20 10 0,0-2 0,-1 0 0,0 0 0,10-13 0,32-46 0,-11 12 0,41-40 0,-70 82 0,1-2 0,18-26 0,40-76 0,-62 102 0,-1 0 0,0 0 0,10-34 0,7-55 0,-8 10 0,-10 54 0,-3 22 0,2-30 0,-6 38 0,0 4 0,0 0 0,1 1 0,0-1 0,3-13 0,3 1 1054,-3 9-2231,-1 0 0,5-19 0,-8 26 890,1 0 0,-1 0 0,0 0 0,0-1-1,0 1 1,0 0 0,-1 0 0,1 0 0,-1 0 0,0 1 0,0-1 0,0 0 0,0 0-1,-2-4 1,0 3 105,0 0-1,0 0 0,0 0 1,-6-5-1,3 4 639,1 1-1,-1 0 1,1 1 0,-1-1-1,-7-2 1,-5-1 1198,1 1 1,-25-5-1,9 5-1654,-57-5 0,-33 7 0,100 3 0,-308 10-377,104-1 166,-303-7 657,281-1-304,222 0-142,-35-1 0,59 1 0,1-1 0,-1 0 0,0 0 0,1 0 0,-1 0 0,0 0 0,1 0 0,-1-1 0,1 1 0,0-1 0,0 0 0,-1 1 0,1-1 0,0 0 0,1-1 0,-3-1 0,-1-3 0,0 0 0,0 0 0,1 0 0,-4-11 0,5 9-170,0 0-1,1-1 0,0 1 1,0-1-1,1 0 0,0 0 1,1-17-1,1 10-6655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2:40:49.308"/>
    </inkml:context>
    <inkml:brush xml:id="br0">
      <inkml:brushProperty name="width" value="0.1" units="cm"/>
      <inkml:brushProperty name="height" value="0.1" units="cm"/>
    </inkml:brush>
  </inkml:definitions>
  <inkml:trace contextRef="#ctx0" brushRef="#br0">0 51 24575,'9'-1'0,"0"1"0,-1-1 0,1-1 0,-1 0 0,10-3 0,40-18 0,-53 21 0,3-1 0,1 0 0,-1 1 0,1 0 0,0 0 0,17-1 0,48 4 0,-39 0 0,19-1-1365,-39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2:40:49.305"/>
    </inkml:context>
    <inkml:brush xml:id="br0">
      <inkml:brushProperty name="width" value="0.1" units="cm"/>
      <inkml:brushProperty name="height" value="0.1" units="cm"/>
    </inkml:brush>
  </inkml:definitions>
  <inkml:trace contextRef="#ctx0" brushRef="#br0">99 162 24575,'0'346'0,"1"-316"0,1 0 0,12 56 0,-3-40 0,20 50 0,-27-87 0,0 0 0,0-1 0,11 16 0,20 21 0,-9-13 0,-4-5 0,1-1 0,1-1 0,40 32 0,-26-28 0,1-2 0,43 23 0,104 35 0,-147-70 0,1-2 0,-1-2 0,2-1 0,47 5 0,137 0 0,-217-15 0,1 0 0,-1-1 0,0 0 0,0 0 0,1-1 0,-1 0 0,-1-1 0,1 1 0,0-2 0,0 1 0,-1-1 0,0 0 0,11-8 0,-3 1 0,1 0 0,1 1 0,0 1 0,0 0 0,1 1 0,0 2 0,30-9 0,196-41 0,-94 23 0,53-10 0,-197 41 0,0 1 0,0-1 0,0 0 0,0 0 0,11-6 0,-15 7 0,1-1 0,-1 1 0,0-1 0,0 0 0,-1 0 0,1 0 0,0 0 0,-1 0 0,1 0 0,-1 0 0,1 0 0,-1-1 0,0 1 0,0 0 0,0-1 0,0 1 0,0-4 0,1-4 0,-1 0 0,-1 0 0,1 0 0,-1 0 0,-1-1 0,0 1 0,0 0 0,-5-15 0,0 5 0,-1 0 0,0 1 0,-13-22 0,-15-24 0,-56-74 0,-57-51 0,108 142 0,-52-47 0,64 71 0,0 0 0,-2 2 0,-40-24 0,29 24 0,0 2 0,-77-27 0,81 36 0,0 2 0,0 1 0,-68-4 0,-26 8 0,-24-1 0,127 3 0,-373-20 0,164 22 0,231 0 0,0 0 0,0 1 0,0 0 0,-10 2 0,13-2 0,0 0 0,1 0 0,-1 1 0,0-1 0,1 0 0,-1 1 0,1 0 0,-1 0 0,1 0 0,0 0 0,-2 2 0,-12 15 0,-18 19 0,25-28 0,-14 20 0,21-27 0,-1 2 15,0-1 0,1 1 0,-1 0 0,1 0 0,1 0 0,-1 0 0,-1 9 0,1-1-510,0-1 0,1 15 0,1-12-6331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2:40:49.306"/>
    </inkml:context>
    <inkml:brush xml:id="br0">
      <inkml:brushProperty name="width" value="0.1" units="cm"/>
      <inkml:brushProperty name="height" value="0.1" units="cm"/>
    </inkml:brush>
  </inkml:definitions>
  <inkml:trace contextRef="#ctx0" brushRef="#br0">256 0 24575,'0'4'0,"-1"0"0,0 0 0,0-1 0,0 1 0,0 0 0,-1-1 0,0 1 0,1-1 0,-1 1 0,-1-1 0,-2 3 0,-6 13 0,-4 6 0,0-2 0,-2 1 0,-32 34 0,39-46 0,1 1 0,0 0 0,0 1 0,2 0 0,-11 24 0,8-10 0,2 0 0,-10 52 0,15-63 0,-22 162 0,23-141 0,1 1 0,8 66 0,9-12 0,-13-79 0,1 0 0,1 0 0,0-1 0,11 20 0,-3-8 0,2-1 0,1 0 0,1-1 0,24 24 0,-10-18 0,1-1 0,45 30 0,75 36 0,-116-73 0,42 16 0,-53-27 0,1-1 0,44 10 0,-27-12 0,68 3 0,44-9 0,-113-2 0,52 1 0,121-2 0,-175 1 0,-1-2 0,0-1 0,60-16 0,-95 19 0,11-2 0,-1-2 0,1 0 0,-1 0 0,-1-1 0,18-11 0,-20 10 0,0-2 0,-1 0 0,0 0 0,10-13 0,32-46 0,-11 12 0,41-40 0,-70 82 0,1-2 0,18-26 0,40-76 0,-62 102 0,-1 0 0,0 0 0,10-34 0,7-55 0,-8 10 0,-10 54 0,-3 22 0,2-30 0,-6 38 0,0 4 0,0 0 0,1 1 0,0-1 0,3-13 0,3 1 1054,-3 9-2231,-1 0 0,5-19 0,-8 26 890,1 0 0,-1 0 0,0 0 0,0-1-1,0 1 1,0 0 0,-1 0 0,1 0 0,-1 0 0,0 1 0,0-1 0,0 0 0,0 0-1,-2-4 1,0 3 105,0 0-1,0 0 0,0 0 1,-6-5-1,3 4 639,1 1-1,-1 0 1,1 1 0,-1-1-1,-7-2 1,-5-1 1198,1 1 1,-25-5-1,9 5-1654,-57-5 0,-33 7 0,100 3 0,-308 10-377,104-1 166,-303-7 657,281-1-304,222 0-142,-35-1 0,59 1 0,1-1 0,-1 0 0,0 0 0,1 0 0,-1 0 0,0 0 0,1 0 0,-1-1 0,1 1 0,0-1 0,0 0 0,-1 1 0,1-1 0,0 0 0,1-1 0,-3-1 0,-1-3 0,0 0 0,0 0 0,1 0 0,-4-11 0,5 9-170,0 0-1,1-1 0,0 1 1,0-1-1,1 0 0,0 0 1,1-17-1,1 10-6655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2:40:49.304"/>
    </inkml:context>
    <inkml:brush xml:id="br0">
      <inkml:brushProperty name="width" value="0.1" units="cm"/>
      <inkml:brushProperty name="height" value="0.1" units="cm"/>
    </inkml:brush>
  </inkml:definitions>
  <inkml:trace contextRef="#ctx0" brushRef="#br0">0 114 24575,'2'-1'0,"0"-1"0,1 1 0,-1 0 0,0 0 0,0 1 0,1-1 0,-1 0 0,1 1 0,-1 0 0,0-1 0,5 1 0,4-1 0,91-11 0,167 1 0,309 12 0,-355-14 0,-2-14 0,-140 15 0,109-12 0,238 18 0,-170 22 0,-137-1 0,-54-6 0,108 26 0,-8-1 0,-114-26 0,46 5 0,-84-12 0,-1 2 0,1 0 0,17 6 0,-14-4 0,22 4 0,190 37 0,-228-46 0,1 1 0,-1 0 0,1 0 0,-1 0 0,0 0 0,1 0 0,-1 1 0,0-1 0,0 1 0,0-1 0,2 3 0,-2-2 0,-1-1 0,0 0 0,0 1 0,-1 0 0,1-1 0,0 1 0,0-1 0,-1 1 0,1 0 0,-1-1 0,1 1 0,-1 0 0,0 0 0,0 0 0,0-1 0,0 1 0,0 2 0,-1 3 0,0 1 0,-1-1 0,0 1 0,0-1 0,0 0 0,-1 0 0,0 0 0,-6 9 0,-3 3 0,-23 27 0,28-38 0,0 0 0,-1-1 0,0 0 0,0-1 0,-13 9 0,-49 22 0,-39 12 0,75-36 0,-47 11 0,-144 27 0,153-39 0,-85 5 0,-164-15 0,180-3 0,-93 18 0,54-2 0,-35-13 0,122-3 0,-130-15 0,142 3 0,-96-27 0,159 36 0,9 2 0,0-1 0,-16-6 0,-103-44 0,96 38 0,20 9 0,-15-5 0,18 7 0,0 0 0,1 0 0,0 0 0,0-1 0,0-1 0,0 1 0,1-1 0,0-1 0,-12-12 0,-8-9 0,-31-36 0,52 56 0,0 1 0,1-1 0,1-1 0,-1 1 0,1 0 0,1-1 0,-4-10 0,0-5-12,3 11-664,-4-23-1,6 21-6149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2:40:49.307"/>
    </inkml:context>
    <inkml:brush xml:id="br0">
      <inkml:brushProperty name="width" value="0.1" units="cm"/>
      <inkml:brushProperty name="height" value="0.1" units="cm"/>
    </inkml:brush>
  </inkml:definitions>
  <inkml:trace contextRef="#ctx0" brushRef="#br0">0 17 24575,'1'5'0,"0"0"0,0 0 0,0 0 0,0-1 0,1 1 0,0 0 0,0-1 0,0 1 0,0-1 0,4 5 0,0 2 0,91 150 0,16-9 0,-84-118 0,2-2 0,40 33 0,-59-56 0,0 1 0,0-2 0,1 0 0,1 0 0,-1-1 0,20 7 0,-29-13 0,-1 0 0,0 0 0,1-1 0,-1 1 0,1-1 0,-1 0 0,1 0 0,-1 0 0,0-1 0,1 1 0,-1-1 0,1 1 0,-1-1 0,4-2 0,-3 2 0,-1-1 0,1 0 0,-1 0 0,0-1 0,0 1 0,0-1 0,0 0 0,0 1 0,0-1 0,0-1 0,3-5 0,3-3 0,1 0 0,0 1 0,21-19 0,-19 18 0,1 1 0,17-25 0,-13 11-230,9-13-6214,-13 24 6334,-9 10-34,-1 1 0,1-1 0,-1 1 0,0-1 0,5-8 0,-7 10-80,0 0 0,0-1-1,0 1 1,0-1 0,-1 1-1,1-1 1,-1 0-1,1 1 1,-1-1 0,0 0-1,0 1 1,0-4 0,-1 1 1179,0 0 0,0 0 1,-2-5-1,0 3-874,1 1 0,-1 0 1,0 1-1,-1-1 0,1 0 0,-1 1 0,-5-6 1,-6-4 4881,-63-61-3833,52 51-1235,-26-22 334,42 39-601,0 0 0,-1 1-1,-15-8 1,7 6-6454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2:40:49.308"/>
    </inkml:context>
    <inkml:brush xml:id="br0">
      <inkml:brushProperty name="width" value="0.1" units="cm"/>
      <inkml:brushProperty name="height" value="0.1" units="cm"/>
    </inkml:brush>
  </inkml:definitions>
  <inkml:trace contextRef="#ctx0" brushRef="#br0">0 51 24575,'9'-1'0,"0"1"0,-1-1 0,1-1 0,-1 0 0,10-3 0,40-18 0,-53 21 0,3-1 0,1 0 0,-1 1 0,1 0 0,0 0 0,17-1 0,48 4 0,-39 0 0,19-1-1365,-39 0-5461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5T12:40:49.305"/>
    </inkml:context>
    <inkml:brush xml:id="br0">
      <inkml:brushProperty name="width" value="0.1" units="cm"/>
      <inkml:brushProperty name="height" value="0.1" units="cm"/>
    </inkml:brush>
  </inkml:definitions>
  <inkml:trace contextRef="#ctx0" brushRef="#br0">99 162 24575,'0'346'0,"1"-316"0,1 0 0,12 56 0,-3-40 0,20 50 0,-27-87 0,0 0 0,0-1 0,11 16 0,20 21 0,-9-13 0,-4-5 0,1-1 0,1-1 0,40 32 0,-26-28 0,1-2 0,43 23 0,104 35 0,-147-70 0,1-2 0,-1-2 0,2-1 0,47 5 0,137 0 0,-217-15 0,1 0 0,-1-1 0,0 0 0,0 0 0,1-1 0,-1 0 0,-1-1 0,1 1 0,0-2 0,0 1 0,-1-1 0,0 0 0,11-8 0,-3 1 0,1 0 0,1 1 0,0 1 0,0 0 0,1 1 0,0 2 0,30-9 0,196-41 0,-94 23 0,53-10 0,-197 41 0,0 1 0,0-1 0,0 0 0,0 0 0,11-6 0,-15 7 0,1-1 0,-1 1 0,0-1 0,0 0 0,-1 0 0,1 0 0,0 0 0,-1 0 0,1 0 0,-1 0 0,1 0 0,-1-1 0,0 1 0,0 0 0,0-1 0,0 1 0,0-4 0,1-4 0,-1 0 0,-1 0 0,1 0 0,-1 0 0,-1-1 0,0 1 0,0 0 0,-5-15 0,0 5 0,-1 0 0,0 1 0,-13-22 0,-15-24 0,-56-74 0,-57-51 0,108 142 0,-52-47 0,64 71 0,0 0 0,-2 2 0,-40-24 0,29 24 0,0 2 0,-77-27 0,81 36 0,0 2 0,0 1 0,-68-4 0,-26 8 0,-24-1 0,127 3 0,-373-20 0,164 22 0,231 0 0,0 0 0,0 1 0,0 0 0,-10 2 0,13-2 0,0 0 0,1 0 0,-1 1 0,0-1 0,1 0 0,-1 1 0,1 0 0,-1 0 0,1 0 0,0 0 0,-2 2 0,-12 15 0,-18 19 0,25-28 0,-14 20 0,21-27 0,-1 2 15,0-1 0,1 1 0,-1 0 0,1 0 0,1 0 0,-1 0 0,-1 9 0,1-1-510,0-1 0,1 15 0,1-12-6331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E251B3-C939-409D-80F9-E7F0BD99E264}" type="datetimeFigureOut">
              <a:rPr lang="en-SG" smtClean="0"/>
              <a:t>3/8/2024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3E77D-FA4E-4A01-9575-B3085707AD30}" type="slidenum">
              <a:rPr lang="en-SG" smtClean="0"/>
              <a:t>‹#›</a:t>
            </a:fld>
            <a:endParaRPr lang="en-SG"/>
          </a:p>
        </p:txBody>
      </p:sp>
    </p:spTree>
    <p:extLst>
      <p:ext uri="{BB962C8B-B14F-4D97-AF65-F5344CB8AC3E}">
        <p14:creationId xmlns:p14="http://schemas.microsoft.com/office/powerpoint/2010/main" val="417228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Right so I need to, first figure out how to integrate the indexed constant cache and ADU into the system</a:t>
            </a:r>
          </a:p>
          <a:p>
            <a:r>
              <a:rPr lang="en-SG" dirty="0"/>
              <a:t>What’s difference between indexed constant cache and Immediate Constant Cache </a:t>
            </a:r>
          </a:p>
          <a:p>
            <a:r>
              <a:rPr lang="en-SG" dirty="0"/>
              <a:t>Mio block is guaranteed to request from indexed constant cache, but how. </a:t>
            </a:r>
          </a:p>
          <a:p>
            <a:r>
              <a:rPr lang="en-SG" dirty="0" err="1"/>
              <a:t>Lsu</a:t>
            </a:r>
            <a:r>
              <a:rPr lang="en-SG" dirty="0"/>
              <a:t> unit is located in </a:t>
            </a:r>
          </a:p>
          <a:p>
            <a:pPr>
              <a:buFont typeface="Arial" panose="020B0604020202020204" pitchFamily="34" charset="0"/>
              <a:buChar char="•"/>
            </a:pPr>
            <a:r>
              <a:rPr lang="en-GB" dirty="0" err="1"/>
              <a:t>mio_throttle</a:t>
            </a:r>
            <a:r>
              <a:rPr lang="en-GB" dirty="0"/>
              <a:t> (ADU, CBU, LSU, XU)</a:t>
            </a:r>
          </a:p>
          <a:p>
            <a:pPr>
              <a:buFont typeface="Arial" panose="020B0604020202020204" pitchFamily="34" charset="0"/>
              <a:buChar char="•"/>
            </a:pPr>
            <a:r>
              <a:rPr lang="en-GB" dirty="0" err="1"/>
              <a:t>lg_throttle</a:t>
            </a:r>
            <a:r>
              <a:rPr lang="en-GB" dirty="0"/>
              <a:t> (LSU) </a:t>
            </a:r>
          </a:p>
          <a:p>
            <a:pPr marL="742950" lvl="1" indent="-285750">
              <a:buFont typeface="Arial" panose="020B0604020202020204" pitchFamily="34" charset="0"/>
              <a:buChar char="•"/>
            </a:pPr>
            <a:r>
              <a:rPr lang="en-GB" dirty="0" err="1"/>
              <a:t>lg_throttle</a:t>
            </a:r>
            <a:r>
              <a:rPr lang="en-GB" dirty="0"/>
              <a:t> is used if MIO instruction queue reaches a watermark for local/global instructions. Throttling local/global instructions early allows SM to continue to issue shared memory instructions when L1 backpressure due to local/global L1 misses.</a:t>
            </a:r>
          </a:p>
          <a:p>
            <a:endParaRPr lang="en-SG" dirty="0"/>
          </a:p>
          <a:p>
            <a:r>
              <a:rPr lang="en-SG" dirty="0"/>
              <a:t>L1Tex partition may refer to more than the texture cache: </a:t>
            </a:r>
            <a:r>
              <a:rPr lang="en-GB" dirty="0"/>
              <a:t>LSU interface is for shared memory, local/global memory (tagged), and special operations such as shuffle and special purpose registers.</a:t>
            </a:r>
            <a:endParaRPr lang="en-SG" dirty="0"/>
          </a:p>
          <a:p>
            <a:endParaRPr lang="en-SG" dirty="0"/>
          </a:p>
          <a:p>
            <a:endParaRPr lang="en-SG" dirty="0"/>
          </a:p>
          <a:p>
            <a:endParaRPr lang="en-SG" dirty="0"/>
          </a:p>
          <a:p>
            <a:r>
              <a:rPr lang="en-SG" dirty="0"/>
              <a:t>Hi there! Our 768 instructions are split into 6 blocks of 4 warps, each warp containing 32 threads. Each warp’s threads are executed for an allocated timeslot, before moving to the next warp. This is known as Round Robin Scheduling.</a:t>
            </a:r>
          </a:p>
          <a:p>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1</a:t>
            </a:fld>
            <a:endParaRPr lang="en-SG"/>
          </a:p>
        </p:txBody>
      </p:sp>
    </p:spTree>
    <p:extLst>
      <p:ext uri="{BB962C8B-B14F-4D97-AF65-F5344CB8AC3E}">
        <p14:creationId xmlns:p14="http://schemas.microsoft.com/office/powerpoint/2010/main" val="1651639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effectLst/>
                <a:latin typeface="Aptos" panose="020B0004020202020204" pitchFamily="34" charset="0"/>
                <a:ea typeface="DengXian" panose="02010600030101010101" pitchFamily="2" charset="-122"/>
                <a:cs typeface="Latha" panose="020B0604020202020204" pitchFamily="34" charset="0"/>
              </a:rPr>
              <a:t>Instructions may be stored on the L1 or L0 instruction cache, memory units local to the SM for faster retrieval. </a:t>
            </a:r>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10</a:t>
            </a:fld>
            <a:endParaRPr lang="en-SG"/>
          </a:p>
        </p:txBody>
      </p:sp>
    </p:spTree>
    <p:extLst>
      <p:ext uri="{BB962C8B-B14F-4D97-AF65-F5344CB8AC3E}">
        <p14:creationId xmlns:p14="http://schemas.microsoft.com/office/powerpoint/2010/main" val="3654973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A block’s first instructions are sent for processing before moving on to subsequent blocks, a strategy known as Round Robin Scheduling which is carried out by the Warp Scheduler. </a:t>
            </a:r>
          </a:p>
        </p:txBody>
      </p:sp>
      <p:sp>
        <p:nvSpPr>
          <p:cNvPr id="4" name="Slide Number Placeholder 3"/>
          <p:cNvSpPr>
            <a:spLocks noGrp="1"/>
          </p:cNvSpPr>
          <p:nvPr>
            <p:ph type="sldNum" sz="quarter" idx="5"/>
          </p:nvPr>
        </p:nvSpPr>
        <p:spPr/>
        <p:txBody>
          <a:bodyPr/>
          <a:lstStyle/>
          <a:p>
            <a:fld id="{14D3E77D-FA4E-4A01-9575-B3085707AD30}" type="slidenum">
              <a:rPr lang="en-SG" smtClean="0"/>
              <a:t>11</a:t>
            </a:fld>
            <a:endParaRPr lang="en-SG"/>
          </a:p>
        </p:txBody>
      </p:sp>
    </p:spTree>
    <p:extLst>
      <p:ext uri="{BB962C8B-B14F-4D97-AF65-F5344CB8AC3E}">
        <p14:creationId xmlns:p14="http://schemas.microsoft.com/office/powerpoint/2010/main" val="544373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dirty="0">
                <a:effectLst/>
                <a:latin typeface="Aptos" panose="020B0004020202020204" pitchFamily="34" charset="0"/>
                <a:ea typeface="DengXian" panose="02010600030101010101" pitchFamily="2" charset="-122"/>
                <a:cs typeface="Latha" panose="020B0604020202020204" pitchFamily="34" charset="0"/>
              </a:rPr>
              <a:t>The instructions to be processed arrive at the Math Dispatch Unit, which delegates instructions to specialized computation units, which process different types of arithmetic and memory operations</a:t>
            </a:r>
            <a:endParaRPr lang="en-SG" sz="1800" kern="100" dirty="0">
              <a:effectLst/>
              <a:latin typeface="Aptos" panose="020B0004020202020204" pitchFamily="34" charset="0"/>
              <a:ea typeface="DengXian" panose="02010600030101010101" pitchFamily="2" charset="-122"/>
              <a:cs typeface="Latha" panose="020B0604020202020204" pitchFamily="34" charset="0"/>
            </a:endParaRPr>
          </a:p>
        </p:txBody>
      </p:sp>
      <p:sp>
        <p:nvSpPr>
          <p:cNvPr id="4" name="Slide Number Placeholder 3"/>
          <p:cNvSpPr>
            <a:spLocks noGrp="1"/>
          </p:cNvSpPr>
          <p:nvPr>
            <p:ph type="sldNum" sz="quarter" idx="5"/>
          </p:nvPr>
        </p:nvSpPr>
        <p:spPr/>
        <p:txBody>
          <a:bodyPr/>
          <a:lstStyle/>
          <a:p>
            <a:fld id="{14D3E77D-FA4E-4A01-9575-B3085707AD30}" type="slidenum">
              <a:rPr lang="en-SG" smtClean="0"/>
              <a:t>12</a:t>
            </a:fld>
            <a:endParaRPr lang="en-SG"/>
          </a:p>
        </p:txBody>
      </p:sp>
    </p:spTree>
    <p:extLst>
      <p:ext uri="{BB962C8B-B14F-4D97-AF65-F5344CB8AC3E}">
        <p14:creationId xmlns:p14="http://schemas.microsoft.com/office/powerpoint/2010/main" val="494207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dirty="0">
                <a:effectLst/>
                <a:latin typeface="Aptos" panose="020B0004020202020204" pitchFamily="34" charset="0"/>
                <a:ea typeface="DengXian" panose="02010600030101010101" pitchFamily="2" charset="-122"/>
                <a:cs typeface="Latha" panose="020B0604020202020204" pitchFamily="34" charset="0"/>
              </a:rPr>
              <a:t>Execution of arithmetic operations typically takes many hundreds of clock cycles. However, we can take advantage of the same tasks being executed repeatedly by leveraging the concept of pipelining</a:t>
            </a:r>
            <a:endParaRPr lang="en-SG" sz="1800" kern="100" dirty="0">
              <a:effectLst/>
              <a:latin typeface="Aptos" panose="020B0004020202020204" pitchFamily="34" charset="0"/>
              <a:ea typeface="DengXian" panose="02010600030101010101" pitchFamily="2" charset="-122"/>
              <a:cs typeface="Latha" panose="020B0604020202020204" pitchFamily="34" charset="0"/>
            </a:endParaRPr>
          </a:p>
        </p:txBody>
      </p:sp>
      <p:sp>
        <p:nvSpPr>
          <p:cNvPr id="4" name="Slide Number Placeholder 3"/>
          <p:cNvSpPr>
            <a:spLocks noGrp="1"/>
          </p:cNvSpPr>
          <p:nvPr>
            <p:ph type="sldNum" sz="quarter" idx="5"/>
          </p:nvPr>
        </p:nvSpPr>
        <p:spPr/>
        <p:txBody>
          <a:bodyPr/>
          <a:lstStyle/>
          <a:p>
            <a:fld id="{14D3E77D-FA4E-4A01-9575-B3085707AD30}" type="slidenum">
              <a:rPr lang="en-SG" smtClean="0"/>
              <a:t>13</a:t>
            </a:fld>
            <a:endParaRPr lang="en-SG"/>
          </a:p>
        </p:txBody>
      </p:sp>
    </p:spTree>
    <p:extLst>
      <p:ext uri="{BB962C8B-B14F-4D97-AF65-F5344CB8AC3E}">
        <p14:creationId xmlns:p14="http://schemas.microsoft.com/office/powerpoint/2010/main" val="1434654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dirty="0">
                <a:effectLst/>
                <a:latin typeface="Aptos" panose="020B0004020202020204" pitchFamily="34" charset="0"/>
                <a:ea typeface="DengXian" panose="02010600030101010101" pitchFamily="2" charset="-122"/>
                <a:cs typeface="Latha" panose="020B0604020202020204" pitchFamily="34" charset="0"/>
              </a:rPr>
              <a:t>Execution of arithmetic operations typically takes many hundreds of clock cycles. However, we can take advantage of the same tasks being executed repeatedly by leveraging the concept of pipelining</a:t>
            </a:r>
            <a:endParaRPr lang="en-SG" sz="1800" kern="100" dirty="0">
              <a:effectLst/>
              <a:latin typeface="Aptos" panose="020B0004020202020204" pitchFamily="34" charset="0"/>
              <a:ea typeface="DengXian" panose="02010600030101010101" pitchFamily="2" charset="-122"/>
              <a:cs typeface="Latha" panose="020B0604020202020204" pitchFamily="34" charset="0"/>
            </a:endParaRPr>
          </a:p>
        </p:txBody>
      </p:sp>
      <p:sp>
        <p:nvSpPr>
          <p:cNvPr id="4" name="Slide Number Placeholder 3"/>
          <p:cNvSpPr>
            <a:spLocks noGrp="1"/>
          </p:cNvSpPr>
          <p:nvPr>
            <p:ph type="sldNum" sz="quarter" idx="5"/>
          </p:nvPr>
        </p:nvSpPr>
        <p:spPr/>
        <p:txBody>
          <a:bodyPr/>
          <a:lstStyle/>
          <a:p>
            <a:fld id="{14D3E77D-FA4E-4A01-9575-B3085707AD30}" type="slidenum">
              <a:rPr lang="en-SG" smtClean="0"/>
              <a:t>14</a:t>
            </a:fld>
            <a:endParaRPr lang="en-SG"/>
          </a:p>
        </p:txBody>
      </p:sp>
    </p:spTree>
    <p:extLst>
      <p:ext uri="{BB962C8B-B14F-4D97-AF65-F5344CB8AC3E}">
        <p14:creationId xmlns:p14="http://schemas.microsoft.com/office/powerpoint/2010/main" val="711291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dirty="0">
                <a:effectLst/>
                <a:latin typeface="Aptos" panose="020B0004020202020204" pitchFamily="34" charset="0"/>
                <a:ea typeface="DengXian" panose="02010600030101010101" pitchFamily="2" charset="-122"/>
                <a:cs typeface="Latha" panose="020B0604020202020204" pitchFamily="34" charset="0"/>
              </a:rPr>
              <a:t>Execution of a calculation goes through multiple different circuits, leaving circuits that are not immediately participating in a calculation inactive</a:t>
            </a:r>
            <a:endParaRPr lang="en-SG" sz="1800" kern="100" dirty="0">
              <a:effectLst/>
              <a:latin typeface="Aptos" panose="020B0004020202020204" pitchFamily="34" charset="0"/>
              <a:ea typeface="DengXian" panose="02010600030101010101" pitchFamily="2" charset="-122"/>
              <a:cs typeface="Latha" panose="020B0604020202020204" pitchFamily="34" charset="0"/>
            </a:endParaRPr>
          </a:p>
        </p:txBody>
      </p:sp>
      <p:sp>
        <p:nvSpPr>
          <p:cNvPr id="4" name="Slide Number Placeholder 3"/>
          <p:cNvSpPr>
            <a:spLocks noGrp="1"/>
          </p:cNvSpPr>
          <p:nvPr>
            <p:ph type="sldNum" sz="quarter" idx="5"/>
          </p:nvPr>
        </p:nvSpPr>
        <p:spPr/>
        <p:txBody>
          <a:bodyPr/>
          <a:lstStyle/>
          <a:p>
            <a:fld id="{14D3E77D-FA4E-4A01-9575-B3085707AD30}" type="slidenum">
              <a:rPr lang="en-SG" smtClean="0"/>
              <a:t>15</a:t>
            </a:fld>
            <a:endParaRPr lang="en-SG"/>
          </a:p>
        </p:txBody>
      </p:sp>
    </p:spTree>
    <p:extLst>
      <p:ext uri="{BB962C8B-B14F-4D97-AF65-F5344CB8AC3E}">
        <p14:creationId xmlns:p14="http://schemas.microsoft.com/office/powerpoint/2010/main" val="3067863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dirty="0">
                <a:effectLst/>
                <a:latin typeface="Aptos" panose="020B0004020202020204" pitchFamily="34" charset="0"/>
                <a:ea typeface="DengXian" panose="02010600030101010101" pitchFamily="2" charset="-122"/>
                <a:cs typeface="Latha" panose="020B0604020202020204" pitchFamily="34" charset="0"/>
              </a:rPr>
              <a:t>We can fill this inactivity by following up with a second calculation, turning our few hundred clock cycle execution into effectively a 1 clock cycle execution time on average</a:t>
            </a:r>
            <a:endParaRPr lang="en-SG" sz="1800" kern="100" dirty="0">
              <a:effectLst/>
              <a:latin typeface="Aptos" panose="020B0004020202020204" pitchFamily="34" charset="0"/>
              <a:ea typeface="DengXian" panose="02010600030101010101" pitchFamily="2" charset="-122"/>
              <a:cs typeface="Latha" panose="020B0604020202020204" pitchFamily="34" charset="0"/>
            </a:endParaRPr>
          </a:p>
        </p:txBody>
      </p:sp>
      <p:sp>
        <p:nvSpPr>
          <p:cNvPr id="4" name="Slide Number Placeholder 3"/>
          <p:cNvSpPr>
            <a:spLocks noGrp="1"/>
          </p:cNvSpPr>
          <p:nvPr>
            <p:ph type="sldNum" sz="quarter" idx="5"/>
          </p:nvPr>
        </p:nvSpPr>
        <p:spPr/>
        <p:txBody>
          <a:bodyPr/>
          <a:lstStyle/>
          <a:p>
            <a:fld id="{14D3E77D-FA4E-4A01-9575-B3085707AD30}" type="slidenum">
              <a:rPr lang="en-SG" smtClean="0"/>
              <a:t>16</a:t>
            </a:fld>
            <a:endParaRPr lang="en-SG"/>
          </a:p>
        </p:txBody>
      </p:sp>
    </p:spTree>
    <p:extLst>
      <p:ext uri="{BB962C8B-B14F-4D97-AF65-F5344CB8AC3E}">
        <p14:creationId xmlns:p14="http://schemas.microsoft.com/office/powerpoint/2010/main" val="2310268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dirty="0">
                <a:effectLst/>
                <a:latin typeface="Aptos" panose="020B0004020202020204" pitchFamily="34" charset="0"/>
                <a:ea typeface="DengXian" panose="02010600030101010101" pitchFamily="2" charset="-122"/>
                <a:cs typeface="Latha" panose="020B0604020202020204" pitchFamily="34" charset="0"/>
              </a:rPr>
              <a:t>Arithmetic that will take longer will often be prioritized, to overlap operations and maximize use of pipeline stages. </a:t>
            </a:r>
            <a:endParaRPr lang="en-SG" sz="1800" kern="100" dirty="0">
              <a:effectLst/>
              <a:latin typeface="Aptos" panose="020B0004020202020204" pitchFamily="34" charset="0"/>
              <a:ea typeface="DengXian" panose="02010600030101010101" pitchFamily="2" charset="-122"/>
              <a:cs typeface="Latha" panose="020B0604020202020204" pitchFamily="34" charset="0"/>
            </a:endParaRPr>
          </a:p>
        </p:txBody>
      </p:sp>
      <p:sp>
        <p:nvSpPr>
          <p:cNvPr id="4" name="Slide Number Placeholder 3"/>
          <p:cNvSpPr>
            <a:spLocks noGrp="1"/>
          </p:cNvSpPr>
          <p:nvPr>
            <p:ph type="sldNum" sz="quarter" idx="5"/>
          </p:nvPr>
        </p:nvSpPr>
        <p:spPr/>
        <p:txBody>
          <a:bodyPr/>
          <a:lstStyle/>
          <a:p>
            <a:fld id="{14D3E77D-FA4E-4A01-9575-B3085707AD30}" type="slidenum">
              <a:rPr lang="en-SG" smtClean="0"/>
              <a:t>17</a:t>
            </a:fld>
            <a:endParaRPr lang="en-SG"/>
          </a:p>
        </p:txBody>
      </p:sp>
    </p:spTree>
    <p:extLst>
      <p:ext uri="{BB962C8B-B14F-4D97-AF65-F5344CB8AC3E}">
        <p14:creationId xmlns:p14="http://schemas.microsoft.com/office/powerpoint/2010/main" val="1669109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dirty="0">
                <a:effectLst/>
                <a:latin typeface="Aptos" panose="020B0004020202020204" pitchFamily="34" charset="0"/>
                <a:ea typeface="DengXian" panose="02010600030101010101" pitchFamily="2" charset="-122"/>
                <a:cs typeface="Latha" panose="020B0604020202020204" pitchFamily="34" charset="0"/>
              </a:rPr>
              <a:t>First, we need our operands. Memory operations are queued to the Load Store Unit (LSU), which resolves memory locations for requested data, and sends lookup requests to memory units outside the SM. </a:t>
            </a:r>
            <a:endParaRPr lang="en-SG" sz="1800" kern="100" dirty="0">
              <a:effectLst/>
              <a:latin typeface="Aptos" panose="020B0004020202020204" pitchFamily="34" charset="0"/>
              <a:ea typeface="DengXian" panose="02010600030101010101" pitchFamily="2" charset="-122"/>
              <a:cs typeface="Latha" panose="020B0604020202020204" pitchFamily="34" charset="0"/>
            </a:endParaRPr>
          </a:p>
        </p:txBody>
      </p:sp>
      <p:sp>
        <p:nvSpPr>
          <p:cNvPr id="4" name="Slide Number Placeholder 3"/>
          <p:cNvSpPr>
            <a:spLocks noGrp="1"/>
          </p:cNvSpPr>
          <p:nvPr>
            <p:ph type="sldNum" sz="quarter" idx="5"/>
          </p:nvPr>
        </p:nvSpPr>
        <p:spPr/>
        <p:txBody>
          <a:bodyPr/>
          <a:lstStyle/>
          <a:p>
            <a:fld id="{14D3E77D-FA4E-4A01-9575-B3085707AD30}" type="slidenum">
              <a:rPr lang="en-SG" smtClean="0"/>
              <a:t>18</a:t>
            </a:fld>
            <a:endParaRPr lang="en-SG"/>
          </a:p>
        </p:txBody>
      </p:sp>
    </p:spTree>
    <p:extLst>
      <p:ext uri="{BB962C8B-B14F-4D97-AF65-F5344CB8AC3E}">
        <p14:creationId xmlns:p14="http://schemas.microsoft.com/office/powerpoint/2010/main" val="3731956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dirty="0">
                <a:effectLst/>
                <a:latin typeface="Aptos" panose="020B0004020202020204" pitchFamily="34" charset="0"/>
                <a:ea typeface="DengXian" panose="02010600030101010101" pitchFamily="2" charset="-122"/>
                <a:cs typeface="Latha" panose="020B0604020202020204" pitchFamily="34" charset="0"/>
              </a:rPr>
              <a:t>The LSU then stores our requested operands in the register file</a:t>
            </a:r>
            <a:endParaRPr lang="en-SG" sz="1800" kern="100" dirty="0">
              <a:effectLst/>
              <a:latin typeface="Aptos" panose="020B0004020202020204" pitchFamily="34" charset="0"/>
              <a:ea typeface="DengXian" panose="02010600030101010101" pitchFamily="2" charset="-122"/>
              <a:cs typeface="Latha" panose="020B0604020202020204" pitchFamily="34" charset="0"/>
            </a:endParaRPr>
          </a:p>
        </p:txBody>
      </p:sp>
      <p:sp>
        <p:nvSpPr>
          <p:cNvPr id="4" name="Slide Number Placeholder 3"/>
          <p:cNvSpPr>
            <a:spLocks noGrp="1"/>
          </p:cNvSpPr>
          <p:nvPr>
            <p:ph type="sldNum" sz="quarter" idx="5"/>
          </p:nvPr>
        </p:nvSpPr>
        <p:spPr/>
        <p:txBody>
          <a:bodyPr/>
          <a:lstStyle/>
          <a:p>
            <a:fld id="{14D3E77D-FA4E-4A01-9575-B3085707AD30}" type="slidenum">
              <a:rPr lang="en-SG" smtClean="0"/>
              <a:t>19</a:t>
            </a:fld>
            <a:endParaRPr lang="en-SG"/>
          </a:p>
        </p:txBody>
      </p:sp>
    </p:spTree>
    <p:extLst>
      <p:ext uri="{BB962C8B-B14F-4D97-AF65-F5344CB8AC3E}">
        <p14:creationId xmlns:p14="http://schemas.microsoft.com/office/powerpoint/2010/main" val="2107369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A block’s first instructions are sent for processing before moving on to subsequent blocks, a strategy known as Round Robin Scheduling which is carried out by the Warp Scheduler. </a:t>
            </a:r>
          </a:p>
        </p:txBody>
      </p:sp>
      <p:sp>
        <p:nvSpPr>
          <p:cNvPr id="4" name="Slide Number Placeholder 3"/>
          <p:cNvSpPr>
            <a:spLocks noGrp="1"/>
          </p:cNvSpPr>
          <p:nvPr>
            <p:ph type="sldNum" sz="quarter" idx="5"/>
          </p:nvPr>
        </p:nvSpPr>
        <p:spPr/>
        <p:txBody>
          <a:bodyPr/>
          <a:lstStyle/>
          <a:p>
            <a:fld id="{14D3E77D-FA4E-4A01-9575-B3085707AD30}" type="slidenum">
              <a:rPr lang="en-SG" smtClean="0"/>
              <a:t>2</a:t>
            </a:fld>
            <a:endParaRPr lang="en-SG"/>
          </a:p>
        </p:txBody>
      </p:sp>
    </p:spTree>
    <p:extLst>
      <p:ext uri="{BB962C8B-B14F-4D97-AF65-F5344CB8AC3E}">
        <p14:creationId xmlns:p14="http://schemas.microsoft.com/office/powerpoint/2010/main" val="412093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dirty="0">
                <a:effectLst/>
                <a:latin typeface="Aptos" panose="020B0004020202020204" pitchFamily="34" charset="0"/>
                <a:ea typeface="DengXian" panose="02010600030101010101" pitchFamily="2" charset="-122"/>
                <a:cs typeface="Latha" panose="020B0604020202020204" pitchFamily="34" charset="0"/>
              </a:rPr>
              <a:t>Since fetching data can be slow, we can continue execution while we wait for our data</a:t>
            </a:r>
            <a:endParaRPr lang="en-SG" sz="1800" kern="100" dirty="0">
              <a:effectLst/>
              <a:latin typeface="Aptos" panose="020B0004020202020204" pitchFamily="34" charset="0"/>
              <a:ea typeface="DengXian" panose="02010600030101010101" pitchFamily="2" charset="-122"/>
              <a:cs typeface="Latha" panose="020B0604020202020204" pitchFamily="34" charset="0"/>
            </a:endParaRPr>
          </a:p>
        </p:txBody>
      </p:sp>
      <p:sp>
        <p:nvSpPr>
          <p:cNvPr id="4" name="Slide Number Placeholder 3"/>
          <p:cNvSpPr>
            <a:spLocks noGrp="1"/>
          </p:cNvSpPr>
          <p:nvPr>
            <p:ph type="sldNum" sz="quarter" idx="5"/>
          </p:nvPr>
        </p:nvSpPr>
        <p:spPr/>
        <p:txBody>
          <a:bodyPr/>
          <a:lstStyle/>
          <a:p>
            <a:fld id="{14D3E77D-FA4E-4A01-9575-B3085707AD30}" type="slidenum">
              <a:rPr lang="en-SG" smtClean="0"/>
              <a:t>20</a:t>
            </a:fld>
            <a:endParaRPr lang="en-SG"/>
          </a:p>
        </p:txBody>
      </p:sp>
    </p:spTree>
    <p:extLst>
      <p:ext uri="{BB962C8B-B14F-4D97-AF65-F5344CB8AC3E}">
        <p14:creationId xmlns:p14="http://schemas.microsoft.com/office/powerpoint/2010/main" val="2043296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Our retrieved data can also be stored in caches. We have caches for constant values, arrays and register values among others. </a:t>
            </a:r>
          </a:p>
        </p:txBody>
      </p:sp>
      <p:sp>
        <p:nvSpPr>
          <p:cNvPr id="4" name="Slide Number Placeholder 3"/>
          <p:cNvSpPr>
            <a:spLocks noGrp="1"/>
          </p:cNvSpPr>
          <p:nvPr>
            <p:ph type="sldNum" sz="quarter" idx="5"/>
          </p:nvPr>
        </p:nvSpPr>
        <p:spPr/>
        <p:txBody>
          <a:bodyPr/>
          <a:lstStyle/>
          <a:p>
            <a:fld id="{14D3E77D-FA4E-4A01-9575-B3085707AD30}" type="slidenum">
              <a:rPr lang="en-SG" smtClean="0"/>
              <a:t>21</a:t>
            </a:fld>
            <a:endParaRPr lang="en-SG"/>
          </a:p>
        </p:txBody>
      </p:sp>
    </p:spTree>
    <p:extLst>
      <p:ext uri="{BB962C8B-B14F-4D97-AF65-F5344CB8AC3E}">
        <p14:creationId xmlns:p14="http://schemas.microsoft.com/office/powerpoint/2010/main" val="3317078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Our retrieved data can also be stored in caches. We have caches for constant values, arrays and register values among others. </a:t>
            </a:r>
          </a:p>
        </p:txBody>
      </p:sp>
      <p:sp>
        <p:nvSpPr>
          <p:cNvPr id="4" name="Slide Number Placeholder 3"/>
          <p:cNvSpPr>
            <a:spLocks noGrp="1"/>
          </p:cNvSpPr>
          <p:nvPr>
            <p:ph type="sldNum" sz="quarter" idx="5"/>
          </p:nvPr>
        </p:nvSpPr>
        <p:spPr/>
        <p:txBody>
          <a:bodyPr/>
          <a:lstStyle/>
          <a:p>
            <a:fld id="{14D3E77D-FA4E-4A01-9575-B3085707AD30}" type="slidenum">
              <a:rPr lang="en-SG" smtClean="0"/>
              <a:t>22</a:t>
            </a:fld>
            <a:endParaRPr lang="en-SG"/>
          </a:p>
        </p:txBody>
      </p:sp>
    </p:spTree>
    <p:extLst>
      <p:ext uri="{BB962C8B-B14F-4D97-AF65-F5344CB8AC3E}">
        <p14:creationId xmlns:p14="http://schemas.microsoft.com/office/powerpoint/2010/main" val="3976172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Now, to compute. GPU arithmetic units are split into two sections. One being fast units, which take a set number of clock cycles to execute, and slow units, which take a variable number of clock cycles. </a:t>
            </a:r>
          </a:p>
        </p:txBody>
      </p:sp>
      <p:sp>
        <p:nvSpPr>
          <p:cNvPr id="4" name="Slide Number Placeholder 3"/>
          <p:cNvSpPr>
            <a:spLocks noGrp="1"/>
          </p:cNvSpPr>
          <p:nvPr>
            <p:ph type="sldNum" sz="quarter" idx="5"/>
          </p:nvPr>
        </p:nvSpPr>
        <p:spPr/>
        <p:txBody>
          <a:bodyPr/>
          <a:lstStyle/>
          <a:p>
            <a:fld id="{14D3E77D-FA4E-4A01-9575-B3085707AD30}" type="slidenum">
              <a:rPr lang="en-SG" smtClean="0"/>
              <a:t>23</a:t>
            </a:fld>
            <a:endParaRPr lang="en-SG"/>
          </a:p>
        </p:txBody>
      </p:sp>
    </p:spTree>
    <p:extLst>
      <p:ext uri="{BB962C8B-B14F-4D97-AF65-F5344CB8AC3E}">
        <p14:creationId xmlns:p14="http://schemas.microsoft.com/office/powerpoint/2010/main" val="1431821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Some example of fast units are those for floating point and integer operations, while examples of slow units are the transcendental unit, which calculates trigonometric and root functions, or the double precision unit, which handles 64 bit floating point operations. </a:t>
            </a:r>
          </a:p>
        </p:txBody>
      </p:sp>
      <p:sp>
        <p:nvSpPr>
          <p:cNvPr id="4" name="Slide Number Placeholder 3"/>
          <p:cNvSpPr>
            <a:spLocks noGrp="1"/>
          </p:cNvSpPr>
          <p:nvPr>
            <p:ph type="sldNum" sz="quarter" idx="5"/>
          </p:nvPr>
        </p:nvSpPr>
        <p:spPr/>
        <p:txBody>
          <a:bodyPr/>
          <a:lstStyle/>
          <a:p>
            <a:fld id="{14D3E77D-FA4E-4A01-9575-B3085707AD30}" type="slidenum">
              <a:rPr lang="en-SG" smtClean="0"/>
              <a:t>24</a:t>
            </a:fld>
            <a:endParaRPr lang="en-SG"/>
          </a:p>
        </p:txBody>
      </p:sp>
    </p:spTree>
    <p:extLst>
      <p:ext uri="{BB962C8B-B14F-4D97-AF65-F5344CB8AC3E}">
        <p14:creationId xmlns:p14="http://schemas.microsoft.com/office/powerpoint/2010/main" val="2535404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There also exists an Arithmetic Logic Unit for bitwise operations and half precision floating point conversion. </a:t>
            </a:r>
          </a:p>
        </p:txBody>
      </p:sp>
      <p:sp>
        <p:nvSpPr>
          <p:cNvPr id="4" name="Slide Number Placeholder 3"/>
          <p:cNvSpPr>
            <a:spLocks noGrp="1"/>
          </p:cNvSpPr>
          <p:nvPr>
            <p:ph type="sldNum" sz="quarter" idx="5"/>
          </p:nvPr>
        </p:nvSpPr>
        <p:spPr/>
        <p:txBody>
          <a:bodyPr/>
          <a:lstStyle/>
          <a:p>
            <a:fld id="{14D3E77D-FA4E-4A01-9575-B3085707AD30}" type="slidenum">
              <a:rPr lang="en-SG" smtClean="0"/>
              <a:t>25</a:t>
            </a:fld>
            <a:endParaRPr lang="en-SG"/>
          </a:p>
        </p:txBody>
      </p:sp>
    </p:spTree>
    <p:extLst>
      <p:ext uri="{BB962C8B-B14F-4D97-AF65-F5344CB8AC3E}">
        <p14:creationId xmlns:p14="http://schemas.microsoft.com/office/powerpoint/2010/main" val="614369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In recent years, GPUs have included arithmetic units for matrix operations, called the tensor core. Explaining per octet, starting with octet 0, there are 3 operand buses, since </a:t>
            </a:r>
            <a:r>
              <a:rPr lang="en-SG" sz="1800" kern="100" dirty="0" err="1">
                <a:effectLst/>
                <a:latin typeface="Aptos" panose="020B0004020202020204" pitchFamily="34" charset="0"/>
                <a:ea typeface="DengXian" panose="02010600030101010101" pitchFamily="2" charset="-122"/>
                <a:cs typeface="Latha" panose="020B0604020202020204" pitchFamily="34" charset="0"/>
              </a:rPr>
              <a:t>ptx</a:t>
            </a:r>
            <a:r>
              <a:rPr lang="en-SG" sz="1800" kern="100" dirty="0">
                <a:effectLst/>
                <a:latin typeface="Aptos" panose="020B0004020202020204" pitchFamily="34" charset="0"/>
                <a:ea typeface="DengXian" panose="02010600030101010101" pitchFamily="2" charset="-122"/>
                <a:cs typeface="Latha" panose="020B0604020202020204" pitchFamily="34" charset="0"/>
              </a:rPr>
              <a:t> supports up to 3 operands in an instruction. There is also a connection to the register file associated with the streaming multiprocessor. operand bus 2 is sent to a multiplexer, and used as control signals to indicate which operation should be executed by the tensor core. Operand Bus 1 is sent to the matrix buffers, while operand bus 3 is sent to an accumulator. Registers can also be used to add to the matrix optionally.  In each tensor core there are 2 octets, making 16 dot product units. </a:t>
            </a:r>
          </a:p>
        </p:txBody>
      </p:sp>
      <p:sp>
        <p:nvSpPr>
          <p:cNvPr id="4" name="Slide Number Placeholder 3"/>
          <p:cNvSpPr>
            <a:spLocks noGrp="1"/>
          </p:cNvSpPr>
          <p:nvPr>
            <p:ph type="sldNum" sz="quarter" idx="5"/>
          </p:nvPr>
        </p:nvSpPr>
        <p:spPr/>
        <p:txBody>
          <a:bodyPr/>
          <a:lstStyle/>
          <a:p>
            <a:fld id="{14D3E77D-FA4E-4A01-9575-B3085707AD30}" type="slidenum">
              <a:rPr lang="en-SG" smtClean="0"/>
              <a:t>26</a:t>
            </a:fld>
            <a:endParaRPr lang="en-SG"/>
          </a:p>
        </p:txBody>
      </p:sp>
    </p:spTree>
    <p:extLst>
      <p:ext uri="{BB962C8B-B14F-4D97-AF65-F5344CB8AC3E}">
        <p14:creationId xmlns:p14="http://schemas.microsoft.com/office/powerpoint/2010/main" val="942719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Finally, we have the crossbar, which facilities communication between caches and computation units across the SM. Once our computation is complete, it is dispatched across multiple data buses to an IO port, where it is sent to the rest of the system.   </a:t>
            </a:r>
          </a:p>
        </p:txBody>
      </p:sp>
      <p:sp>
        <p:nvSpPr>
          <p:cNvPr id="4" name="Slide Number Placeholder 3"/>
          <p:cNvSpPr>
            <a:spLocks noGrp="1"/>
          </p:cNvSpPr>
          <p:nvPr>
            <p:ph type="sldNum" sz="quarter" idx="5"/>
          </p:nvPr>
        </p:nvSpPr>
        <p:spPr/>
        <p:txBody>
          <a:bodyPr/>
          <a:lstStyle/>
          <a:p>
            <a:fld id="{14D3E77D-FA4E-4A01-9575-B3085707AD30}" type="slidenum">
              <a:rPr lang="en-SG" smtClean="0"/>
              <a:t>27</a:t>
            </a:fld>
            <a:endParaRPr lang="en-SG"/>
          </a:p>
        </p:txBody>
      </p:sp>
    </p:spTree>
    <p:extLst>
      <p:ext uri="{BB962C8B-B14F-4D97-AF65-F5344CB8AC3E}">
        <p14:creationId xmlns:p14="http://schemas.microsoft.com/office/powerpoint/2010/main" val="1669072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solidFill>
                  <a:schemeClr val="bg1"/>
                </a:solidFill>
              </a:rPr>
              <a:t>HOW do we make 20 machines do 1 million tasks?</a:t>
            </a:r>
          </a:p>
          <a:p>
            <a:pPr marL="285750" indent="-285750">
              <a:buFontTx/>
              <a:buChar char="-"/>
            </a:pPr>
            <a:r>
              <a:rPr lang="en-SG" dirty="0">
                <a:solidFill>
                  <a:schemeClr val="bg1"/>
                </a:solidFill>
              </a:rPr>
              <a:t>We efficiently allocate the tasks to machines</a:t>
            </a:r>
          </a:p>
          <a:p>
            <a:pPr marL="285750" indent="-285750">
              <a:buFontTx/>
              <a:buChar char="-"/>
            </a:pPr>
            <a:r>
              <a:rPr lang="en-SG" dirty="0">
                <a:solidFill>
                  <a:schemeClr val="bg1"/>
                </a:solidFill>
              </a:rPr>
              <a:t>We allocate tasks such that each stage in the machine is being used</a:t>
            </a:r>
          </a:p>
          <a:p>
            <a:pPr marL="285750" indent="-285750">
              <a:buFontTx/>
              <a:buChar char="-"/>
            </a:pPr>
            <a:r>
              <a:rPr lang="en-SG" dirty="0">
                <a:solidFill>
                  <a:schemeClr val="bg1"/>
                </a:solidFill>
              </a:rPr>
              <a:t>Sometimes tasks needs other tasks to happen first/some tasks needs priority. -&gt; </a:t>
            </a:r>
          </a:p>
          <a:p>
            <a:pPr marL="285750" indent="-285750">
              <a:buFontTx/>
              <a:buChar char="-"/>
            </a:pPr>
            <a:endParaRPr lang="en-SG" dirty="0">
              <a:solidFill>
                <a:schemeClr val="bg1"/>
              </a:solidFill>
            </a:endParaRPr>
          </a:p>
          <a:p>
            <a:r>
              <a:rPr lang="en-SG" dirty="0">
                <a:solidFill>
                  <a:schemeClr val="bg1"/>
                </a:solidFill>
              </a:rPr>
              <a:t>Factory Analogy probably better here</a:t>
            </a:r>
          </a:p>
          <a:p>
            <a:endParaRPr lang="en-SG" dirty="0">
              <a:solidFill>
                <a:schemeClr val="bg1"/>
              </a:solidFill>
            </a:endParaRPr>
          </a:p>
          <a:p>
            <a:r>
              <a:rPr lang="en-SG" dirty="0">
                <a:solidFill>
                  <a:schemeClr val="bg1"/>
                </a:solidFill>
              </a:rPr>
              <a:t>We schedule tasks to execute the first instruction in all first, then 2</a:t>
            </a:r>
            <a:r>
              <a:rPr lang="en-SG" baseline="30000" dirty="0">
                <a:solidFill>
                  <a:schemeClr val="bg1"/>
                </a:solidFill>
              </a:rPr>
              <a:t>nd</a:t>
            </a:r>
            <a:r>
              <a:rPr lang="en-SG" dirty="0">
                <a:solidFill>
                  <a:schemeClr val="bg1"/>
                </a:solidFill>
              </a:rPr>
              <a:t> instruction, 3</a:t>
            </a:r>
            <a:r>
              <a:rPr lang="en-SG" baseline="30000" dirty="0">
                <a:solidFill>
                  <a:schemeClr val="bg1"/>
                </a:solidFill>
              </a:rPr>
              <a:t>rd</a:t>
            </a:r>
            <a:r>
              <a:rPr lang="en-SG" dirty="0">
                <a:solidFill>
                  <a:schemeClr val="bg1"/>
                </a:solidFill>
              </a:rPr>
              <a:t> and so forth. </a:t>
            </a:r>
          </a:p>
          <a:p>
            <a:r>
              <a:rPr lang="en-SG" dirty="0">
                <a:solidFill>
                  <a:schemeClr val="bg1"/>
                </a:solidFill>
              </a:rPr>
              <a:t>This is useful in that when we execute instruction 1, we can follow up with another instruction 1 to save time through pipelining. </a:t>
            </a:r>
          </a:p>
          <a:p>
            <a:r>
              <a:rPr lang="en-SG" dirty="0">
                <a:solidFill>
                  <a:schemeClr val="bg1"/>
                </a:solidFill>
              </a:rPr>
              <a:t>And since we’re pipelining, we can make specific cores for specific work in the </a:t>
            </a:r>
            <a:r>
              <a:rPr lang="en-SG" dirty="0" err="1">
                <a:solidFill>
                  <a:schemeClr val="bg1"/>
                </a:solidFill>
              </a:rPr>
              <a:t>gpu</a:t>
            </a:r>
            <a:r>
              <a:rPr lang="en-SG" dirty="0">
                <a:solidFill>
                  <a:schemeClr val="bg1"/>
                </a:solidFill>
              </a:rPr>
              <a:t>, allowing us to specialize among functions</a:t>
            </a:r>
          </a:p>
          <a:p>
            <a:r>
              <a:rPr lang="en-SG" dirty="0">
                <a:solidFill>
                  <a:schemeClr val="bg1"/>
                </a:solidFill>
              </a:rPr>
              <a:t>So through scheduling, we leverage pipelining which takes advantage of specialization. </a:t>
            </a:r>
          </a:p>
          <a:p>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32</a:t>
            </a:fld>
            <a:endParaRPr lang="en-SG"/>
          </a:p>
        </p:txBody>
      </p:sp>
    </p:spTree>
    <p:extLst>
      <p:ext uri="{BB962C8B-B14F-4D97-AF65-F5344CB8AC3E}">
        <p14:creationId xmlns:p14="http://schemas.microsoft.com/office/powerpoint/2010/main" val="1843499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Hi there! Our 768 instructions are split into 6 blocks of 4 warps, each warp containing 32 threads. Each warp’s threads are executed for an allocated timeslot, before moving to the next warp. This is known as Round Robin Scheduling.</a:t>
            </a:r>
          </a:p>
          <a:p>
            <a:r>
              <a:rPr lang="en-SG" dirty="0"/>
              <a:t>TO execute a warp, we first pass the </a:t>
            </a:r>
          </a:p>
          <a:p>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37</a:t>
            </a:fld>
            <a:endParaRPr lang="en-SG"/>
          </a:p>
        </p:txBody>
      </p:sp>
    </p:spTree>
    <p:extLst>
      <p:ext uri="{BB962C8B-B14F-4D97-AF65-F5344CB8AC3E}">
        <p14:creationId xmlns:p14="http://schemas.microsoft.com/office/powerpoint/2010/main" val="676415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Aptos" panose="020B0004020202020204" pitchFamily="34" charset="0"/>
                <a:ea typeface="DengXian" panose="02010600030101010101" pitchFamily="2" charset="-122"/>
                <a:cs typeface="Latha" panose="020B0604020202020204" pitchFamily="34" charset="0"/>
              </a:rPr>
              <a:t>Instructions may be stored on the L1 or L0 instruction cache, memory units local to the SM for faster retrieval. </a:t>
            </a:r>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3</a:t>
            </a:fld>
            <a:endParaRPr lang="en-SG"/>
          </a:p>
        </p:txBody>
      </p:sp>
    </p:spTree>
    <p:extLst>
      <p:ext uri="{BB962C8B-B14F-4D97-AF65-F5344CB8AC3E}">
        <p14:creationId xmlns:p14="http://schemas.microsoft.com/office/powerpoint/2010/main" val="2793589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Hi there! Our 768 instructions are split into 6 blocks of 4 warps, each warp containing 32 threads. Each warp’s threads are executed for an allocated timeslot, before moving to the next warp. This is known as Round Robin Scheduling.</a:t>
            </a:r>
          </a:p>
          <a:p>
            <a:endParaRPr lang="en-SG" dirty="0"/>
          </a:p>
          <a:p>
            <a:r>
              <a:rPr lang="en-SG" dirty="0"/>
              <a:t>Per </a:t>
            </a:r>
            <a:r>
              <a:rPr lang="en-SG" dirty="0" err="1"/>
              <a:t>sm</a:t>
            </a:r>
            <a:endParaRPr lang="en-SG" dirty="0"/>
          </a:p>
          <a:p>
            <a:r>
              <a:rPr lang="en-SG" dirty="0"/>
              <a:t>Large block -&gt; 2. </a:t>
            </a:r>
          </a:p>
          <a:p>
            <a:r>
              <a:rPr lang="en-SG" dirty="0"/>
              <a:t>Smaller block near large block: 2</a:t>
            </a:r>
          </a:p>
          <a:p>
            <a:r>
              <a:rPr lang="en-SG" dirty="0"/>
              <a:t>left rectangle array: 4 m 2 small. caches I think. Makes sense to put them near each other.</a:t>
            </a:r>
          </a:p>
          <a:p>
            <a:r>
              <a:rPr lang="en-SG" dirty="0"/>
              <a:t>Right rectangle array: 2 sets of 1 big 1 m</a:t>
            </a:r>
          </a:p>
          <a:p>
            <a:r>
              <a:rPr lang="en-SG" dirty="0"/>
              <a:t>Tiny Block Grid: 2. </a:t>
            </a:r>
            <a:r>
              <a:rPr lang="en-SG" dirty="0" err="1"/>
              <a:t>Cuda</a:t>
            </a:r>
            <a:r>
              <a:rPr lang="en-SG" dirty="0"/>
              <a:t> cores?</a:t>
            </a:r>
          </a:p>
          <a:p>
            <a:endParaRPr lang="en-SG" dirty="0"/>
          </a:p>
          <a:p>
            <a:endParaRPr lang="en-SG" dirty="0"/>
          </a:p>
          <a:p>
            <a:r>
              <a:rPr lang="en-SG" dirty="0"/>
              <a:t>Per </a:t>
            </a:r>
            <a:r>
              <a:rPr lang="en-SG" dirty="0" err="1"/>
              <a:t>smsp</a:t>
            </a:r>
            <a:endParaRPr lang="en-SG" dirty="0"/>
          </a:p>
          <a:p>
            <a:r>
              <a:rPr lang="en-SG" dirty="0"/>
              <a:t>Line: 1</a:t>
            </a:r>
          </a:p>
          <a:p>
            <a:r>
              <a:rPr lang="en-SG" dirty="0"/>
              <a:t>Side blocks: 2 </a:t>
            </a:r>
          </a:p>
          <a:p>
            <a:r>
              <a:rPr lang="en-SG" dirty="0"/>
              <a:t>Side </a:t>
            </a:r>
            <a:r>
              <a:rPr lang="en-SG" dirty="0" err="1"/>
              <a:t>side</a:t>
            </a:r>
            <a:r>
              <a:rPr lang="en-SG" dirty="0"/>
              <a:t> blocks: 4</a:t>
            </a:r>
          </a:p>
          <a:p>
            <a:r>
              <a:rPr lang="en-SG" dirty="0"/>
              <a:t>very mini grid: 2</a:t>
            </a:r>
          </a:p>
        </p:txBody>
      </p:sp>
      <p:sp>
        <p:nvSpPr>
          <p:cNvPr id="4" name="Slide Number Placeholder 3"/>
          <p:cNvSpPr>
            <a:spLocks noGrp="1"/>
          </p:cNvSpPr>
          <p:nvPr>
            <p:ph type="sldNum" sz="quarter" idx="5"/>
          </p:nvPr>
        </p:nvSpPr>
        <p:spPr/>
        <p:txBody>
          <a:bodyPr/>
          <a:lstStyle/>
          <a:p>
            <a:fld id="{14D3E77D-FA4E-4A01-9575-B3085707AD30}" type="slidenum">
              <a:rPr lang="en-SG" smtClean="0"/>
              <a:t>38</a:t>
            </a:fld>
            <a:endParaRPr lang="en-SG"/>
          </a:p>
        </p:txBody>
      </p:sp>
    </p:spTree>
    <p:extLst>
      <p:ext uri="{BB962C8B-B14F-4D97-AF65-F5344CB8AC3E}">
        <p14:creationId xmlns:p14="http://schemas.microsoft.com/office/powerpoint/2010/main" val="1617056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Right so I need to, first figure out how to integrate the indexed constant cache and ADU into the system</a:t>
            </a:r>
          </a:p>
          <a:p>
            <a:r>
              <a:rPr lang="en-SG" dirty="0"/>
              <a:t>What’s difference between indexed constant cache and Immediate Constant Cache </a:t>
            </a:r>
          </a:p>
          <a:p>
            <a:r>
              <a:rPr lang="en-SG" dirty="0"/>
              <a:t>Mio block is guaranteed to request from indexed constant cache, but how. </a:t>
            </a:r>
          </a:p>
          <a:p>
            <a:r>
              <a:rPr lang="en-SG" dirty="0" err="1"/>
              <a:t>Lsu</a:t>
            </a:r>
            <a:r>
              <a:rPr lang="en-SG" dirty="0"/>
              <a:t> unit is located in </a:t>
            </a:r>
          </a:p>
          <a:p>
            <a:pPr>
              <a:buFont typeface="Arial" panose="020B0604020202020204" pitchFamily="34" charset="0"/>
              <a:buChar char="•"/>
            </a:pPr>
            <a:r>
              <a:rPr lang="en-GB" dirty="0" err="1"/>
              <a:t>mio_throttle</a:t>
            </a:r>
            <a:r>
              <a:rPr lang="en-GB" dirty="0"/>
              <a:t> (ADU, CBU, LSU, XU)</a:t>
            </a:r>
          </a:p>
          <a:p>
            <a:pPr>
              <a:buFont typeface="Arial" panose="020B0604020202020204" pitchFamily="34" charset="0"/>
              <a:buChar char="•"/>
            </a:pPr>
            <a:r>
              <a:rPr lang="en-GB" dirty="0" err="1"/>
              <a:t>lg_throttle</a:t>
            </a:r>
            <a:r>
              <a:rPr lang="en-GB" dirty="0"/>
              <a:t> (LSU) </a:t>
            </a:r>
          </a:p>
          <a:p>
            <a:pPr marL="742950" lvl="1" indent="-285750">
              <a:buFont typeface="Arial" panose="020B0604020202020204" pitchFamily="34" charset="0"/>
              <a:buChar char="•"/>
            </a:pPr>
            <a:r>
              <a:rPr lang="en-GB" dirty="0" err="1"/>
              <a:t>lg_throttle</a:t>
            </a:r>
            <a:r>
              <a:rPr lang="en-GB" dirty="0"/>
              <a:t> is used if MIO instruction queue reaches a watermark for local/global instructions. Throttling local/global instructions early allows SM to continue to issue shared memory instructions when L1 backpressure due to local/global L1 misses.</a:t>
            </a:r>
          </a:p>
          <a:p>
            <a:endParaRPr lang="en-SG" dirty="0"/>
          </a:p>
          <a:p>
            <a:r>
              <a:rPr lang="en-SG" dirty="0"/>
              <a:t>L1Tex partition may refer to more than the texture cache: </a:t>
            </a:r>
            <a:r>
              <a:rPr lang="en-GB" dirty="0"/>
              <a:t>LSU interface is for shared memory, local/global memory (tagged), and special operations such as shuffle and special purpose registers.</a:t>
            </a:r>
            <a:endParaRPr lang="en-SG" dirty="0"/>
          </a:p>
          <a:p>
            <a:endParaRPr lang="en-SG" dirty="0"/>
          </a:p>
          <a:p>
            <a:endParaRPr lang="en-SG" dirty="0"/>
          </a:p>
          <a:p>
            <a:endParaRPr lang="en-SG" dirty="0"/>
          </a:p>
          <a:p>
            <a:r>
              <a:rPr lang="en-SG" dirty="0"/>
              <a:t>Hi there! Our 768 instructions are split into 6 blocks of 4 warps, each warp containing 32 threads. Each warp’s threads are executed for an allocated timeslot, before moving to the next warp. This is known as Round Robin Scheduling.</a:t>
            </a:r>
          </a:p>
          <a:p>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39</a:t>
            </a:fld>
            <a:endParaRPr lang="en-SG"/>
          </a:p>
        </p:txBody>
      </p:sp>
    </p:spTree>
    <p:extLst>
      <p:ext uri="{BB962C8B-B14F-4D97-AF65-F5344CB8AC3E}">
        <p14:creationId xmlns:p14="http://schemas.microsoft.com/office/powerpoint/2010/main" val="2112385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Hi there! Our 768 instructions are split into 6 blocks of 4 warps, each warp containing 32 threads. Each warp’s threads are executed for an allocated timeslot, before moving to the next warp. This is known as Round Robin Scheduling.</a:t>
            </a:r>
          </a:p>
          <a:p>
            <a:r>
              <a:rPr lang="en-SG" dirty="0"/>
              <a:t>TO execute a warp, we first pass the </a:t>
            </a:r>
          </a:p>
          <a:p>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40</a:t>
            </a:fld>
            <a:endParaRPr lang="en-SG"/>
          </a:p>
        </p:txBody>
      </p:sp>
    </p:spTree>
    <p:extLst>
      <p:ext uri="{BB962C8B-B14F-4D97-AF65-F5344CB8AC3E}">
        <p14:creationId xmlns:p14="http://schemas.microsoft.com/office/powerpoint/2010/main" val="10713352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Right so I need to, first figure out how to integrate the indexed constant cache and ADU into the system</a:t>
            </a:r>
          </a:p>
          <a:p>
            <a:r>
              <a:rPr lang="en-SG" dirty="0"/>
              <a:t>What’s difference between indexed constant cache and Immediate Constant Cache </a:t>
            </a:r>
          </a:p>
          <a:p>
            <a:r>
              <a:rPr lang="en-SG" dirty="0"/>
              <a:t>Mio block is guaranteed to request from indexed constant cache, but how. </a:t>
            </a:r>
          </a:p>
          <a:p>
            <a:r>
              <a:rPr lang="en-SG" dirty="0" err="1"/>
              <a:t>Lsu</a:t>
            </a:r>
            <a:r>
              <a:rPr lang="en-SG" dirty="0"/>
              <a:t> unit is located in </a:t>
            </a:r>
          </a:p>
          <a:p>
            <a:pPr>
              <a:buFont typeface="Arial" panose="020B0604020202020204" pitchFamily="34" charset="0"/>
              <a:buChar char="•"/>
            </a:pPr>
            <a:r>
              <a:rPr lang="en-GB" dirty="0" err="1"/>
              <a:t>mio_throttle</a:t>
            </a:r>
            <a:r>
              <a:rPr lang="en-GB" dirty="0"/>
              <a:t> (ADU, CBU, LSU, XU)</a:t>
            </a:r>
          </a:p>
          <a:p>
            <a:pPr>
              <a:buFont typeface="Arial" panose="020B0604020202020204" pitchFamily="34" charset="0"/>
              <a:buChar char="•"/>
            </a:pPr>
            <a:r>
              <a:rPr lang="en-GB" dirty="0" err="1"/>
              <a:t>lg_throttle</a:t>
            </a:r>
            <a:r>
              <a:rPr lang="en-GB" dirty="0"/>
              <a:t> (LSU) </a:t>
            </a:r>
          </a:p>
          <a:p>
            <a:pPr marL="742950" lvl="1" indent="-285750">
              <a:buFont typeface="Arial" panose="020B0604020202020204" pitchFamily="34" charset="0"/>
              <a:buChar char="•"/>
            </a:pPr>
            <a:r>
              <a:rPr lang="en-GB" dirty="0" err="1"/>
              <a:t>lg_throttle</a:t>
            </a:r>
            <a:r>
              <a:rPr lang="en-GB" dirty="0"/>
              <a:t> is used if MIO instruction queue reaches a watermark for local/global instructions. Throttling local/global instructions early allows SM to continue to issue shared memory instructions when L1 backpressure due to local/global L1 misses.</a:t>
            </a:r>
          </a:p>
          <a:p>
            <a:endParaRPr lang="en-SG" dirty="0"/>
          </a:p>
          <a:p>
            <a:r>
              <a:rPr lang="en-SG" dirty="0"/>
              <a:t>L1Tex partition may refer to more than the texture cache: </a:t>
            </a:r>
            <a:r>
              <a:rPr lang="en-GB" dirty="0"/>
              <a:t>LSU interface is for shared memory, local/global memory (tagged), and special operations such as shuffle and special purpose registers.</a:t>
            </a:r>
            <a:endParaRPr lang="en-SG" dirty="0"/>
          </a:p>
          <a:p>
            <a:endParaRPr lang="en-SG" dirty="0"/>
          </a:p>
          <a:p>
            <a:endParaRPr lang="en-SG" dirty="0"/>
          </a:p>
          <a:p>
            <a:endParaRPr lang="en-SG" dirty="0"/>
          </a:p>
          <a:p>
            <a:r>
              <a:rPr lang="en-SG" dirty="0"/>
              <a:t>Hi there! Our 768 instructions are split into 6 blocks of 4 warps, each warp containing 32 threads. Each warp’s threads are executed for an allocated timeslot, before moving to the next warp. This is known as Round Robin Scheduling.</a:t>
            </a:r>
          </a:p>
          <a:p>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41</a:t>
            </a:fld>
            <a:endParaRPr lang="en-SG"/>
          </a:p>
        </p:txBody>
      </p:sp>
    </p:spTree>
    <p:extLst>
      <p:ext uri="{BB962C8B-B14F-4D97-AF65-F5344CB8AC3E}">
        <p14:creationId xmlns:p14="http://schemas.microsoft.com/office/powerpoint/2010/main" val="825456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Right so I need to, first figure out how to integrate the indexed constant cache and ADU into the system</a:t>
            </a:r>
          </a:p>
          <a:p>
            <a:r>
              <a:rPr lang="en-SG" dirty="0"/>
              <a:t>What’s difference between indexed constant cache and Immediate Constant Cache </a:t>
            </a:r>
          </a:p>
          <a:p>
            <a:r>
              <a:rPr lang="en-SG" dirty="0"/>
              <a:t>Mio block is guaranteed to request from indexed constant cache, but how. </a:t>
            </a:r>
          </a:p>
          <a:p>
            <a:r>
              <a:rPr lang="en-SG" dirty="0" err="1"/>
              <a:t>Lsu</a:t>
            </a:r>
            <a:r>
              <a:rPr lang="en-SG" dirty="0"/>
              <a:t> unit is located in </a:t>
            </a:r>
          </a:p>
          <a:p>
            <a:pPr>
              <a:buFont typeface="Arial" panose="020B0604020202020204" pitchFamily="34" charset="0"/>
              <a:buChar char="•"/>
            </a:pPr>
            <a:r>
              <a:rPr lang="en-GB" dirty="0" err="1"/>
              <a:t>mio_throttle</a:t>
            </a:r>
            <a:r>
              <a:rPr lang="en-GB" dirty="0"/>
              <a:t> (ADU, CBU, LSU, XU)</a:t>
            </a:r>
          </a:p>
          <a:p>
            <a:pPr>
              <a:buFont typeface="Arial" panose="020B0604020202020204" pitchFamily="34" charset="0"/>
              <a:buChar char="•"/>
            </a:pPr>
            <a:r>
              <a:rPr lang="en-GB" dirty="0" err="1"/>
              <a:t>lg_throttle</a:t>
            </a:r>
            <a:r>
              <a:rPr lang="en-GB" dirty="0"/>
              <a:t> (LSU) </a:t>
            </a:r>
          </a:p>
          <a:p>
            <a:pPr marL="742950" lvl="1" indent="-285750">
              <a:buFont typeface="Arial" panose="020B0604020202020204" pitchFamily="34" charset="0"/>
              <a:buChar char="•"/>
            </a:pPr>
            <a:r>
              <a:rPr lang="en-GB" dirty="0" err="1"/>
              <a:t>lg_throttle</a:t>
            </a:r>
            <a:r>
              <a:rPr lang="en-GB" dirty="0"/>
              <a:t> is used if MIO instruction queue reaches a watermark for local/global instructions. Throttling local/global instructions early allows SM to continue to issue shared memory instructions when L1 backpressure due to local/global L1 misses.</a:t>
            </a:r>
          </a:p>
          <a:p>
            <a:endParaRPr lang="en-SG" dirty="0"/>
          </a:p>
          <a:p>
            <a:r>
              <a:rPr lang="en-SG" dirty="0"/>
              <a:t>L1Tex partition may refer to more than the texture cache: </a:t>
            </a:r>
            <a:r>
              <a:rPr lang="en-GB" dirty="0"/>
              <a:t>LSU interface is for shared memory, local/global memory (tagged), and special operations such as shuffle and special purpose registers.</a:t>
            </a:r>
            <a:endParaRPr lang="en-SG" dirty="0"/>
          </a:p>
          <a:p>
            <a:endParaRPr lang="en-SG" dirty="0"/>
          </a:p>
          <a:p>
            <a:endParaRPr lang="en-SG" dirty="0"/>
          </a:p>
          <a:p>
            <a:endParaRPr lang="en-SG" dirty="0"/>
          </a:p>
          <a:p>
            <a:r>
              <a:rPr lang="en-SG" dirty="0"/>
              <a:t>Hi there! Our 768 instructions are split into 6 blocks of 4 warps, each warp containing 32 threads. Each warp’s threads are executed for an allocated timeslot, before moving to the next warp. This is known as Round Robin Scheduling.</a:t>
            </a:r>
          </a:p>
          <a:p>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42</a:t>
            </a:fld>
            <a:endParaRPr lang="en-SG"/>
          </a:p>
        </p:txBody>
      </p:sp>
    </p:spTree>
    <p:extLst>
      <p:ext uri="{BB962C8B-B14F-4D97-AF65-F5344CB8AC3E}">
        <p14:creationId xmlns:p14="http://schemas.microsoft.com/office/powerpoint/2010/main" val="1488870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Right so I need to, first figure out how to integrate the indexed constant cache and ADU into the system</a:t>
            </a:r>
          </a:p>
          <a:p>
            <a:r>
              <a:rPr lang="en-SG" dirty="0"/>
              <a:t>What’s difference between indexed constant cache and Immediate Constant Cache </a:t>
            </a:r>
          </a:p>
          <a:p>
            <a:r>
              <a:rPr lang="en-SG" dirty="0"/>
              <a:t>Mio block is guaranteed to request from indexed constant cache, but how. </a:t>
            </a:r>
          </a:p>
          <a:p>
            <a:r>
              <a:rPr lang="en-SG" dirty="0" err="1"/>
              <a:t>Lsu</a:t>
            </a:r>
            <a:r>
              <a:rPr lang="en-SG" dirty="0"/>
              <a:t> unit is located in </a:t>
            </a:r>
          </a:p>
          <a:p>
            <a:pPr>
              <a:buFont typeface="Arial" panose="020B0604020202020204" pitchFamily="34" charset="0"/>
              <a:buChar char="•"/>
            </a:pPr>
            <a:r>
              <a:rPr lang="en-GB" dirty="0" err="1"/>
              <a:t>mio_throttle</a:t>
            </a:r>
            <a:r>
              <a:rPr lang="en-GB" dirty="0"/>
              <a:t> (ADU, CBU, LSU, XU)</a:t>
            </a:r>
          </a:p>
          <a:p>
            <a:pPr>
              <a:buFont typeface="Arial" panose="020B0604020202020204" pitchFamily="34" charset="0"/>
              <a:buChar char="•"/>
            </a:pPr>
            <a:r>
              <a:rPr lang="en-GB" dirty="0" err="1"/>
              <a:t>lg_throttle</a:t>
            </a:r>
            <a:r>
              <a:rPr lang="en-GB" dirty="0"/>
              <a:t> (LSU) </a:t>
            </a:r>
          </a:p>
          <a:p>
            <a:pPr marL="742950" lvl="1" indent="-285750">
              <a:buFont typeface="Arial" panose="020B0604020202020204" pitchFamily="34" charset="0"/>
              <a:buChar char="•"/>
            </a:pPr>
            <a:r>
              <a:rPr lang="en-GB" dirty="0" err="1"/>
              <a:t>lg_throttle</a:t>
            </a:r>
            <a:r>
              <a:rPr lang="en-GB" dirty="0"/>
              <a:t> is used if MIO instruction queue reaches a watermark for local/global instructions. Throttling local/global instructions early allows SM to continue to issue shared memory instructions when L1 backpressure due to local/global L1 misses.</a:t>
            </a:r>
          </a:p>
          <a:p>
            <a:endParaRPr lang="en-SG" dirty="0"/>
          </a:p>
          <a:p>
            <a:r>
              <a:rPr lang="en-SG" dirty="0"/>
              <a:t>L1Tex partition may refer to more than the texture cache: </a:t>
            </a:r>
            <a:r>
              <a:rPr lang="en-GB" dirty="0"/>
              <a:t>LSU interface is for shared memory, local/global memory (tagged), and special operations such as shuffle and special purpose registers.</a:t>
            </a:r>
            <a:endParaRPr lang="en-SG" dirty="0"/>
          </a:p>
          <a:p>
            <a:endParaRPr lang="en-SG" dirty="0"/>
          </a:p>
          <a:p>
            <a:endParaRPr lang="en-SG" dirty="0"/>
          </a:p>
          <a:p>
            <a:endParaRPr lang="en-SG" dirty="0"/>
          </a:p>
          <a:p>
            <a:r>
              <a:rPr lang="en-SG" dirty="0"/>
              <a:t>Hi there! Our 768 instructions are split into 6 blocks of 4 warps, each warp containing 32 threads. Each warp’s threads are executed for an allocated timeslot, before moving to the next warp. This is known as Round Robin Scheduling.</a:t>
            </a:r>
          </a:p>
          <a:p>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43</a:t>
            </a:fld>
            <a:endParaRPr lang="en-SG"/>
          </a:p>
        </p:txBody>
      </p:sp>
    </p:spTree>
    <p:extLst>
      <p:ext uri="{BB962C8B-B14F-4D97-AF65-F5344CB8AC3E}">
        <p14:creationId xmlns:p14="http://schemas.microsoft.com/office/powerpoint/2010/main" val="41325227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Right so I need to, first figure out how to integrate the indexed constant cache and ADU into the system</a:t>
            </a:r>
          </a:p>
          <a:p>
            <a:r>
              <a:rPr lang="en-SG" dirty="0"/>
              <a:t>What’s difference between indexed constant cache and Immediate Constant Cache </a:t>
            </a:r>
          </a:p>
          <a:p>
            <a:r>
              <a:rPr lang="en-SG" dirty="0"/>
              <a:t>Mio block is guaranteed to request from indexed constant cache, but how. </a:t>
            </a:r>
          </a:p>
          <a:p>
            <a:r>
              <a:rPr lang="en-SG" dirty="0" err="1"/>
              <a:t>Lsu</a:t>
            </a:r>
            <a:r>
              <a:rPr lang="en-SG" dirty="0"/>
              <a:t> unit is located in </a:t>
            </a:r>
          </a:p>
          <a:p>
            <a:pPr>
              <a:buFont typeface="Arial" panose="020B0604020202020204" pitchFamily="34" charset="0"/>
              <a:buChar char="•"/>
            </a:pPr>
            <a:r>
              <a:rPr lang="en-GB" dirty="0" err="1"/>
              <a:t>mio_throttle</a:t>
            </a:r>
            <a:r>
              <a:rPr lang="en-GB" dirty="0"/>
              <a:t> (ADU, CBU, LSU, XU)</a:t>
            </a:r>
          </a:p>
          <a:p>
            <a:pPr>
              <a:buFont typeface="Arial" panose="020B0604020202020204" pitchFamily="34" charset="0"/>
              <a:buChar char="•"/>
            </a:pPr>
            <a:r>
              <a:rPr lang="en-GB" dirty="0" err="1"/>
              <a:t>lg_throttle</a:t>
            </a:r>
            <a:r>
              <a:rPr lang="en-GB" dirty="0"/>
              <a:t> (LSU) </a:t>
            </a:r>
          </a:p>
          <a:p>
            <a:pPr marL="742950" lvl="1" indent="-285750">
              <a:buFont typeface="Arial" panose="020B0604020202020204" pitchFamily="34" charset="0"/>
              <a:buChar char="•"/>
            </a:pPr>
            <a:r>
              <a:rPr lang="en-GB" dirty="0" err="1"/>
              <a:t>lg_throttle</a:t>
            </a:r>
            <a:r>
              <a:rPr lang="en-GB" dirty="0"/>
              <a:t> is used if MIO instruction queue reaches a watermark for local/global instructions. Throttling local/global instructions early allows SM to continue to issue shared memory instructions when L1 backpressure due to local/global L1 misses.</a:t>
            </a:r>
          </a:p>
          <a:p>
            <a:endParaRPr lang="en-SG" dirty="0"/>
          </a:p>
          <a:p>
            <a:r>
              <a:rPr lang="en-SG" dirty="0"/>
              <a:t>L1Tex partition may refer to more than the texture cache: </a:t>
            </a:r>
            <a:r>
              <a:rPr lang="en-GB" dirty="0"/>
              <a:t>LSU interface is for shared memory, local/global memory (tagged), and special operations such as shuffle and special purpose registers.</a:t>
            </a:r>
            <a:endParaRPr lang="en-SG" dirty="0"/>
          </a:p>
          <a:p>
            <a:endParaRPr lang="en-SG" dirty="0"/>
          </a:p>
          <a:p>
            <a:endParaRPr lang="en-SG" dirty="0"/>
          </a:p>
          <a:p>
            <a:endParaRPr lang="en-SG" dirty="0"/>
          </a:p>
          <a:p>
            <a:r>
              <a:rPr lang="en-SG" dirty="0"/>
              <a:t>Hi there! Our 768 instructions are split into 6 blocks of 4 warps, each warp containing 32 threads. Each warp’s threads are executed for an allocated timeslot, before moving to the next warp. This is known as Round Robin Scheduling.</a:t>
            </a:r>
          </a:p>
          <a:p>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45</a:t>
            </a:fld>
            <a:endParaRPr lang="en-SG"/>
          </a:p>
        </p:txBody>
      </p:sp>
    </p:spTree>
    <p:extLst>
      <p:ext uri="{BB962C8B-B14F-4D97-AF65-F5344CB8AC3E}">
        <p14:creationId xmlns:p14="http://schemas.microsoft.com/office/powerpoint/2010/main" val="212832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Aptos" panose="020B0004020202020204" pitchFamily="34" charset="0"/>
                <a:ea typeface="DengXian" panose="02010600030101010101" pitchFamily="2" charset="-122"/>
                <a:cs typeface="Latha" panose="020B0604020202020204" pitchFamily="34" charset="0"/>
              </a:rPr>
              <a:t>Instructions may be stored on the L1 or L0 instruction cache, memory units local to the SM for faster retrieval. </a:t>
            </a:r>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4</a:t>
            </a:fld>
            <a:endParaRPr lang="en-SG"/>
          </a:p>
        </p:txBody>
      </p:sp>
    </p:spTree>
    <p:extLst>
      <p:ext uri="{BB962C8B-B14F-4D97-AF65-F5344CB8AC3E}">
        <p14:creationId xmlns:p14="http://schemas.microsoft.com/office/powerpoint/2010/main" val="7626994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Aptos" panose="020B0004020202020204" pitchFamily="34" charset="0"/>
                <a:ea typeface="DengXian" panose="02010600030101010101" pitchFamily="2" charset="-122"/>
                <a:cs typeface="Latha" panose="020B0604020202020204" pitchFamily="34" charset="0"/>
              </a:rPr>
              <a:t>Instructions may be stored on the L1 or L0 instruction cache, memory units local to the SM for faster retrieval. </a:t>
            </a:r>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5</a:t>
            </a:fld>
            <a:endParaRPr lang="en-SG"/>
          </a:p>
        </p:txBody>
      </p:sp>
    </p:spTree>
    <p:extLst>
      <p:ext uri="{BB962C8B-B14F-4D97-AF65-F5344CB8AC3E}">
        <p14:creationId xmlns:p14="http://schemas.microsoft.com/office/powerpoint/2010/main" val="504397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Aptos" panose="020B0004020202020204" pitchFamily="34" charset="0"/>
                <a:ea typeface="DengXian" panose="02010600030101010101" pitchFamily="2" charset="-122"/>
                <a:cs typeface="Latha" panose="020B0604020202020204" pitchFamily="34" charset="0"/>
              </a:rPr>
              <a:t>Instructions may be stored on the L1 or L0 instruction cache, memory units local to the SM for faster retrieval. </a:t>
            </a:r>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6</a:t>
            </a:fld>
            <a:endParaRPr lang="en-SG"/>
          </a:p>
        </p:txBody>
      </p:sp>
    </p:spTree>
    <p:extLst>
      <p:ext uri="{BB962C8B-B14F-4D97-AF65-F5344CB8AC3E}">
        <p14:creationId xmlns:p14="http://schemas.microsoft.com/office/powerpoint/2010/main" val="12295778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Aptos" panose="020B0004020202020204" pitchFamily="34" charset="0"/>
                <a:ea typeface="DengXian" panose="02010600030101010101" pitchFamily="2" charset="-122"/>
                <a:cs typeface="Latha" panose="020B0604020202020204" pitchFamily="34" charset="0"/>
              </a:rPr>
              <a:t>Tasks are serialized into GPU-native instructions</a:t>
            </a:r>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7</a:t>
            </a:fld>
            <a:endParaRPr lang="en-SG"/>
          </a:p>
        </p:txBody>
      </p:sp>
    </p:spTree>
    <p:extLst>
      <p:ext uri="{BB962C8B-B14F-4D97-AF65-F5344CB8AC3E}">
        <p14:creationId xmlns:p14="http://schemas.microsoft.com/office/powerpoint/2010/main" val="24264014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dirty="0">
                <a:effectLst/>
                <a:latin typeface="Aptos" panose="020B0004020202020204" pitchFamily="34" charset="0"/>
                <a:ea typeface="DengXian" panose="02010600030101010101" pitchFamily="2" charset="-122"/>
                <a:cs typeface="Latha" panose="020B0604020202020204" pitchFamily="34" charset="0"/>
              </a:rPr>
              <a:t>and organized into blocks of 32 tasks</a:t>
            </a:r>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8</a:t>
            </a:fld>
            <a:endParaRPr lang="en-SG"/>
          </a:p>
        </p:txBody>
      </p:sp>
    </p:spTree>
    <p:extLst>
      <p:ext uri="{BB962C8B-B14F-4D97-AF65-F5344CB8AC3E}">
        <p14:creationId xmlns:p14="http://schemas.microsoft.com/office/powerpoint/2010/main" val="10415323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4"/>
        <p:cNvGrpSpPr/>
        <p:nvPr/>
      </p:nvGrpSpPr>
      <p:grpSpPr>
        <a:xfrm>
          <a:off x="0" y="0"/>
          <a:ext cx="0" cy="0"/>
          <a:chOff x="0" y="0"/>
          <a:chExt cx="0" cy="0"/>
        </a:xfrm>
      </p:grpSpPr>
      <p:sp>
        <p:nvSpPr>
          <p:cNvPr id="6045" name="Google Shape;6045;g78327f1586_217_7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6" name="Google Shape;6046;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3"/>
        <p:cNvGrpSpPr/>
        <p:nvPr/>
      </p:nvGrpSpPr>
      <p:grpSpPr>
        <a:xfrm>
          <a:off x="0" y="0"/>
          <a:ext cx="0" cy="0"/>
          <a:chOff x="0" y="0"/>
          <a:chExt cx="0" cy="0"/>
        </a:xfrm>
      </p:grpSpPr>
      <p:sp>
        <p:nvSpPr>
          <p:cNvPr id="6104" name="Google Shape;6104;g78327f1586_217_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5" name="Google Shape;6105;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3"/>
        <p:cNvGrpSpPr/>
        <p:nvPr/>
      </p:nvGrpSpPr>
      <p:grpSpPr>
        <a:xfrm>
          <a:off x="0" y="0"/>
          <a:ext cx="0" cy="0"/>
          <a:chOff x="0" y="0"/>
          <a:chExt cx="0" cy="0"/>
        </a:xfrm>
      </p:grpSpPr>
      <p:sp>
        <p:nvSpPr>
          <p:cNvPr id="6154" name="Google Shape;6154;g78327f1586_217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5" name="Google Shape;6155;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3"/>
        <p:cNvGrpSpPr/>
        <p:nvPr/>
      </p:nvGrpSpPr>
      <p:grpSpPr>
        <a:xfrm>
          <a:off x="0" y="0"/>
          <a:ext cx="0" cy="0"/>
          <a:chOff x="0" y="0"/>
          <a:chExt cx="0" cy="0"/>
        </a:xfrm>
      </p:grpSpPr>
      <p:sp>
        <p:nvSpPr>
          <p:cNvPr id="6234" name="Google Shape;6234;g78327f1586_153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5" name="Google Shape;6235;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8"/>
        <p:cNvGrpSpPr/>
        <p:nvPr/>
      </p:nvGrpSpPr>
      <p:grpSpPr>
        <a:xfrm>
          <a:off x="0" y="0"/>
          <a:ext cx="0" cy="0"/>
          <a:chOff x="0" y="0"/>
          <a:chExt cx="0" cy="0"/>
        </a:xfrm>
      </p:grpSpPr>
      <p:sp>
        <p:nvSpPr>
          <p:cNvPr id="6239" name="Google Shape;6239;g78327f1586_1537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0" name="Google Shape;6240;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2"/>
        <p:cNvGrpSpPr/>
        <p:nvPr/>
      </p:nvGrpSpPr>
      <p:grpSpPr>
        <a:xfrm>
          <a:off x="0" y="0"/>
          <a:ext cx="0" cy="0"/>
          <a:chOff x="0" y="0"/>
          <a:chExt cx="0" cy="0"/>
        </a:xfrm>
      </p:grpSpPr>
      <p:sp>
        <p:nvSpPr>
          <p:cNvPr id="6363" name="Google Shape;6363;g78327f1586_1537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4" name="Google Shape;6364;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2"/>
        <p:cNvGrpSpPr/>
        <p:nvPr/>
      </p:nvGrpSpPr>
      <p:grpSpPr>
        <a:xfrm>
          <a:off x="0" y="0"/>
          <a:ext cx="0" cy="0"/>
          <a:chOff x="0" y="0"/>
          <a:chExt cx="0" cy="0"/>
        </a:xfrm>
      </p:grpSpPr>
      <p:sp>
        <p:nvSpPr>
          <p:cNvPr id="6453" name="Google Shape;6453;g78327f1586_1537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4" name="Google Shape;6454;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effectLst/>
                <a:latin typeface="Aptos" panose="020B0004020202020204" pitchFamily="34" charset="0"/>
                <a:ea typeface="DengXian" panose="02010600030101010101" pitchFamily="2" charset="-122"/>
                <a:cs typeface="Latha" panose="020B0604020202020204" pitchFamily="34" charset="0"/>
              </a:rPr>
              <a:t>, and assigned across multiple GPU sub-processors</a:t>
            </a:r>
            <a:r>
              <a:rPr lang="en-SG" sz="1800" dirty="0">
                <a:effectLst/>
                <a:latin typeface="Aptos" panose="020B0004020202020204" pitchFamily="34" charset="0"/>
                <a:ea typeface="DengXian" panose="02010600030101010101" pitchFamily="2" charset="-122"/>
                <a:cs typeface="Latha" panose="020B0604020202020204" pitchFamily="34" charset="0"/>
              </a:rPr>
              <a:t>, known as Streaming Multiprocessors. </a:t>
            </a:r>
            <a:endParaRPr lang="en-SG" dirty="0"/>
          </a:p>
        </p:txBody>
      </p:sp>
      <p:sp>
        <p:nvSpPr>
          <p:cNvPr id="4" name="Slide Number Placeholder 3"/>
          <p:cNvSpPr>
            <a:spLocks noGrp="1"/>
          </p:cNvSpPr>
          <p:nvPr>
            <p:ph type="sldNum" sz="quarter" idx="5"/>
          </p:nvPr>
        </p:nvSpPr>
        <p:spPr/>
        <p:txBody>
          <a:bodyPr/>
          <a:lstStyle/>
          <a:p>
            <a:fld id="{14D3E77D-FA4E-4A01-9575-B3085707AD30}" type="slidenum">
              <a:rPr lang="en-SG" smtClean="0"/>
              <a:t>9</a:t>
            </a:fld>
            <a:endParaRPr lang="en-SG"/>
          </a:p>
        </p:txBody>
      </p:sp>
    </p:spTree>
    <p:extLst>
      <p:ext uri="{BB962C8B-B14F-4D97-AF65-F5344CB8AC3E}">
        <p14:creationId xmlns:p14="http://schemas.microsoft.com/office/powerpoint/2010/main" val="4704068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6"/>
        <p:cNvGrpSpPr/>
        <p:nvPr/>
      </p:nvGrpSpPr>
      <p:grpSpPr>
        <a:xfrm>
          <a:off x="0" y="0"/>
          <a:ext cx="0" cy="0"/>
          <a:chOff x="0" y="0"/>
          <a:chExt cx="0" cy="0"/>
        </a:xfrm>
      </p:grpSpPr>
      <p:sp>
        <p:nvSpPr>
          <p:cNvPr id="6477" name="Google Shape;6477;g878bb028e8_168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8" name="Google Shape;6478;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7"/>
        <p:cNvGrpSpPr/>
        <p:nvPr/>
      </p:nvGrpSpPr>
      <p:grpSpPr>
        <a:xfrm>
          <a:off x="0" y="0"/>
          <a:ext cx="0" cy="0"/>
          <a:chOff x="0" y="0"/>
          <a:chExt cx="0" cy="0"/>
        </a:xfrm>
      </p:grpSpPr>
      <p:sp>
        <p:nvSpPr>
          <p:cNvPr id="6498" name="Google Shape;6498;g78327f1586_1537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9" name="Google Shape;6499;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4"/>
        <p:cNvGrpSpPr/>
        <p:nvPr/>
      </p:nvGrpSpPr>
      <p:grpSpPr>
        <a:xfrm>
          <a:off x="0" y="0"/>
          <a:ext cx="0" cy="0"/>
          <a:chOff x="0" y="0"/>
          <a:chExt cx="0" cy="0"/>
        </a:xfrm>
      </p:grpSpPr>
      <p:sp>
        <p:nvSpPr>
          <p:cNvPr id="6625" name="Google Shape;6625;g78327f1586_1537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6" name="Google Shape;6626;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0"/>
        <p:cNvGrpSpPr/>
        <p:nvPr/>
      </p:nvGrpSpPr>
      <p:grpSpPr>
        <a:xfrm>
          <a:off x="0" y="0"/>
          <a:ext cx="0" cy="0"/>
          <a:chOff x="0" y="0"/>
          <a:chExt cx="0" cy="0"/>
        </a:xfrm>
      </p:grpSpPr>
      <p:sp>
        <p:nvSpPr>
          <p:cNvPr id="6681" name="Google Shape;6681;g78327f1586_1537_5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2" name="Google Shape;6682;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1"/>
        <p:cNvGrpSpPr/>
        <p:nvPr/>
      </p:nvGrpSpPr>
      <p:grpSpPr>
        <a:xfrm>
          <a:off x="0" y="0"/>
          <a:ext cx="0" cy="0"/>
          <a:chOff x="0" y="0"/>
          <a:chExt cx="0" cy="0"/>
        </a:xfrm>
      </p:grpSpPr>
      <p:sp>
        <p:nvSpPr>
          <p:cNvPr id="6762" name="Google Shape;6762;g78327f1586_1537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3" name="Google Shape;6763;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5"/>
        <p:cNvGrpSpPr/>
        <p:nvPr/>
      </p:nvGrpSpPr>
      <p:grpSpPr>
        <a:xfrm>
          <a:off x="0" y="0"/>
          <a:ext cx="0" cy="0"/>
          <a:chOff x="0" y="0"/>
          <a:chExt cx="0" cy="0"/>
        </a:xfrm>
      </p:grpSpPr>
      <p:sp>
        <p:nvSpPr>
          <p:cNvPr id="6856" name="Google Shape;6856;g78327f1586_1537_7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7" name="Google Shape;6857;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7"/>
        <p:cNvGrpSpPr/>
        <p:nvPr/>
      </p:nvGrpSpPr>
      <p:grpSpPr>
        <a:xfrm>
          <a:off x="0" y="0"/>
          <a:ext cx="0" cy="0"/>
          <a:chOff x="0" y="0"/>
          <a:chExt cx="0" cy="0"/>
        </a:xfrm>
      </p:grpSpPr>
      <p:sp>
        <p:nvSpPr>
          <p:cNvPr id="6958" name="Google Shape;6958;g78327f1586_1537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9" name="Google Shape;6959;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4"/>
        <p:cNvGrpSpPr/>
        <p:nvPr/>
      </p:nvGrpSpPr>
      <p:grpSpPr>
        <a:xfrm>
          <a:off x="0" y="0"/>
          <a:ext cx="0" cy="0"/>
          <a:chOff x="0" y="0"/>
          <a:chExt cx="0" cy="0"/>
        </a:xfrm>
      </p:grpSpPr>
      <p:sp>
        <p:nvSpPr>
          <p:cNvPr id="7035" name="Google Shape;7035;g85a0789696_74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6" name="Google Shape;7036;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6"/>
        <p:cNvGrpSpPr/>
        <p:nvPr/>
      </p:nvGrpSpPr>
      <p:grpSpPr>
        <a:xfrm>
          <a:off x="0" y="0"/>
          <a:ext cx="0" cy="0"/>
          <a:chOff x="0" y="0"/>
          <a:chExt cx="0" cy="0"/>
        </a:xfrm>
      </p:grpSpPr>
      <p:sp>
        <p:nvSpPr>
          <p:cNvPr id="7267" name="Google Shape;7267;g78327f1586_1537_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8" name="Google Shape;7268;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31E9A-A900-473A-A48A-EC4E00DCE2BC}" type="datetimeFigureOut">
              <a:rPr lang="en-SG" smtClean="0"/>
              <a:t>3/8/2024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34B0183-44C7-430F-B6DE-06CC66E784A8}" type="slidenum">
              <a:rPr lang="en-SG" smtClean="0"/>
              <a:t>‹#›</a:t>
            </a:fld>
            <a:endParaRPr lang="en-SG"/>
          </a:p>
        </p:txBody>
      </p:sp>
    </p:spTree>
    <p:extLst>
      <p:ext uri="{BB962C8B-B14F-4D97-AF65-F5344CB8AC3E}">
        <p14:creationId xmlns:p14="http://schemas.microsoft.com/office/powerpoint/2010/main" val="3080208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031E9A-A900-473A-A48A-EC4E00DCE2BC}" type="datetimeFigureOut">
              <a:rPr lang="en-SG" smtClean="0"/>
              <a:t>3/8/2024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34B0183-44C7-430F-B6DE-06CC66E784A8}" type="slidenum">
              <a:rPr lang="en-SG" smtClean="0"/>
              <a:t>‹#›</a:t>
            </a:fld>
            <a:endParaRPr lang="en-SG"/>
          </a:p>
        </p:txBody>
      </p:sp>
    </p:spTree>
    <p:extLst>
      <p:ext uri="{BB962C8B-B14F-4D97-AF65-F5344CB8AC3E}">
        <p14:creationId xmlns:p14="http://schemas.microsoft.com/office/powerpoint/2010/main" val="2839641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031E9A-A900-473A-A48A-EC4E00DCE2BC}" type="datetimeFigureOut">
              <a:rPr lang="en-SG" smtClean="0"/>
              <a:t>3/8/2024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34B0183-44C7-430F-B6DE-06CC66E784A8}" type="slidenum">
              <a:rPr lang="en-SG" smtClean="0"/>
              <a:t>‹#›</a:t>
            </a:fld>
            <a:endParaRPr lang="en-SG"/>
          </a:p>
        </p:txBody>
      </p:sp>
    </p:spTree>
    <p:extLst>
      <p:ext uri="{BB962C8B-B14F-4D97-AF65-F5344CB8AC3E}">
        <p14:creationId xmlns:p14="http://schemas.microsoft.com/office/powerpoint/2010/main" val="38085941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70224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031E9A-A900-473A-A48A-EC4E00DCE2BC}" type="datetimeFigureOut">
              <a:rPr lang="en-SG" smtClean="0"/>
              <a:t>3/8/2024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34B0183-44C7-430F-B6DE-06CC66E784A8}" type="slidenum">
              <a:rPr lang="en-SG" smtClean="0"/>
              <a:t>‹#›</a:t>
            </a:fld>
            <a:endParaRPr lang="en-SG"/>
          </a:p>
        </p:txBody>
      </p:sp>
    </p:spTree>
    <p:extLst>
      <p:ext uri="{BB962C8B-B14F-4D97-AF65-F5344CB8AC3E}">
        <p14:creationId xmlns:p14="http://schemas.microsoft.com/office/powerpoint/2010/main" val="189292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A031E9A-A900-473A-A48A-EC4E00DCE2BC}" type="datetimeFigureOut">
              <a:rPr lang="en-SG" smtClean="0"/>
              <a:t>3/8/2024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934B0183-44C7-430F-B6DE-06CC66E784A8}" type="slidenum">
              <a:rPr lang="en-SG" smtClean="0"/>
              <a:t>‹#›</a:t>
            </a:fld>
            <a:endParaRPr lang="en-SG"/>
          </a:p>
        </p:txBody>
      </p:sp>
    </p:spTree>
    <p:extLst>
      <p:ext uri="{BB962C8B-B14F-4D97-AF65-F5344CB8AC3E}">
        <p14:creationId xmlns:p14="http://schemas.microsoft.com/office/powerpoint/2010/main" val="2978013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A031E9A-A900-473A-A48A-EC4E00DCE2BC}" type="datetimeFigureOut">
              <a:rPr lang="en-SG" smtClean="0"/>
              <a:t>3/8/2024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34B0183-44C7-430F-B6DE-06CC66E784A8}" type="slidenum">
              <a:rPr lang="en-SG" smtClean="0"/>
              <a:t>‹#›</a:t>
            </a:fld>
            <a:endParaRPr lang="en-SG"/>
          </a:p>
        </p:txBody>
      </p:sp>
    </p:spTree>
    <p:extLst>
      <p:ext uri="{BB962C8B-B14F-4D97-AF65-F5344CB8AC3E}">
        <p14:creationId xmlns:p14="http://schemas.microsoft.com/office/powerpoint/2010/main" val="2843746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A031E9A-A900-473A-A48A-EC4E00DCE2BC}" type="datetimeFigureOut">
              <a:rPr lang="en-SG" smtClean="0"/>
              <a:t>3/8/2024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934B0183-44C7-430F-B6DE-06CC66E784A8}" type="slidenum">
              <a:rPr lang="en-SG" smtClean="0"/>
              <a:t>‹#›</a:t>
            </a:fld>
            <a:endParaRPr lang="en-SG"/>
          </a:p>
        </p:txBody>
      </p:sp>
    </p:spTree>
    <p:extLst>
      <p:ext uri="{BB962C8B-B14F-4D97-AF65-F5344CB8AC3E}">
        <p14:creationId xmlns:p14="http://schemas.microsoft.com/office/powerpoint/2010/main" val="758389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A031E9A-A900-473A-A48A-EC4E00DCE2BC}" type="datetimeFigureOut">
              <a:rPr lang="en-SG" smtClean="0"/>
              <a:t>3/8/2024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934B0183-44C7-430F-B6DE-06CC66E784A8}" type="slidenum">
              <a:rPr lang="en-SG" smtClean="0"/>
              <a:t>‹#›</a:t>
            </a:fld>
            <a:endParaRPr lang="en-SG"/>
          </a:p>
        </p:txBody>
      </p:sp>
    </p:spTree>
    <p:extLst>
      <p:ext uri="{BB962C8B-B14F-4D97-AF65-F5344CB8AC3E}">
        <p14:creationId xmlns:p14="http://schemas.microsoft.com/office/powerpoint/2010/main" val="278271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031E9A-A900-473A-A48A-EC4E00DCE2BC}" type="datetimeFigureOut">
              <a:rPr lang="en-SG" smtClean="0"/>
              <a:t>3/8/2024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934B0183-44C7-430F-B6DE-06CC66E784A8}" type="slidenum">
              <a:rPr lang="en-SG" smtClean="0"/>
              <a:t>‹#›</a:t>
            </a:fld>
            <a:endParaRPr lang="en-SG"/>
          </a:p>
        </p:txBody>
      </p:sp>
    </p:spTree>
    <p:extLst>
      <p:ext uri="{BB962C8B-B14F-4D97-AF65-F5344CB8AC3E}">
        <p14:creationId xmlns:p14="http://schemas.microsoft.com/office/powerpoint/2010/main" val="2092275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031E9A-A900-473A-A48A-EC4E00DCE2BC}" type="datetimeFigureOut">
              <a:rPr lang="en-SG" smtClean="0"/>
              <a:t>3/8/2024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34B0183-44C7-430F-B6DE-06CC66E784A8}" type="slidenum">
              <a:rPr lang="en-SG" smtClean="0"/>
              <a:t>‹#›</a:t>
            </a:fld>
            <a:endParaRPr lang="en-SG"/>
          </a:p>
        </p:txBody>
      </p:sp>
    </p:spTree>
    <p:extLst>
      <p:ext uri="{BB962C8B-B14F-4D97-AF65-F5344CB8AC3E}">
        <p14:creationId xmlns:p14="http://schemas.microsoft.com/office/powerpoint/2010/main" val="3664160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031E9A-A900-473A-A48A-EC4E00DCE2BC}" type="datetimeFigureOut">
              <a:rPr lang="en-SG" smtClean="0"/>
              <a:t>3/8/2024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934B0183-44C7-430F-B6DE-06CC66E784A8}" type="slidenum">
              <a:rPr lang="en-SG" smtClean="0"/>
              <a:t>‹#›</a:t>
            </a:fld>
            <a:endParaRPr lang="en-SG"/>
          </a:p>
        </p:txBody>
      </p:sp>
    </p:spTree>
    <p:extLst>
      <p:ext uri="{BB962C8B-B14F-4D97-AF65-F5344CB8AC3E}">
        <p14:creationId xmlns:p14="http://schemas.microsoft.com/office/powerpoint/2010/main" val="1688500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EA031E9A-A900-473A-A48A-EC4E00DCE2BC}" type="datetimeFigureOut">
              <a:rPr lang="en-SG" smtClean="0"/>
              <a:t>3/8/2024</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934B0183-44C7-430F-B6DE-06CC66E784A8}" type="slidenum">
              <a:rPr lang="en-SG" smtClean="0"/>
              <a:t>‹#›</a:t>
            </a:fld>
            <a:endParaRPr lang="en-SG"/>
          </a:p>
        </p:txBody>
      </p:sp>
    </p:spTree>
    <p:extLst>
      <p:ext uri="{BB962C8B-B14F-4D97-AF65-F5344CB8AC3E}">
        <p14:creationId xmlns:p14="http://schemas.microsoft.com/office/powerpoint/2010/main" val="13423374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ustomXml" Target="../ink/ink4.xml"/><Relationship Id="rId1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customXml" Target="../ink/ink1.xml"/><Relationship Id="rId12" Type="http://schemas.openxmlformats.org/officeDocument/2006/relationships/image" Target="../media/image26.png"/><Relationship Id="rId17" Type="http://schemas.openxmlformats.org/officeDocument/2006/relationships/image" Target="../media/image5.jpg"/><Relationship Id="rId2" Type="http://schemas.openxmlformats.org/officeDocument/2006/relationships/notesSlide" Target="../notesSlides/notesSlide1.xml"/><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customXml" Target="../ink/ink3.xml"/><Relationship Id="rId5" Type="http://schemas.openxmlformats.org/officeDocument/2006/relationships/image" Target="../media/image3.png"/><Relationship Id="rId15" Type="http://schemas.openxmlformats.org/officeDocument/2006/relationships/customXml" Target="../ink/ink5.xml"/><Relationship Id="rId10" Type="http://schemas.openxmlformats.org/officeDocument/2006/relationships/image" Target="../media/image25.png"/><Relationship Id="rId19"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customXml" Target="../ink/ink2.xml"/><Relationship Id="rId1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Round-robin_scheduling" TargetMode="Externa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iris.unimore.it/retrieve/ba44950c-891f-4e13-9fa4-e8a83fb3dda0/QoS_Warp_scheduling_designDRAFT.pdf"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ocs.nvidia.com/cuda/cuda-c-programming-guide/index.html#wmm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0.png"/><Relationship Id="rId7" Type="http://schemas.openxmlformats.org/officeDocument/2006/relationships/image" Target="../media/image5.jp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hyperlink" Target="https://camo.githubusercontent.com/6b2c80d6dbea5c21ef2a1c9c3dbc570b701023d4ce6817d8b12d7b2e106f965a/68747470733a2f2f692e6962622e636f2f54776770346b782f53637265656e2d53686f742d323032302d30352d30342d61742d372d33392d35362d504d2e706e67" TargetMode="External"/><Relationship Id="rId10" Type="http://schemas.openxmlformats.org/officeDocument/2006/relationships/image" Target="../media/image31.png"/><Relationship Id="rId4" Type="http://schemas.openxmlformats.org/officeDocument/2006/relationships/image" Target="../media/image22.png"/><Relationship Id="rId9"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4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ustomXml" Target="../ink/ink9.xml"/><Relationship Id="rId3" Type="http://schemas.openxmlformats.org/officeDocument/2006/relationships/image" Target="../media/image1.png"/><Relationship Id="rId7" Type="http://schemas.openxmlformats.org/officeDocument/2006/relationships/customXml" Target="../ink/ink6.xml"/><Relationship Id="rId12" Type="http://schemas.openxmlformats.org/officeDocument/2006/relationships/image" Target="../media/image26.png"/><Relationship Id="rId17" Type="http://schemas.openxmlformats.org/officeDocument/2006/relationships/image" Target="../media/image5.jpg"/><Relationship Id="rId2" Type="http://schemas.openxmlformats.org/officeDocument/2006/relationships/notesSlide" Target="../notesSlides/notesSlide34.xml"/><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customXml" Target="../ink/ink8.xml"/><Relationship Id="rId5" Type="http://schemas.openxmlformats.org/officeDocument/2006/relationships/image" Target="../media/image3.png"/><Relationship Id="rId15" Type="http://schemas.openxmlformats.org/officeDocument/2006/relationships/customXml" Target="../ink/ink10.xml"/><Relationship Id="rId10" Type="http://schemas.openxmlformats.org/officeDocument/2006/relationships/image" Target="../media/image25.png"/><Relationship Id="rId4" Type="http://schemas.openxmlformats.org/officeDocument/2006/relationships/image" Target="../media/image2.png"/><Relationship Id="rId9" Type="http://schemas.openxmlformats.org/officeDocument/2006/relationships/customXml" Target="../ink/ink7.xml"/><Relationship Id="rId14" Type="http://schemas.openxmlformats.org/officeDocument/2006/relationships/image" Target="../media/image27.png"/></Relationships>
</file>

<file path=ppt/slides/_rels/slide43.xml.rels><?xml version="1.0" encoding="UTF-8" standalone="yes"?>
<Relationships xmlns="http://schemas.openxmlformats.org/package/2006/relationships"><Relationship Id="rId13" Type="http://schemas.openxmlformats.org/officeDocument/2006/relationships/customXml" Target="../ink/ink14.xml"/><Relationship Id="rId18" Type="http://schemas.openxmlformats.org/officeDocument/2006/relationships/customXml" Target="../ink/ink16.xml"/><Relationship Id="rId26" Type="http://schemas.openxmlformats.org/officeDocument/2006/relationships/image" Target="../media/image24.png"/><Relationship Id="rId39" Type="http://schemas.openxmlformats.org/officeDocument/2006/relationships/image" Target="../media/image23.png"/><Relationship Id="rId21" Type="http://schemas.openxmlformats.org/officeDocument/2006/relationships/image" Target="../media/image35.png"/><Relationship Id="rId34" Type="http://schemas.openxmlformats.org/officeDocument/2006/relationships/image" Target="../media/image28.png"/><Relationship Id="rId42" Type="http://schemas.openxmlformats.org/officeDocument/2006/relationships/image" Target="../media/image24.png"/><Relationship Id="rId47" Type="http://schemas.openxmlformats.org/officeDocument/2006/relationships/customXml" Target="../ink/ink25.xml"/><Relationship Id="rId50" Type="http://schemas.openxmlformats.org/officeDocument/2006/relationships/image" Target="../media/image28.png"/><Relationship Id="rId7" Type="http://schemas.openxmlformats.org/officeDocument/2006/relationships/customXml" Target="../ink/ink12.xml"/><Relationship Id="rId2" Type="http://schemas.openxmlformats.org/officeDocument/2006/relationships/notesSlide" Target="../notesSlides/notesSlide35.xml"/><Relationship Id="rId16" Type="http://schemas.openxmlformats.org/officeDocument/2006/relationships/image" Target="../media/image33.png"/><Relationship Id="rId29" Type="http://schemas.openxmlformats.org/officeDocument/2006/relationships/customXml" Target="../ink/ink19.xml"/><Relationship Id="rId11" Type="http://schemas.openxmlformats.org/officeDocument/2006/relationships/image" Target="../media/image310.png"/><Relationship Id="rId24" Type="http://schemas.openxmlformats.org/officeDocument/2006/relationships/image" Target="../media/image4.png"/><Relationship Id="rId32" Type="http://schemas.openxmlformats.org/officeDocument/2006/relationships/image" Target="../media/image27.png"/><Relationship Id="rId37" Type="http://schemas.openxmlformats.org/officeDocument/2006/relationships/hyperlink" Target="https://docs.nvidia.com/cuda/parallel-thread-execution/#mmio-operation" TargetMode="External"/><Relationship Id="rId40" Type="http://schemas.openxmlformats.org/officeDocument/2006/relationships/image" Target="../media/image6.png"/><Relationship Id="rId45" Type="http://schemas.openxmlformats.org/officeDocument/2006/relationships/customXml" Target="../ink/ink24.xml"/><Relationship Id="rId5" Type="http://schemas.openxmlformats.org/officeDocument/2006/relationships/customXml" Target="../ink/ink11.xml"/><Relationship Id="rId15" Type="http://schemas.openxmlformats.org/officeDocument/2006/relationships/customXml" Target="../ink/ink15.xml"/><Relationship Id="rId23" Type="http://schemas.openxmlformats.org/officeDocument/2006/relationships/image" Target="../media/image37.png"/><Relationship Id="rId28" Type="http://schemas.openxmlformats.org/officeDocument/2006/relationships/image" Target="../media/image25.png"/><Relationship Id="rId36" Type="http://schemas.openxmlformats.org/officeDocument/2006/relationships/image" Target="../media/image1.png"/><Relationship Id="rId49" Type="http://schemas.openxmlformats.org/officeDocument/2006/relationships/customXml" Target="../ink/ink26.xml"/><Relationship Id="rId10" Type="http://schemas.openxmlformats.org/officeDocument/2006/relationships/customXml" Target="../ink/ink13.xml"/><Relationship Id="rId19" Type="http://schemas.openxmlformats.org/officeDocument/2006/relationships/image" Target="../media/image34.png"/><Relationship Id="rId31" Type="http://schemas.openxmlformats.org/officeDocument/2006/relationships/customXml" Target="../ink/ink20.xml"/><Relationship Id="rId44"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12.png"/><Relationship Id="rId14" Type="http://schemas.openxmlformats.org/officeDocument/2006/relationships/image" Target="../media/image32.png"/><Relationship Id="rId22" Type="http://schemas.openxmlformats.org/officeDocument/2006/relationships/image" Target="../media/image36.png"/><Relationship Id="rId27" Type="http://schemas.openxmlformats.org/officeDocument/2006/relationships/customXml" Target="../ink/ink18.xml"/><Relationship Id="rId30" Type="http://schemas.openxmlformats.org/officeDocument/2006/relationships/image" Target="../media/image26.png"/><Relationship Id="rId35" Type="http://schemas.openxmlformats.org/officeDocument/2006/relationships/image" Target="../media/image38.png"/><Relationship Id="rId43" Type="http://schemas.openxmlformats.org/officeDocument/2006/relationships/customXml" Target="../ink/ink23.xml"/><Relationship Id="rId48" Type="http://schemas.openxmlformats.org/officeDocument/2006/relationships/image" Target="../media/image27.png"/><Relationship Id="rId8" Type="http://schemas.openxmlformats.org/officeDocument/2006/relationships/image" Target="../media/image300.png"/><Relationship Id="rId51" Type="http://schemas.openxmlformats.org/officeDocument/2006/relationships/image" Target="../media/image5.jpg"/><Relationship Id="rId3" Type="http://schemas.openxmlformats.org/officeDocument/2006/relationships/image" Target="../media/image30.png"/><Relationship Id="rId12" Type="http://schemas.openxmlformats.org/officeDocument/2006/relationships/image" Target="../media/image16.jpg"/><Relationship Id="rId17" Type="http://schemas.openxmlformats.org/officeDocument/2006/relationships/image" Target="../media/image15.png"/><Relationship Id="rId25" Type="http://schemas.openxmlformats.org/officeDocument/2006/relationships/customXml" Target="../ink/ink17.xml"/><Relationship Id="rId33" Type="http://schemas.openxmlformats.org/officeDocument/2006/relationships/customXml" Target="../ink/ink21.xml"/><Relationship Id="rId38" Type="http://schemas.openxmlformats.org/officeDocument/2006/relationships/hyperlink" Target="https://camo.githubusercontent.com/6b2c80d6dbea5c21ef2a1c9c3dbc570b701023d4ce6817d8b12d7b2e106f965a/68747470733a2f2f692e6962622e636f2f54776770346b782f53637265656e2d53686f742d323032302d30352d30342d61742d372d33392d35362d504d2e706e67" TargetMode="External"/><Relationship Id="rId46" Type="http://schemas.openxmlformats.org/officeDocument/2006/relationships/image" Target="../media/image26.png"/><Relationship Id="rId20" Type="http://schemas.openxmlformats.org/officeDocument/2006/relationships/image" Target="../media/image7.png"/><Relationship Id="rId41" Type="http://schemas.openxmlformats.org/officeDocument/2006/relationships/customXml" Target="../ink/ink22.xml"/><Relationship Id="rId1" Type="http://schemas.openxmlformats.org/officeDocument/2006/relationships/slideLayout" Target="../slideLayouts/slideLayout7.xml"/><Relationship Id="rId6" Type="http://schemas.openxmlformats.org/officeDocument/2006/relationships/image" Target="../media/image290.png"/></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windows/win32/direct3dhlsl/dx-graphics-hlsl-rsqrt" TargetMode="External"/><Relationship Id="rId2" Type="http://schemas.openxmlformats.org/officeDocument/2006/relationships/hyperlink" Target="https://docs.microsoft.com/en-us/windows/win32/direct3dhlsl/rcp" TargetMode="External"/><Relationship Id="rId1" Type="http://schemas.openxmlformats.org/officeDocument/2006/relationships/slideLayout" Target="../slideLayouts/slideLayout2.xml"/><Relationship Id="rId5" Type="http://schemas.openxmlformats.org/officeDocument/2006/relationships/hyperlink" Target="https://docs.nvidia.com/cuda/parallel-thread-execution/#mmio-operation" TargetMode="External"/><Relationship Id="rId4" Type="http://schemas.openxmlformats.org/officeDocument/2006/relationships/hyperlink" Target="https://docs.microsoft.com/en-us/windows/win32/direct3dhlsl/hlsl-shader-model-6-0-features-for-direct3d-12#wave-vote"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cs.nvidia.com/cuda/parallel-thread-execution/#mmio-operation"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docs.nvidia.com/nsight-compute/ProfilingGuide/index.html#statistical-sampler"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sp>
        <p:nvSpPr>
          <p:cNvPr id="1609" name="Rectangle 1608">
            <a:extLst>
              <a:ext uri="{FF2B5EF4-FFF2-40B4-BE49-F238E27FC236}">
                <a16:creationId xmlns:a16="http://schemas.microsoft.com/office/drawing/2014/main" id="{0C8F9998-7712-EAA9-7665-D621EDD61628}"/>
              </a:ext>
            </a:extLst>
          </p:cNvPr>
          <p:cNvSpPr/>
          <p:nvPr/>
        </p:nvSpPr>
        <p:spPr>
          <a:xfrm>
            <a:off x="-9824261" y="337830"/>
            <a:ext cx="5002113" cy="2732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Operand </a:t>
            </a:r>
            <a:r>
              <a:rPr lang="en-SG" sz="1100" dirty="0" err="1"/>
              <a:t>buffer+Register</a:t>
            </a:r>
            <a:r>
              <a:rPr lang="en-SG" sz="1100" dirty="0"/>
              <a:t> Cache</a:t>
            </a:r>
          </a:p>
        </p:txBody>
      </p:sp>
      <p:sp>
        <p:nvSpPr>
          <p:cNvPr id="1567" name="Rectangle 1566">
            <a:extLst>
              <a:ext uri="{FF2B5EF4-FFF2-40B4-BE49-F238E27FC236}">
                <a16:creationId xmlns:a16="http://schemas.microsoft.com/office/drawing/2014/main" id="{B24EE93B-6612-4761-947A-26B664F5A019}"/>
              </a:ext>
            </a:extLst>
          </p:cNvPr>
          <p:cNvSpPr/>
          <p:nvPr/>
        </p:nvSpPr>
        <p:spPr>
          <a:xfrm>
            <a:off x="-8393822" y="-245895"/>
            <a:ext cx="1908611" cy="313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566" name="Rectangle 1565">
            <a:extLst>
              <a:ext uri="{FF2B5EF4-FFF2-40B4-BE49-F238E27FC236}">
                <a16:creationId xmlns:a16="http://schemas.microsoft.com/office/drawing/2014/main" id="{DCE9E9F3-20CB-5A1B-D2E4-B0FF40F5D904}"/>
              </a:ext>
            </a:extLst>
          </p:cNvPr>
          <p:cNvSpPr/>
          <p:nvPr/>
        </p:nvSpPr>
        <p:spPr>
          <a:xfrm>
            <a:off x="-8373632" y="-2760619"/>
            <a:ext cx="1908611" cy="313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565" name="Rectangle 1564">
            <a:extLst>
              <a:ext uri="{FF2B5EF4-FFF2-40B4-BE49-F238E27FC236}">
                <a16:creationId xmlns:a16="http://schemas.microsoft.com/office/drawing/2014/main" id="{44BFF9B2-035F-F008-6C26-32AC5C145F6B}"/>
              </a:ext>
            </a:extLst>
          </p:cNvPr>
          <p:cNvSpPr/>
          <p:nvPr/>
        </p:nvSpPr>
        <p:spPr>
          <a:xfrm>
            <a:off x="-8333355" y="-2427815"/>
            <a:ext cx="1793238" cy="21264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430" name="Rectangle 429">
            <a:extLst>
              <a:ext uri="{FF2B5EF4-FFF2-40B4-BE49-F238E27FC236}">
                <a16:creationId xmlns:a16="http://schemas.microsoft.com/office/drawing/2014/main" id="{BB318F8C-4E13-009E-69ED-90B7C55A6941}"/>
              </a:ext>
            </a:extLst>
          </p:cNvPr>
          <p:cNvSpPr/>
          <p:nvPr/>
        </p:nvSpPr>
        <p:spPr>
          <a:xfrm>
            <a:off x="-6618907" y="1172507"/>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Tensor</a:t>
            </a:r>
          </a:p>
        </p:txBody>
      </p:sp>
      <p:sp>
        <p:nvSpPr>
          <p:cNvPr id="432" name="Rectangle 431">
            <a:extLst>
              <a:ext uri="{FF2B5EF4-FFF2-40B4-BE49-F238E27FC236}">
                <a16:creationId xmlns:a16="http://schemas.microsoft.com/office/drawing/2014/main" id="{722251CE-868E-28AB-3A56-75CBEE9DA896}"/>
              </a:ext>
            </a:extLst>
          </p:cNvPr>
          <p:cNvSpPr/>
          <p:nvPr/>
        </p:nvSpPr>
        <p:spPr>
          <a:xfrm>
            <a:off x="-8376958" y="1203116"/>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Tensor</a:t>
            </a:r>
          </a:p>
        </p:txBody>
      </p:sp>
      <p:sp>
        <p:nvSpPr>
          <p:cNvPr id="429" name="Rectangle 428">
            <a:extLst>
              <a:ext uri="{FF2B5EF4-FFF2-40B4-BE49-F238E27FC236}">
                <a16:creationId xmlns:a16="http://schemas.microsoft.com/office/drawing/2014/main" id="{57776EFB-9CED-CB2E-EEBE-A3660730DC9B}"/>
              </a:ext>
            </a:extLst>
          </p:cNvPr>
          <p:cNvSpPr/>
          <p:nvPr/>
        </p:nvSpPr>
        <p:spPr>
          <a:xfrm>
            <a:off x="-7606073" y="663037"/>
            <a:ext cx="423681" cy="3660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MD unit</a:t>
            </a:r>
          </a:p>
        </p:txBody>
      </p:sp>
      <p:grpSp>
        <p:nvGrpSpPr>
          <p:cNvPr id="2" name="Group 1">
            <a:extLst>
              <a:ext uri="{FF2B5EF4-FFF2-40B4-BE49-F238E27FC236}">
                <a16:creationId xmlns:a16="http://schemas.microsoft.com/office/drawing/2014/main" id="{C2ABE19F-D5F7-7BFB-5CFB-361EDB7BDA8F}"/>
              </a:ext>
            </a:extLst>
          </p:cNvPr>
          <p:cNvGrpSpPr/>
          <p:nvPr/>
        </p:nvGrpSpPr>
        <p:grpSpPr>
          <a:xfrm>
            <a:off x="-119350" y="-7056905"/>
            <a:ext cx="7451488" cy="8718172"/>
            <a:chOff x="-7631128" y="-5547201"/>
            <a:chExt cx="7451488" cy="8718172"/>
          </a:xfrm>
        </p:grpSpPr>
        <p:cxnSp>
          <p:nvCxnSpPr>
            <p:cNvPr id="551" name="Straight Arrow Connector 550">
              <a:extLst>
                <a:ext uri="{FF2B5EF4-FFF2-40B4-BE49-F238E27FC236}">
                  <a16:creationId xmlns:a16="http://schemas.microsoft.com/office/drawing/2014/main" id="{D14644C4-5DAC-F8C8-6550-8913B541BB9B}"/>
                </a:ext>
              </a:extLst>
            </p:cNvPr>
            <p:cNvCxnSpPr>
              <a:cxnSpLocks/>
            </p:cNvCxnSpPr>
            <p:nvPr/>
          </p:nvCxnSpPr>
          <p:spPr>
            <a:xfrm>
              <a:off x="-4780917" y="2135660"/>
              <a:ext cx="4941" cy="626087"/>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096" name="Group 1095">
              <a:extLst>
                <a:ext uri="{FF2B5EF4-FFF2-40B4-BE49-F238E27FC236}">
                  <a16:creationId xmlns:a16="http://schemas.microsoft.com/office/drawing/2014/main" id="{70ADCF6F-E7B9-2F64-DE72-5D636E0FD261}"/>
                </a:ext>
              </a:extLst>
            </p:cNvPr>
            <p:cNvGrpSpPr/>
            <p:nvPr/>
          </p:nvGrpSpPr>
          <p:grpSpPr>
            <a:xfrm>
              <a:off x="-6943810" y="-3530412"/>
              <a:ext cx="5110299" cy="5690521"/>
              <a:chOff x="1654304" y="929354"/>
              <a:chExt cx="5110299" cy="5690521"/>
            </a:xfrm>
          </p:grpSpPr>
          <p:sp>
            <p:nvSpPr>
              <p:cNvPr id="529" name="Rectangle 528">
                <a:extLst>
                  <a:ext uri="{FF2B5EF4-FFF2-40B4-BE49-F238E27FC236}">
                    <a16:creationId xmlns:a16="http://schemas.microsoft.com/office/drawing/2014/main" id="{0731E21A-BC9D-E1DB-590F-D8A9762623C8}"/>
                  </a:ext>
                </a:extLst>
              </p:cNvPr>
              <p:cNvSpPr/>
              <p:nvPr/>
            </p:nvSpPr>
            <p:spPr>
              <a:xfrm>
                <a:off x="1654304" y="929354"/>
                <a:ext cx="5110299" cy="5690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301" name="Group 300">
                <a:extLst>
                  <a:ext uri="{FF2B5EF4-FFF2-40B4-BE49-F238E27FC236}">
                    <a16:creationId xmlns:a16="http://schemas.microsoft.com/office/drawing/2014/main" id="{71D6225C-ECF5-286C-2155-68F6E1F976D0}"/>
                  </a:ext>
                </a:extLst>
              </p:cNvPr>
              <p:cNvGrpSpPr/>
              <p:nvPr/>
            </p:nvGrpSpPr>
            <p:grpSpPr>
              <a:xfrm>
                <a:off x="2982915" y="974471"/>
                <a:ext cx="1184005" cy="626087"/>
                <a:chOff x="3752904" y="1856916"/>
                <a:chExt cx="1184005" cy="626087"/>
              </a:xfrm>
            </p:grpSpPr>
            <p:sp>
              <p:nvSpPr>
                <p:cNvPr id="302" name="Rectangle 301">
                  <a:extLst>
                    <a:ext uri="{FF2B5EF4-FFF2-40B4-BE49-F238E27FC236}">
                      <a16:creationId xmlns:a16="http://schemas.microsoft.com/office/drawing/2014/main" id="{91B5F613-38C3-3BC4-67B6-368A0C07361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04" name="Rectangle 303">
                  <a:extLst>
                    <a:ext uri="{FF2B5EF4-FFF2-40B4-BE49-F238E27FC236}">
                      <a16:creationId xmlns:a16="http://schemas.microsoft.com/office/drawing/2014/main" id="{20656E01-6168-5475-FD6E-92EEE979FD8E}"/>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05" name="Group 304">
                <a:extLst>
                  <a:ext uri="{FF2B5EF4-FFF2-40B4-BE49-F238E27FC236}">
                    <a16:creationId xmlns:a16="http://schemas.microsoft.com/office/drawing/2014/main" id="{6D554F48-D9CC-63AF-893E-49E34C48CCA5}"/>
                  </a:ext>
                </a:extLst>
              </p:cNvPr>
              <p:cNvGrpSpPr/>
              <p:nvPr/>
            </p:nvGrpSpPr>
            <p:grpSpPr>
              <a:xfrm>
                <a:off x="4263025" y="969602"/>
                <a:ext cx="1184005" cy="626087"/>
                <a:chOff x="3752904" y="1856916"/>
                <a:chExt cx="1184005" cy="626087"/>
              </a:xfrm>
            </p:grpSpPr>
            <p:sp>
              <p:nvSpPr>
                <p:cNvPr id="306" name="Rectangle 305">
                  <a:extLst>
                    <a:ext uri="{FF2B5EF4-FFF2-40B4-BE49-F238E27FC236}">
                      <a16:creationId xmlns:a16="http://schemas.microsoft.com/office/drawing/2014/main" id="{631B33CB-2F4B-7642-5678-CE0519FB320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07" name="Rectangle 306">
                  <a:extLst>
                    <a:ext uri="{FF2B5EF4-FFF2-40B4-BE49-F238E27FC236}">
                      <a16:creationId xmlns:a16="http://schemas.microsoft.com/office/drawing/2014/main" id="{E144F7D8-85D7-6B77-8F7D-F51D93B1DCA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308" name="Rectangle 307">
                  <a:extLst>
                    <a:ext uri="{FF2B5EF4-FFF2-40B4-BE49-F238E27FC236}">
                      <a16:creationId xmlns:a16="http://schemas.microsoft.com/office/drawing/2014/main" id="{53C948A2-4D00-A935-6562-76AFE8D38E2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09" name="Group 308">
                <a:extLst>
                  <a:ext uri="{FF2B5EF4-FFF2-40B4-BE49-F238E27FC236}">
                    <a16:creationId xmlns:a16="http://schemas.microsoft.com/office/drawing/2014/main" id="{3582EDD8-EBAA-DA5B-A1E8-876589B8B743}"/>
                  </a:ext>
                </a:extLst>
              </p:cNvPr>
              <p:cNvGrpSpPr/>
              <p:nvPr/>
            </p:nvGrpSpPr>
            <p:grpSpPr>
              <a:xfrm>
                <a:off x="5547049" y="976888"/>
                <a:ext cx="1184005" cy="626087"/>
                <a:chOff x="3752904" y="1856916"/>
                <a:chExt cx="1184005" cy="626087"/>
              </a:xfrm>
            </p:grpSpPr>
            <p:sp>
              <p:nvSpPr>
                <p:cNvPr id="310" name="Rectangle 309">
                  <a:extLst>
                    <a:ext uri="{FF2B5EF4-FFF2-40B4-BE49-F238E27FC236}">
                      <a16:creationId xmlns:a16="http://schemas.microsoft.com/office/drawing/2014/main" id="{F3109734-749F-8A6A-120F-CF210ED3E01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11" name="Rectangle 310">
                  <a:extLst>
                    <a:ext uri="{FF2B5EF4-FFF2-40B4-BE49-F238E27FC236}">
                      <a16:creationId xmlns:a16="http://schemas.microsoft.com/office/drawing/2014/main" id="{98F65A3A-EC65-4CBB-A2F5-98BDD12FE846}"/>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312" name="Rectangle 311">
                  <a:extLst>
                    <a:ext uri="{FF2B5EF4-FFF2-40B4-BE49-F238E27FC236}">
                      <a16:creationId xmlns:a16="http://schemas.microsoft.com/office/drawing/2014/main" id="{3832C810-C46E-13BD-C6A2-0639004ADB1B}"/>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98" name="Group 397">
                <a:extLst>
                  <a:ext uri="{FF2B5EF4-FFF2-40B4-BE49-F238E27FC236}">
                    <a16:creationId xmlns:a16="http://schemas.microsoft.com/office/drawing/2014/main" id="{C30930D7-B6BC-43E0-874B-9694B397B639}"/>
                  </a:ext>
                </a:extLst>
              </p:cNvPr>
              <p:cNvGrpSpPr/>
              <p:nvPr/>
            </p:nvGrpSpPr>
            <p:grpSpPr>
              <a:xfrm>
                <a:off x="4263025" y="1687926"/>
                <a:ext cx="1184005" cy="626087"/>
                <a:chOff x="3752904" y="1856916"/>
                <a:chExt cx="1184005" cy="626087"/>
              </a:xfrm>
            </p:grpSpPr>
            <p:sp>
              <p:nvSpPr>
                <p:cNvPr id="400" name="Rectangle 399">
                  <a:extLst>
                    <a:ext uri="{FF2B5EF4-FFF2-40B4-BE49-F238E27FC236}">
                      <a16:creationId xmlns:a16="http://schemas.microsoft.com/office/drawing/2014/main" id="{79163A6F-067F-BD97-E25B-7DF9D1F451A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06" name="Rectangle 405">
                  <a:extLst>
                    <a:ext uri="{FF2B5EF4-FFF2-40B4-BE49-F238E27FC236}">
                      <a16:creationId xmlns:a16="http://schemas.microsoft.com/office/drawing/2014/main" id="{C5ADF1B7-1ED5-6011-3BED-72949C9FAA28}"/>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09" name="Rectangle 408">
                  <a:extLst>
                    <a:ext uri="{FF2B5EF4-FFF2-40B4-BE49-F238E27FC236}">
                      <a16:creationId xmlns:a16="http://schemas.microsoft.com/office/drawing/2014/main" id="{585E57F6-EBB4-9D06-BB91-2C4B0CFBDD0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10" name="Group 409">
                <a:extLst>
                  <a:ext uri="{FF2B5EF4-FFF2-40B4-BE49-F238E27FC236}">
                    <a16:creationId xmlns:a16="http://schemas.microsoft.com/office/drawing/2014/main" id="{840384C1-E1A3-0DD7-EEB1-D6981A66B402}"/>
                  </a:ext>
                </a:extLst>
              </p:cNvPr>
              <p:cNvGrpSpPr/>
              <p:nvPr/>
            </p:nvGrpSpPr>
            <p:grpSpPr>
              <a:xfrm>
                <a:off x="5547049" y="1695212"/>
                <a:ext cx="1184005" cy="626087"/>
                <a:chOff x="3752904" y="1856916"/>
                <a:chExt cx="1184005" cy="626087"/>
              </a:xfrm>
            </p:grpSpPr>
            <p:sp>
              <p:nvSpPr>
                <p:cNvPr id="412" name="Rectangle 411">
                  <a:extLst>
                    <a:ext uri="{FF2B5EF4-FFF2-40B4-BE49-F238E27FC236}">
                      <a16:creationId xmlns:a16="http://schemas.microsoft.com/office/drawing/2014/main" id="{52B75304-4B23-81B5-1DFE-680154991F9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13" name="Rectangle 412">
                  <a:extLst>
                    <a:ext uri="{FF2B5EF4-FFF2-40B4-BE49-F238E27FC236}">
                      <a16:creationId xmlns:a16="http://schemas.microsoft.com/office/drawing/2014/main" id="{7B719C62-CA7C-1F5C-02FC-0D7BB12601F3}"/>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15" name="Rectangle 414">
                  <a:extLst>
                    <a:ext uri="{FF2B5EF4-FFF2-40B4-BE49-F238E27FC236}">
                      <a16:creationId xmlns:a16="http://schemas.microsoft.com/office/drawing/2014/main" id="{60BEEA37-ED62-502F-8E75-30DB4312F62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64" name="Group 463">
                <a:extLst>
                  <a:ext uri="{FF2B5EF4-FFF2-40B4-BE49-F238E27FC236}">
                    <a16:creationId xmlns:a16="http://schemas.microsoft.com/office/drawing/2014/main" id="{FE23EEB0-B5CA-222F-2067-1F2B3B43FCDA}"/>
                  </a:ext>
                </a:extLst>
              </p:cNvPr>
              <p:cNvGrpSpPr/>
              <p:nvPr/>
            </p:nvGrpSpPr>
            <p:grpSpPr>
              <a:xfrm>
                <a:off x="4263025" y="2401392"/>
                <a:ext cx="1184005" cy="626087"/>
                <a:chOff x="3752904" y="1856916"/>
                <a:chExt cx="1184005" cy="626087"/>
              </a:xfrm>
            </p:grpSpPr>
            <p:sp>
              <p:nvSpPr>
                <p:cNvPr id="465" name="Rectangle 464">
                  <a:extLst>
                    <a:ext uri="{FF2B5EF4-FFF2-40B4-BE49-F238E27FC236}">
                      <a16:creationId xmlns:a16="http://schemas.microsoft.com/office/drawing/2014/main" id="{FAAD5C34-13A0-2D78-C6A2-A66E4D0CEBB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66" name="Rectangle 465">
                  <a:extLst>
                    <a:ext uri="{FF2B5EF4-FFF2-40B4-BE49-F238E27FC236}">
                      <a16:creationId xmlns:a16="http://schemas.microsoft.com/office/drawing/2014/main" id="{F407DD4A-9743-F297-2627-44212FEE988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67" name="Rectangle 466">
                  <a:extLst>
                    <a:ext uri="{FF2B5EF4-FFF2-40B4-BE49-F238E27FC236}">
                      <a16:creationId xmlns:a16="http://schemas.microsoft.com/office/drawing/2014/main" id="{D290587A-4371-E892-DF44-DC371671ED2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68" name="Group 467">
                <a:extLst>
                  <a:ext uri="{FF2B5EF4-FFF2-40B4-BE49-F238E27FC236}">
                    <a16:creationId xmlns:a16="http://schemas.microsoft.com/office/drawing/2014/main" id="{061ABFD3-C6E4-1C98-57F3-6F240A0A0672}"/>
                  </a:ext>
                </a:extLst>
              </p:cNvPr>
              <p:cNvGrpSpPr/>
              <p:nvPr/>
            </p:nvGrpSpPr>
            <p:grpSpPr>
              <a:xfrm>
                <a:off x="5547049" y="2408678"/>
                <a:ext cx="1184005" cy="626087"/>
                <a:chOff x="3752904" y="1856916"/>
                <a:chExt cx="1184005" cy="626087"/>
              </a:xfrm>
            </p:grpSpPr>
            <p:sp>
              <p:nvSpPr>
                <p:cNvPr id="469" name="Rectangle 468">
                  <a:extLst>
                    <a:ext uri="{FF2B5EF4-FFF2-40B4-BE49-F238E27FC236}">
                      <a16:creationId xmlns:a16="http://schemas.microsoft.com/office/drawing/2014/main" id="{9B0068A9-8423-DD14-999B-A164957C71F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70" name="Rectangle 469">
                  <a:extLst>
                    <a:ext uri="{FF2B5EF4-FFF2-40B4-BE49-F238E27FC236}">
                      <a16:creationId xmlns:a16="http://schemas.microsoft.com/office/drawing/2014/main" id="{4AC89E28-2D5C-F25F-FF06-A39D7E926977}"/>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71" name="Rectangle 470">
                  <a:extLst>
                    <a:ext uri="{FF2B5EF4-FFF2-40B4-BE49-F238E27FC236}">
                      <a16:creationId xmlns:a16="http://schemas.microsoft.com/office/drawing/2014/main" id="{4E94D4AF-3057-A970-0464-2BBBFF169F73}"/>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80" name="Group 479">
                <a:extLst>
                  <a:ext uri="{FF2B5EF4-FFF2-40B4-BE49-F238E27FC236}">
                    <a16:creationId xmlns:a16="http://schemas.microsoft.com/office/drawing/2014/main" id="{76902DD0-1038-5F73-980D-A719AF963201}"/>
                  </a:ext>
                </a:extLst>
              </p:cNvPr>
              <p:cNvGrpSpPr/>
              <p:nvPr/>
            </p:nvGrpSpPr>
            <p:grpSpPr>
              <a:xfrm>
                <a:off x="4263025" y="3119716"/>
                <a:ext cx="1184005" cy="626087"/>
                <a:chOff x="3752904" y="1856916"/>
                <a:chExt cx="1184005" cy="626087"/>
              </a:xfrm>
            </p:grpSpPr>
            <p:sp>
              <p:nvSpPr>
                <p:cNvPr id="481" name="Rectangle 480">
                  <a:extLst>
                    <a:ext uri="{FF2B5EF4-FFF2-40B4-BE49-F238E27FC236}">
                      <a16:creationId xmlns:a16="http://schemas.microsoft.com/office/drawing/2014/main" id="{3417AEF4-8F37-00EB-6985-48035353FD3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82" name="Rectangle 481">
                  <a:extLst>
                    <a:ext uri="{FF2B5EF4-FFF2-40B4-BE49-F238E27FC236}">
                      <a16:creationId xmlns:a16="http://schemas.microsoft.com/office/drawing/2014/main" id="{06DAE9A5-BF6C-7A5F-EDB9-520DC296F711}"/>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83" name="Rectangle 482">
                  <a:extLst>
                    <a:ext uri="{FF2B5EF4-FFF2-40B4-BE49-F238E27FC236}">
                      <a16:creationId xmlns:a16="http://schemas.microsoft.com/office/drawing/2014/main" id="{BB27EC9F-E2D4-ED8B-F55A-07FEC8DAA130}"/>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84" name="Group 483">
                <a:extLst>
                  <a:ext uri="{FF2B5EF4-FFF2-40B4-BE49-F238E27FC236}">
                    <a16:creationId xmlns:a16="http://schemas.microsoft.com/office/drawing/2014/main" id="{4EE90B48-90CA-4A8C-7D21-E71FAE7AA464}"/>
                  </a:ext>
                </a:extLst>
              </p:cNvPr>
              <p:cNvGrpSpPr/>
              <p:nvPr/>
            </p:nvGrpSpPr>
            <p:grpSpPr>
              <a:xfrm>
                <a:off x="5547049" y="3127002"/>
                <a:ext cx="1184005" cy="626087"/>
                <a:chOff x="3752904" y="1856916"/>
                <a:chExt cx="1184005" cy="626087"/>
              </a:xfrm>
            </p:grpSpPr>
            <p:sp>
              <p:nvSpPr>
                <p:cNvPr id="485" name="Rectangle 484">
                  <a:extLst>
                    <a:ext uri="{FF2B5EF4-FFF2-40B4-BE49-F238E27FC236}">
                      <a16:creationId xmlns:a16="http://schemas.microsoft.com/office/drawing/2014/main" id="{E1ADE760-44AA-D333-6E13-FEFAE7D1C6F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86" name="Rectangle 485">
                  <a:extLst>
                    <a:ext uri="{FF2B5EF4-FFF2-40B4-BE49-F238E27FC236}">
                      <a16:creationId xmlns:a16="http://schemas.microsoft.com/office/drawing/2014/main" id="{250ACE84-44B7-6896-2967-5B34850EBDAE}"/>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87" name="Rectangle 486">
                  <a:extLst>
                    <a:ext uri="{FF2B5EF4-FFF2-40B4-BE49-F238E27FC236}">
                      <a16:creationId xmlns:a16="http://schemas.microsoft.com/office/drawing/2014/main" id="{DA85D7FE-6C7B-EA9B-8988-5F5324EBA95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5" name="Group 564">
                <a:extLst>
                  <a:ext uri="{FF2B5EF4-FFF2-40B4-BE49-F238E27FC236}">
                    <a16:creationId xmlns:a16="http://schemas.microsoft.com/office/drawing/2014/main" id="{55292466-B506-4841-A005-38077A387D7F}"/>
                  </a:ext>
                </a:extLst>
              </p:cNvPr>
              <p:cNvGrpSpPr/>
              <p:nvPr/>
            </p:nvGrpSpPr>
            <p:grpSpPr>
              <a:xfrm>
                <a:off x="2982915" y="2405689"/>
                <a:ext cx="1184005" cy="626087"/>
                <a:chOff x="3752904" y="1856916"/>
                <a:chExt cx="1184005" cy="626087"/>
              </a:xfrm>
            </p:grpSpPr>
            <p:sp>
              <p:nvSpPr>
                <p:cNvPr id="566" name="Rectangle 565">
                  <a:extLst>
                    <a:ext uri="{FF2B5EF4-FFF2-40B4-BE49-F238E27FC236}">
                      <a16:creationId xmlns:a16="http://schemas.microsoft.com/office/drawing/2014/main" id="{BDFE20C8-DEF3-DC28-3712-830031BB396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67" name="Rectangle 566">
                  <a:extLst>
                    <a:ext uri="{FF2B5EF4-FFF2-40B4-BE49-F238E27FC236}">
                      <a16:creationId xmlns:a16="http://schemas.microsoft.com/office/drawing/2014/main" id="{211251A7-98F9-2D24-4E5B-1BEDA2054AE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8" name="Group 567">
                <a:extLst>
                  <a:ext uri="{FF2B5EF4-FFF2-40B4-BE49-F238E27FC236}">
                    <a16:creationId xmlns:a16="http://schemas.microsoft.com/office/drawing/2014/main" id="{ECE2A99E-2512-86A9-D064-9CBA722F2FED}"/>
                  </a:ext>
                </a:extLst>
              </p:cNvPr>
              <p:cNvGrpSpPr/>
              <p:nvPr/>
            </p:nvGrpSpPr>
            <p:grpSpPr>
              <a:xfrm>
                <a:off x="2982915" y="1690080"/>
                <a:ext cx="1184005" cy="626087"/>
                <a:chOff x="3752904" y="1856916"/>
                <a:chExt cx="1184005" cy="626087"/>
              </a:xfrm>
            </p:grpSpPr>
            <p:sp>
              <p:nvSpPr>
                <p:cNvPr id="569" name="Rectangle 568">
                  <a:extLst>
                    <a:ext uri="{FF2B5EF4-FFF2-40B4-BE49-F238E27FC236}">
                      <a16:creationId xmlns:a16="http://schemas.microsoft.com/office/drawing/2014/main" id="{FF187354-AC79-ED3E-642D-E1212A41B66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70" name="Rectangle 569">
                  <a:extLst>
                    <a:ext uri="{FF2B5EF4-FFF2-40B4-BE49-F238E27FC236}">
                      <a16:creationId xmlns:a16="http://schemas.microsoft.com/office/drawing/2014/main" id="{92BEAFA1-27D1-784C-C6BB-71350ADA5CD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71" name="Group 570">
                <a:extLst>
                  <a:ext uri="{FF2B5EF4-FFF2-40B4-BE49-F238E27FC236}">
                    <a16:creationId xmlns:a16="http://schemas.microsoft.com/office/drawing/2014/main" id="{5FA11643-C3AF-91CD-E737-310CA53341CA}"/>
                  </a:ext>
                </a:extLst>
              </p:cNvPr>
              <p:cNvGrpSpPr/>
              <p:nvPr/>
            </p:nvGrpSpPr>
            <p:grpSpPr>
              <a:xfrm>
                <a:off x="2982915" y="3121298"/>
                <a:ext cx="1184005" cy="626087"/>
                <a:chOff x="3752904" y="1856916"/>
                <a:chExt cx="1184005" cy="626087"/>
              </a:xfrm>
            </p:grpSpPr>
            <p:sp>
              <p:nvSpPr>
                <p:cNvPr id="572" name="Rectangle 571">
                  <a:extLst>
                    <a:ext uri="{FF2B5EF4-FFF2-40B4-BE49-F238E27FC236}">
                      <a16:creationId xmlns:a16="http://schemas.microsoft.com/office/drawing/2014/main" id="{0AA4D358-C88D-B85E-4C23-34A7EBC4BBC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73" name="Rectangle 572">
                  <a:extLst>
                    <a:ext uri="{FF2B5EF4-FFF2-40B4-BE49-F238E27FC236}">
                      <a16:creationId xmlns:a16="http://schemas.microsoft.com/office/drawing/2014/main" id="{48E14C88-199B-5875-1934-45302140B79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5" name="Group 1024">
                <a:extLst>
                  <a:ext uri="{FF2B5EF4-FFF2-40B4-BE49-F238E27FC236}">
                    <a16:creationId xmlns:a16="http://schemas.microsoft.com/office/drawing/2014/main" id="{B6D7F05D-8990-C24B-5477-A8028B575D85}"/>
                  </a:ext>
                </a:extLst>
              </p:cNvPr>
              <p:cNvGrpSpPr/>
              <p:nvPr/>
            </p:nvGrpSpPr>
            <p:grpSpPr>
              <a:xfrm>
                <a:off x="1696204" y="973965"/>
                <a:ext cx="1184005" cy="626087"/>
                <a:chOff x="3752904" y="1856916"/>
                <a:chExt cx="1184005" cy="626087"/>
              </a:xfrm>
            </p:grpSpPr>
            <p:sp>
              <p:nvSpPr>
                <p:cNvPr id="1027" name="Rectangle 1026">
                  <a:extLst>
                    <a:ext uri="{FF2B5EF4-FFF2-40B4-BE49-F238E27FC236}">
                      <a16:creationId xmlns:a16="http://schemas.microsoft.com/office/drawing/2014/main" id="{EAAC83C3-A654-5FDC-D831-FDEE6886F2D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28" name="Rectangle 1027">
                  <a:extLst>
                    <a:ext uri="{FF2B5EF4-FFF2-40B4-BE49-F238E27FC236}">
                      <a16:creationId xmlns:a16="http://schemas.microsoft.com/office/drawing/2014/main" id="{799B2112-A492-34C6-D58C-CB69DBCFCC6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9" name="Group 1028">
                <a:extLst>
                  <a:ext uri="{FF2B5EF4-FFF2-40B4-BE49-F238E27FC236}">
                    <a16:creationId xmlns:a16="http://schemas.microsoft.com/office/drawing/2014/main" id="{D65F1EBE-CA9B-A6C3-4D4E-C12D6BEB27A4}"/>
                  </a:ext>
                </a:extLst>
              </p:cNvPr>
              <p:cNvGrpSpPr/>
              <p:nvPr/>
            </p:nvGrpSpPr>
            <p:grpSpPr>
              <a:xfrm>
                <a:off x="1696204" y="2405183"/>
                <a:ext cx="1184005" cy="626087"/>
                <a:chOff x="3752904" y="1856916"/>
                <a:chExt cx="1184005" cy="626087"/>
              </a:xfrm>
            </p:grpSpPr>
            <p:sp>
              <p:nvSpPr>
                <p:cNvPr id="1030" name="Rectangle 1029">
                  <a:extLst>
                    <a:ext uri="{FF2B5EF4-FFF2-40B4-BE49-F238E27FC236}">
                      <a16:creationId xmlns:a16="http://schemas.microsoft.com/office/drawing/2014/main" id="{7DCAAE62-F5C5-36B7-8DB3-E9E6BD33051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1" name="Rectangle 1030">
                  <a:extLst>
                    <a:ext uri="{FF2B5EF4-FFF2-40B4-BE49-F238E27FC236}">
                      <a16:creationId xmlns:a16="http://schemas.microsoft.com/office/drawing/2014/main" id="{3744E715-5E96-8595-5F3A-2F04973C9D1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2" name="Group 1031">
                <a:extLst>
                  <a:ext uri="{FF2B5EF4-FFF2-40B4-BE49-F238E27FC236}">
                    <a16:creationId xmlns:a16="http://schemas.microsoft.com/office/drawing/2014/main" id="{9E027EDC-9D02-8429-1413-2064AF1C428C}"/>
                  </a:ext>
                </a:extLst>
              </p:cNvPr>
              <p:cNvGrpSpPr/>
              <p:nvPr/>
            </p:nvGrpSpPr>
            <p:grpSpPr>
              <a:xfrm>
                <a:off x="1696204" y="1689574"/>
                <a:ext cx="1184005" cy="626087"/>
                <a:chOff x="3752904" y="1856916"/>
                <a:chExt cx="1184005" cy="626087"/>
              </a:xfrm>
            </p:grpSpPr>
            <p:sp>
              <p:nvSpPr>
                <p:cNvPr id="1033" name="Rectangle 1032">
                  <a:extLst>
                    <a:ext uri="{FF2B5EF4-FFF2-40B4-BE49-F238E27FC236}">
                      <a16:creationId xmlns:a16="http://schemas.microsoft.com/office/drawing/2014/main" id="{6E5350F1-425D-2F98-90AA-9B422D352D6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4" name="Rectangle 1033">
                  <a:extLst>
                    <a:ext uri="{FF2B5EF4-FFF2-40B4-BE49-F238E27FC236}">
                      <a16:creationId xmlns:a16="http://schemas.microsoft.com/office/drawing/2014/main" id="{3DE4AFBD-32A7-7221-0BE3-E14FB109055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5" name="Group 1034">
                <a:extLst>
                  <a:ext uri="{FF2B5EF4-FFF2-40B4-BE49-F238E27FC236}">
                    <a16:creationId xmlns:a16="http://schemas.microsoft.com/office/drawing/2014/main" id="{2FF2EC2D-3267-ADD6-3428-58F1D06D2CF8}"/>
                  </a:ext>
                </a:extLst>
              </p:cNvPr>
              <p:cNvGrpSpPr/>
              <p:nvPr/>
            </p:nvGrpSpPr>
            <p:grpSpPr>
              <a:xfrm>
                <a:off x="1696204" y="3120792"/>
                <a:ext cx="1184005" cy="626087"/>
                <a:chOff x="3752904" y="1856916"/>
                <a:chExt cx="1184005" cy="626087"/>
              </a:xfrm>
            </p:grpSpPr>
            <p:sp>
              <p:nvSpPr>
                <p:cNvPr id="1036" name="Rectangle 1035">
                  <a:extLst>
                    <a:ext uri="{FF2B5EF4-FFF2-40B4-BE49-F238E27FC236}">
                      <a16:creationId xmlns:a16="http://schemas.microsoft.com/office/drawing/2014/main" id="{1C27658F-D617-5E11-9031-684980CED47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7" name="Rectangle 1036">
                  <a:extLst>
                    <a:ext uri="{FF2B5EF4-FFF2-40B4-BE49-F238E27FC236}">
                      <a16:creationId xmlns:a16="http://schemas.microsoft.com/office/drawing/2014/main" id="{8713EBA3-18A0-0ED3-859E-E56EE4EED8D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8" name="Group 1037">
                <a:extLst>
                  <a:ext uri="{FF2B5EF4-FFF2-40B4-BE49-F238E27FC236}">
                    <a16:creationId xmlns:a16="http://schemas.microsoft.com/office/drawing/2014/main" id="{DA94B045-FD46-4CDD-1D46-012C0B80702F}"/>
                  </a:ext>
                </a:extLst>
              </p:cNvPr>
              <p:cNvGrpSpPr/>
              <p:nvPr/>
            </p:nvGrpSpPr>
            <p:grpSpPr>
              <a:xfrm>
                <a:off x="2982915" y="3806136"/>
                <a:ext cx="1184005" cy="626087"/>
                <a:chOff x="3752904" y="1856916"/>
                <a:chExt cx="1184005" cy="626087"/>
              </a:xfrm>
            </p:grpSpPr>
            <p:sp>
              <p:nvSpPr>
                <p:cNvPr id="1039" name="Rectangle 1038">
                  <a:extLst>
                    <a:ext uri="{FF2B5EF4-FFF2-40B4-BE49-F238E27FC236}">
                      <a16:creationId xmlns:a16="http://schemas.microsoft.com/office/drawing/2014/main" id="{8A6554EE-BC29-88A6-AB4C-1A9F85F84D9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0" name="Rectangle 1039">
                  <a:extLst>
                    <a:ext uri="{FF2B5EF4-FFF2-40B4-BE49-F238E27FC236}">
                      <a16:creationId xmlns:a16="http://schemas.microsoft.com/office/drawing/2014/main" id="{3FFB1307-6E5C-D37E-F775-5E676D18A6B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1" name="Group 1040">
                <a:extLst>
                  <a:ext uri="{FF2B5EF4-FFF2-40B4-BE49-F238E27FC236}">
                    <a16:creationId xmlns:a16="http://schemas.microsoft.com/office/drawing/2014/main" id="{40D4BAFF-A0C8-7E4B-3B43-D249E754A0B1}"/>
                  </a:ext>
                </a:extLst>
              </p:cNvPr>
              <p:cNvGrpSpPr/>
              <p:nvPr/>
            </p:nvGrpSpPr>
            <p:grpSpPr>
              <a:xfrm>
                <a:off x="4261938" y="3808553"/>
                <a:ext cx="1184005" cy="626087"/>
                <a:chOff x="3752904" y="1856916"/>
                <a:chExt cx="1184005" cy="626087"/>
              </a:xfrm>
            </p:grpSpPr>
            <p:sp>
              <p:nvSpPr>
                <p:cNvPr id="1042" name="Rectangle 1041">
                  <a:extLst>
                    <a:ext uri="{FF2B5EF4-FFF2-40B4-BE49-F238E27FC236}">
                      <a16:creationId xmlns:a16="http://schemas.microsoft.com/office/drawing/2014/main" id="{C78949C5-AEA2-DD76-D7FF-EF2B568E5C3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3" name="Rectangle 1042">
                  <a:extLst>
                    <a:ext uri="{FF2B5EF4-FFF2-40B4-BE49-F238E27FC236}">
                      <a16:creationId xmlns:a16="http://schemas.microsoft.com/office/drawing/2014/main" id="{4FCC7766-6946-EF22-EE1D-E31ED9FDEFB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44" name="Rectangle 1043">
                  <a:extLst>
                    <a:ext uri="{FF2B5EF4-FFF2-40B4-BE49-F238E27FC236}">
                      <a16:creationId xmlns:a16="http://schemas.microsoft.com/office/drawing/2014/main" id="{EE90B30D-2CCA-8A25-4CF5-15082E6DAC81}"/>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5" name="Group 1044">
                <a:extLst>
                  <a:ext uri="{FF2B5EF4-FFF2-40B4-BE49-F238E27FC236}">
                    <a16:creationId xmlns:a16="http://schemas.microsoft.com/office/drawing/2014/main" id="{8C3DD92C-B8D5-421B-872A-5C7C89AFF9FE}"/>
                  </a:ext>
                </a:extLst>
              </p:cNvPr>
              <p:cNvGrpSpPr/>
              <p:nvPr/>
            </p:nvGrpSpPr>
            <p:grpSpPr>
              <a:xfrm>
                <a:off x="5547049" y="3808553"/>
                <a:ext cx="1184005" cy="626087"/>
                <a:chOff x="3752904" y="1856916"/>
                <a:chExt cx="1184005" cy="626087"/>
              </a:xfrm>
            </p:grpSpPr>
            <p:sp>
              <p:nvSpPr>
                <p:cNvPr id="1046" name="Rectangle 1045">
                  <a:extLst>
                    <a:ext uri="{FF2B5EF4-FFF2-40B4-BE49-F238E27FC236}">
                      <a16:creationId xmlns:a16="http://schemas.microsoft.com/office/drawing/2014/main" id="{BF0F6976-BE2E-7D91-A179-CD106C9BF5F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7" name="Rectangle 1046">
                  <a:extLst>
                    <a:ext uri="{FF2B5EF4-FFF2-40B4-BE49-F238E27FC236}">
                      <a16:creationId xmlns:a16="http://schemas.microsoft.com/office/drawing/2014/main" id="{726E8E33-0E62-2A77-5989-DF1E7DCEFC85}"/>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48" name="Rectangle 1047">
                  <a:extLst>
                    <a:ext uri="{FF2B5EF4-FFF2-40B4-BE49-F238E27FC236}">
                      <a16:creationId xmlns:a16="http://schemas.microsoft.com/office/drawing/2014/main" id="{4865E639-1E65-F6D4-57D4-056A2AC0463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9" name="Group 1048">
                <a:extLst>
                  <a:ext uri="{FF2B5EF4-FFF2-40B4-BE49-F238E27FC236}">
                    <a16:creationId xmlns:a16="http://schemas.microsoft.com/office/drawing/2014/main" id="{819744AD-94C6-30CA-9CE7-AA14BBB5784C}"/>
                  </a:ext>
                </a:extLst>
              </p:cNvPr>
              <p:cNvGrpSpPr/>
              <p:nvPr/>
            </p:nvGrpSpPr>
            <p:grpSpPr>
              <a:xfrm>
                <a:off x="4263025" y="4519591"/>
                <a:ext cx="1184005" cy="626087"/>
                <a:chOff x="3752904" y="1856916"/>
                <a:chExt cx="1184005" cy="626087"/>
              </a:xfrm>
            </p:grpSpPr>
            <p:sp>
              <p:nvSpPr>
                <p:cNvPr id="1050" name="Rectangle 1049">
                  <a:extLst>
                    <a:ext uri="{FF2B5EF4-FFF2-40B4-BE49-F238E27FC236}">
                      <a16:creationId xmlns:a16="http://schemas.microsoft.com/office/drawing/2014/main" id="{7B9050ED-F01E-BFAD-3EA9-DDE567C8D00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1" name="Rectangle 1050">
                  <a:extLst>
                    <a:ext uri="{FF2B5EF4-FFF2-40B4-BE49-F238E27FC236}">
                      <a16:creationId xmlns:a16="http://schemas.microsoft.com/office/drawing/2014/main" id="{2065FDB9-3133-C445-97EA-8612DE8B0A9B}"/>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52" name="Rectangle 1051">
                  <a:extLst>
                    <a:ext uri="{FF2B5EF4-FFF2-40B4-BE49-F238E27FC236}">
                      <a16:creationId xmlns:a16="http://schemas.microsoft.com/office/drawing/2014/main" id="{C42EE496-0EAE-3CFF-2A7B-A46A55ACD30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53" name="Group 1052">
                <a:extLst>
                  <a:ext uri="{FF2B5EF4-FFF2-40B4-BE49-F238E27FC236}">
                    <a16:creationId xmlns:a16="http://schemas.microsoft.com/office/drawing/2014/main" id="{77662092-A0A1-0DFB-A2AA-2C5C9CA01CE3}"/>
                  </a:ext>
                </a:extLst>
              </p:cNvPr>
              <p:cNvGrpSpPr/>
              <p:nvPr/>
            </p:nvGrpSpPr>
            <p:grpSpPr>
              <a:xfrm>
                <a:off x="5547049" y="4526877"/>
                <a:ext cx="1184005" cy="626087"/>
                <a:chOff x="3752904" y="1856916"/>
                <a:chExt cx="1184005" cy="626087"/>
              </a:xfrm>
            </p:grpSpPr>
            <p:sp>
              <p:nvSpPr>
                <p:cNvPr id="1054" name="Rectangle 1053">
                  <a:extLst>
                    <a:ext uri="{FF2B5EF4-FFF2-40B4-BE49-F238E27FC236}">
                      <a16:creationId xmlns:a16="http://schemas.microsoft.com/office/drawing/2014/main" id="{73FCD558-1218-93C1-6998-096D5C1791B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5" name="Rectangle 1054">
                  <a:extLst>
                    <a:ext uri="{FF2B5EF4-FFF2-40B4-BE49-F238E27FC236}">
                      <a16:creationId xmlns:a16="http://schemas.microsoft.com/office/drawing/2014/main" id="{65CE3A5F-8C00-B080-9191-E222779957E0}"/>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56" name="Rectangle 1055">
                  <a:extLst>
                    <a:ext uri="{FF2B5EF4-FFF2-40B4-BE49-F238E27FC236}">
                      <a16:creationId xmlns:a16="http://schemas.microsoft.com/office/drawing/2014/main" id="{F6664E9B-4503-F0C4-AE48-55C9DDB7C0BF}"/>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57" name="Group 1056">
                <a:extLst>
                  <a:ext uri="{FF2B5EF4-FFF2-40B4-BE49-F238E27FC236}">
                    <a16:creationId xmlns:a16="http://schemas.microsoft.com/office/drawing/2014/main" id="{F6EA28AF-35D1-AC13-86A6-B9203AD585CE}"/>
                  </a:ext>
                </a:extLst>
              </p:cNvPr>
              <p:cNvGrpSpPr/>
              <p:nvPr/>
            </p:nvGrpSpPr>
            <p:grpSpPr>
              <a:xfrm>
                <a:off x="4263025" y="5233057"/>
                <a:ext cx="1184005" cy="626087"/>
                <a:chOff x="3752904" y="1856916"/>
                <a:chExt cx="1184005" cy="626087"/>
              </a:xfrm>
            </p:grpSpPr>
            <p:sp>
              <p:nvSpPr>
                <p:cNvPr id="1058" name="Rectangle 1057">
                  <a:extLst>
                    <a:ext uri="{FF2B5EF4-FFF2-40B4-BE49-F238E27FC236}">
                      <a16:creationId xmlns:a16="http://schemas.microsoft.com/office/drawing/2014/main" id="{685FAA70-BDB6-1E38-D649-07EC740007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9" name="Rectangle 1058">
                  <a:extLst>
                    <a:ext uri="{FF2B5EF4-FFF2-40B4-BE49-F238E27FC236}">
                      <a16:creationId xmlns:a16="http://schemas.microsoft.com/office/drawing/2014/main" id="{4DDB2E53-7FFC-4D51-AA02-D2ADC7FC66CD}"/>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0" name="Rectangle 1059">
                  <a:extLst>
                    <a:ext uri="{FF2B5EF4-FFF2-40B4-BE49-F238E27FC236}">
                      <a16:creationId xmlns:a16="http://schemas.microsoft.com/office/drawing/2014/main" id="{D4A3C6BE-76F2-D886-6A7A-EC51DF03B21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1" name="Group 1060">
                <a:extLst>
                  <a:ext uri="{FF2B5EF4-FFF2-40B4-BE49-F238E27FC236}">
                    <a16:creationId xmlns:a16="http://schemas.microsoft.com/office/drawing/2014/main" id="{446B1A93-DB44-D701-E92C-10772E74F120}"/>
                  </a:ext>
                </a:extLst>
              </p:cNvPr>
              <p:cNvGrpSpPr/>
              <p:nvPr/>
            </p:nvGrpSpPr>
            <p:grpSpPr>
              <a:xfrm>
                <a:off x="5547049" y="5240343"/>
                <a:ext cx="1184005" cy="626087"/>
                <a:chOff x="3752904" y="1856916"/>
                <a:chExt cx="1184005" cy="626087"/>
              </a:xfrm>
            </p:grpSpPr>
            <p:sp>
              <p:nvSpPr>
                <p:cNvPr id="1062" name="Rectangle 1061">
                  <a:extLst>
                    <a:ext uri="{FF2B5EF4-FFF2-40B4-BE49-F238E27FC236}">
                      <a16:creationId xmlns:a16="http://schemas.microsoft.com/office/drawing/2014/main" id="{E733A07A-FF00-9E31-D04C-E6AD9CE3C12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63" name="Rectangle 1062">
                  <a:extLst>
                    <a:ext uri="{FF2B5EF4-FFF2-40B4-BE49-F238E27FC236}">
                      <a16:creationId xmlns:a16="http://schemas.microsoft.com/office/drawing/2014/main" id="{A5210CBB-79B0-988D-4C70-9F37FCB44B7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4" name="Rectangle 1063">
                  <a:extLst>
                    <a:ext uri="{FF2B5EF4-FFF2-40B4-BE49-F238E27FC236}">
                      <a16:creationId xmlns:a16="http://schemas.microsoft.com/office/drawing/2014/main" id="{805C2EC9-D311-1929-A864-27DFC4F19947}"/>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5" name="Group 1064">
                <a:extLst>
                  <a:ext uri="{FF2B5EF4-FFF2-40B4-BE49-F238E27FC236}">
                    <a16:creationId xmlns:a16="http://schemas.microsoft.com/office/drawing/2014/main" id="{880CCAB7-9A10-72A9-2255-6087153EBD5C}"/>
                  </a:ext>
                </a:extLst>
              </p:cNvPr>
              <p:cNvGrpSpPr/>
              <p:nvPr/>
            </p:nvGrpSpPr>
            <p:grpSpPr>
              <a:xfrm>
                <a:off x="4263025" y="5951381"/>
                <a:ext cx="1184005" cy="626087"/>
                <a:chOff x="3752904" y="1856916"/>
                <a:chExt cx="1184005" cy="626087"/>
              </a:xfrm>
            </p:grpSpPr>
            <p:sp>
              <p:nvSpPr>
                <p:cNvPr id="1066" name="Rectangle 1065">
                  <a:extLst>
                    <a:ext uri="{FF2B5EF4-FFF2-40B4-BE49-F238E27FC236}">
                      <a16:creationId xmlns:a16="http://schemas.microsoft.com/office/drawing/2014/main" id="{EA09E364-B7A9-97DA-CC9F-F6EC05D4D42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67" name="Rectangle 1066">
                  <a:extLst>
                    <a:ext uri="{FF2B5EF4-FFF2-40B4-BE49-F238E27FC236}">
                      <a16:creationId xmlns:a16="http://schemas.microsoft.com/office/drawing/2014/main" id="{82D169FE-CC6B-56D9-043A-6BC1491968C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8" name="Rectangle 1067">
                  <a:extLst>
                    <a:ext uri="{FF2B5EF4-FFF2-40B4-BE49-F238E27FC236}">
                      <a16:creationId xmlns:a16="http://schemas.microsoft.com/office/drawing/2014/main" id="{E613E84E-8D65-6C95-E9EE-9CF34FA84F2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9" name="Group 1068">
                <a:extLst>
                  <a:ext uri="{FF2B5EF4-FFF2-40B4-BE49-F238E27FC236}">
                    <a16:creationId xmlns:a16="http://schemas.microsoft.com/office/drawing/2014/main" id="{1484D294-7532-EF0A-53A3-DC5FA2542459}"/>
                  </a:ext>
                </a:extLst>
              </p:cNvPr>
              <p:cNvGrpSpPr/>
              <p:nvPr/>
            </p:nvGrpSpPr>
            <p:grpSpPr>
              <a:xfrm>
                <a:off x="5547049" y="5958667"/>
                <a:ext cx="1184005" cy="626087"/>
                <a:chOff x="3752904" y="1856916"/>
                <a:chExt cx="1184005" cy="626087"/>
              </a:xfrm>
            </p:grpSpPr>
            <p:sp>
              <p:nvSpPr>
                <p:cNvPr id="1070" name="Rectangle 1069">
                  <a:extLst>
                    <a:ext uri="{FF2B5EF4-FFF2-40B4-BE49-F238E27FC236}">
                      <a16:creationId xmlns:a16="http://schemas.microsoft.com/office/drawing/2014/main" id="{70FADC7E-9620-6072-3427-911655D9C8C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1" name="Rectangle 1070">
                  <a:extLst>
                    <a:ext uri="{FF2B5EF4-FFF2-40B4-BE49-F238E27FC236}">
                      <a16:creationId xmlns:a16="http://schemas.microsoft.com/office/drawing/2014/main" id="{85210C0E-B87C-F111-4D02-529C1BEECF94}"/>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72" name="Rectangle 1071">
                  <a:extLst>
                    <a:ext uri="{FF2B5EF4-FFF2-40B4-BE49-F238E27FC236}">
                      <a16:creationId xmlns:a16="http://schemas.microsoft.com/office/drawing/2014/main" id="{015A4847-BB6D-8643-9698-15E7DE7719E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3" name="Group 1072">
                <a:extLst>
                  <a:ext uri="{FF2B5EF4-FFF2-40B4-BE49-F238E27FC236}">
                    <a16:creationId xmlns:a16="http://schemas.microsoft.com/office/drawing/2014/main" id="{0C87789A-00CB-2BFA-1C12-7751A320270A}"/>
                  </a:ext>
                </a:extLst>
              </p:cNvPr>
              <p:cNvGrpSpPr/>
              <p:nvPr/>
            </p:nvGrpSpPr>
            <p:grpSpPr>
              <a:xfrm>
                <a:off x="2982915" y="5237354"/>
                <a:ext cx="1184005" cy="626087"/>
                <a:chOff x="3752904" y="1856916"/>
                <a:chExt cx="1184005" cy="626087"/>
              </a:xfrm>
            </p:grpSpPr>
            <p:sp>
              <p:nvSpPr>
                <p:cNvPr id="1074" name="Rectangle 1073">
                  <a:extLst>
                    <a:ext uri="{FF2B5EF4-FFF2-40B4-BE49-F238E27FC236}">
                      <a16:creationId xmlns:a16="http://schemas.microsoft.com/office/drawing/2014/main" id="{8F2E1E5B-F719-CC4E-64AA-22907003573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5" name="Rectangle 1074">
                  <a:extLst>
                    <a:ext uri="{FF2B5EF4-FFF2-40B4-BE49-F238E27FC236}">
                      <a16:creationId xmlns:a16="http://schemas.microsoft.com/office/drawing/2014/main" id="{A3E7E3EB-7AFA-3EDB-E293-08B49C80AFB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6" name="Group 1075">
                <a:extLst>
                  <a:ext uri="{FF2B5EF4-FFF2-40B4-BE49-F238E27FC236}">
                    <a16:creationId xmlns:a16="http://schemas.microsoft.com/office/drawing/2014/main" id="{3E0AED19-CF0E-1AE2-95E4-BC71B77C3AC2}"/>
                  </a:ext>
                </a:extLst>
              </p:cNvPr>
              <p:cNvGrpSpPr/>
              <p:nvPr/>
            </p:nvGrpSpPr>
            <p:grpSpPr>
              <a:xfrm>
                <a:off x="2982915" y="4521745"/>
                <a:ext cx="1184005" cy="626087"/>
                <a:chOff x="3752904" y="1856916"/>
                <a:chExt cx="1184005" cy="626087"/>
              </a:xfrm>
            </p:grpSpPr>
            <p:sp>
              <p:nvSpPr>
                <p:cNvPr id="1077" name="Rectangle 1076">
                  <a:extLst>
                    <a:ext uri="{FF2B5EF4-FFF2-40B4-BE49-F238E27FC236}">
                      <a16:creationId xmlns:a16="http://schemas.microsoft.com/office/drawing/2014/main" id="{39430C75-97D9-2B7C-656A-14752C1E62C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8" name="Rectangle 1077">
                  <a:extLst>
                    <a:ext uri="{FF2B5EF4-FFF2-40B4-BE49-F238E27FC236}">
                      <a16:creationId xmlns:a16="http://schemas.microsoft.com/office/drawing/2014/main" id="{01DCE81A-F509-7ABD-A41E-54879CC6FE4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9" name="Group 1078">
                <a:extLst>
                  <a:ext uri="{FF2B5EF4-FFF2-40B4-BE49-F238E27FC236}">
                    <a16:creationId xmlns:a16="http://schemas.microsoft.com/office/drawing/2014/main" id="{23521645-3AC3-1014-EC8B-7496A9E86361}"/>
                  </a:ext>
                </a:extLst>
              </p:cNvPr>
              <p:cNvGrpSpPr/>
              <p:nvPr/>
            </p:nvGrpSpPr>
            <p:grpSpPr>
              <a:xfrm>
                <a:off x="2982915" y="5952963"/>
                <a:ext cx="1184005" cy="626087"/>
                <a:chOff x="3752904" y="1856916"/>
                <a:chExt cx="1184005" cy="626087"/>
              </a:xfrm>
            </p:grpSpPr>
            <p:sp>
              <p:nvSpPr>
                <p:cNvPr id="1080" name="Rectangle 1079">
                  <a:extLst>
                    <a:ext uri="{FF2B5EF4-FFF2-40B4-BE49-F238E27FC236}">
                      <a16:creationId xmlns:a16="http://schemas.microsoft.com/office/drawing/2014/main" id="{77A271E8-2904-9EBE-6ED9-ADDF815A147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1" name="Rectangle 1080">
                  <a:extLst>
                    <a:ext uri="{FF2B5EF4-FFF2-40B4-BE49-F238E27FC236}">
                      <a16:creationId xmlns:a16="http://schemas.microsoft.com/office/drawing/2014/main" id="{0E4F90D3-62DD-3307-FCD9-4880BDAABDBD}"/>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2" name="Group 1081">
                <a:extLst>
                  <a:ext uri="{FF2B5EF4-FFF2-40B4-BE49-F238E27FC236}">
                    <a16:creationId xmlns:a16="http://schemas.microsoft.com/office/drawing/2014/main" id="{96E19158-9187-3AB4-E5D9-8DF3C92B99DB}"/>
                  </a:ext>
                </a:extLst>
              </p:cNvPr>
              <p:cNvGrpSpPr/>
              <p:nvPr/>
            </p:nvGrpSpPr>
            <p:grpSpPr>
              <a:xfrm>
                <a:off x="1696204" y="3805630"/>
                <a:ext cx="1184005" cy="626087"/>
                <a:chOff x="3752904" y="1856916"/>
                <a:chExt cx="1184005" cy="626087"/>
              </a:xfrm>
            </p:grpSpPr>
            <p:sp>
              <p:nvSpPr>
                <p:cNvPr id="1083" name="Rectangle 1082">
                  <a:extLst>
                    <a:ext uri="{FF2B5EF4-FFF2-40B4-BE49-F238E27FC236}">
                      <a16:creationId xmlns:a16="http://schemas.microsoft.com/office/drawing/2014/main" id="{845C44F6-E604-8AF9-08F4-CDAFA9C983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4" name="Rectangle 1083">
                  <a:extLst>
                    <a:ext uri="{FF2B5EF4-FFF2-40B4-BE49-F238E27FC236}">
                      <a16:creationId xmlns:a16="http://schemas.microsoft.com/office/drawing/2014/main" id="{A006F1D2-0F61-929F-4BFD-AC30CE67F32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5" name="Group 1084">
                <a:extLst>
                  <a:ext uri="{FF2B5EF4-FFF2-40B4-BE49-F238E27FC236}">
                    <a16:creationId xmlns:a16="http://schemas.microsoft.com/office/drawing/2014/main" id="{A3900A80-A156-60AD-7AAC-4AAB31D56D4B}"/>
                  </a:ext>
                </a:extLst>
              </p:cNvPr>
              <p:cNvGrpSpPr/>
              <p:nvPr/>
            </p:nvGrpSpPr>
            <p:grpSpPr>
              <a:xfrm>
                <a:off x="1696204" y="5236848"/>
                <a:ext cx="1184005" cy="626087"/>
                <a:chOff x="3752904" y="1856916"/>
                <a:chExt cx="1184005" cy="626087"/>
              </a:xfrm>
            </p:grpSpPr>
            <p:sp>
              <p:nvSpPr>
                <p:cNvPr id="1086" name="Rectangle 1085">
                  <a:extLst>
                    <a:ext uri="{FF2B5EF4-FFF2-40B4-BE49-F238E27FC236}">
                      <a16:creationId xmlns:a16="http://schemas.microsoft.com/office/drawing/2014/main" id="{F2A48D45-B52F-A675-A60B-849A88ED09F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7" name="Rectangle 1086">
                  <a:extLst>
                    <a:ext uri="{FF2B5EF4-FFF2-40B4-BE49-F238E27FC236}">
                      <a16:creationId xmlns:a16="http://schemas.microsoft.com/office/drawing/2014/main" id="{6E4FA5EB-5EF6-C2AB-6662-617F8AB09B2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8" name="Group 1087">
                <a:extLst>
                  <a:ext uri="{FF2B5EF4-FFF2-40B4-BE49-F238E27FC236}">
                    <a16:creationId xmlns:a16="http://schemas.microsoft.com/office/drawing/2014/main" id="{A41A1F9E-1C65-774C-5D7B-5D7432F1CE4A}"/>
                  </a:ext>
                </a:extLst>
              </p:cNvPr>
              <p:cNvGrpSpPr/>
              <p:nvPr/>
            </p:nvGrpSpPr>
            <p:grpSpPr>
              <a:xfrm>
                <a:off x="1696204" y="4521239"/>
                <a:ext cx="1184005" cy="626087"/>
                <a:chOff x="3752904" y="1856916"/>
                <a:chExt cx="1184005" cy="626087"/>
              </a:xfrm>
            </p:grpSpPr>
            <p:sp>
              <p:nvSpPr>
                <p:cNvPr id="1089" name="Rectangle 1088">
                  <a:extLst>
                    <a:ext uri="{FF2B5EF4-FFF2-40B4-BE49-F238E27FC236}">
                      <a16:creationId xmlns:a16="http://schemas.microsoft.com/office/drawing/2014/main" id="{1C0B39DD-4F54-EC5D-07BF-90FCB97DC83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90" name="Rectangle 1089">
                  <a:extLst>
                    <a:ext uri="{FF2B5EF4-FFF2-40B4-BE49-F238E27FC236}">
                      <a16:creationId xmlns:a16="http://schemas.microsoft.com/office/drawing/2014/main" id="{772943D7-9127-D9D7-E5D3-5FC34FB6C983}"/>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91" name="Group 1090">
                <a:extLst>
                  <a:ext uri="{FF2B5EF4-FFF2-40B4-BE49-F238E27FC236}">
                    <a16:creationId xmlns:a16="http://schemas.microsoft.com/office/drawing/2014/main" id="{FD109441-225F-E1CC-BCF0-40FA007BB005}"/>
                  </a:ext>
                </a:extLst>
              </p:cNvPr>
              <p:cNvGrpSpPr/>
              <p:nvPr/>
            </p:nvGrpSpPr>
            <p:grpSpPr>
              <a:xfrm>
                <a:off x="1696204" y="5952457"/>
                <a:ext cx="1184005" cy="626087"/>
                <a:chOff x="3752904" y="1856916"/>
                <a:chExt cx="1184005" cy="626087"/>
              </a:xfrm>
            </p:grpSpPr>
            <p:sp>
              <p:nvSpPr>
                <p:cNvPr id="1092" name="Rectangle 1091">
                  <a:extLst>
                    <a:ext uri="{FF2B5EF4-FFF2-40B4-BE49-F238E27FC236}">
                      <a16:creationId xmlns:a16="http://schemas.microsoft.com/office/drawing/2014/main" id="{EF84B445-4116-13FE-79A7-87A7B031D0B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93" name="Rectangle 1092">
                  <a:extLst>
                    <a:ext uri="{FF2B5EF4-FFF2-40B4-BE49-F238E27FC236}">
                      <a16:creationId xmlns:a16="http://schemas.microsoft.com/office/drawing/2014/main" id="{1A02BF4B-D147-2539-516E-E4E51FB17BB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sp>
          <p:nvSpPr>
            <p:cNvPr id="283" name="Rectangle 282">
              <a:extLst>
                <a:ext uri="{FF2B5EF4-FFF2-40B4-BE49-F238E27FC236}">
                  <a16:creationId xmlns:a16="http://schemas.microsoft.com/office/drawing/2014/main" id="{487BEF0B-DEEB-B9D1-BA00-8E3B78708A44}"/>
                </a:ext>
              </a:extLst>
            </p:cNvPr>
            <p:cNvSpPr/>
            <p:nvPr/>
          </p:nvSpPr>
          <p:spPr>
            <a:xfrm>
              <a:off x="-4488857" y="-5547201"/>
              <a:ext cx="3927141" cy="30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L0 Instruction Cache</a:t>
              </a:r>
            </a:p>
          </p:txBody>
        </p:sp>
        <p:sp>
          <p:nvSpPr>
            <p:cNvPr id="285" name="Rectangle 284">
              <a:extLst>
                <a:ext uri="{FF2B5EF4-FFF2-40B4-BE49-F238E27FC236}">
                  <a16:creationId xmlns:a16="http://schemas.microsoft.com/office/drawing/2014/main" id="{1DEB7E0D-3399-50AF-158F-0F78DA1C6A3E}"/>
                </a:ext>
              </a:extLst>
            </p:cNvPr>
            <p:cNvSpPr/>
            <p:nvPr/>
          </p:nvSpPr>
          <p:spPr>
            <a:xfrm>
              <a:off x="-7552095" y="2776506"/>
              <a:ext cx="7372455" cy="394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64 KB Register File</a:t>
              </a:r>
            </a:p>
          </p:txBody>
        </p:sp>
        <p:sp>
          <p:nvSpPr>
            <p:cNvPr id="286" name="Rectangle 285">
              <a:extLst>
                <a:ext uri="{FF2B5EF4-FFF2-40B4-BE49-F238E27FC236}">
                  <a16:creationId xmlns:a16="http://schemas.microsoft.com/office/drawing/2014/main" id="{30AB03B7-538A-AD74-D97B-C8A28C55EC26}"/>
                </a:ext>
              </a:extLst>
            </p:cNvPr>
            <p:cNvSpPr/>
            <p:nvPr/>
          </p:nvSpPr>
          <p:spPr>
            <a:xfrm>
              <a:off x="-7631128" y="-4964174"/>
              <a:ext cx="7050191" cy="381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Warp Scheduler</a:t>
              </a:r>
            </a:p>
          </p:txBody>
        </p:sp>
        <p:sp>
          <p:nvSpPr>
            <p:cNvPr id="287" name="Rectangle 286">
              <a:extLst>
                <a:ext uri="{FF2B5EF4-FFF2-40B4-BE49-F238E27FC236}">
                  <a16:creationId xmlns:a16="http://schemas.microsoft.com/office/drawing/2014/main" id="{876B33D3-A6A7-E491-47BF-EF68B86BD064}"/>
                </a:ext>
              </a:extLst>
            </p:cNvPr>
            <p:cNvSpPr/>
            <p:nvPr/>
          </p:nvSpPr>
          <p:spPr>
            <a:xfrm>
              <a:off x="-6686823" y="-5510539"/>
              <a:ext cx="1490247" cy="226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Branch Unit</a:t>
              </a:r>
            </a:p>
          </p:txBody>
        </p:sp>
        <p:sp>
          <p:nvSpPr>
            <p:cNvPr id="294" name="Rectangle 293">
              <a:extLst>
                <a:ext uri="{FF2B5EF4-FFF2-40B4-BE49-F238E27FC236}">
                  <a16:creationId xmlns:a16="http://schemas.microsoft.com/office/drawing/2014/main" id="{54E3F77F-BB74-764B-451E-A9F164D156F1}"/>
                </a:ext>
              </a:extLst>
            </p:cNvPr>
            <p:cNvSpPr/>
            <p:nvPr/>
          </p:nvSpPr>
          <p:spPr>
            <a:xfrm>
              <a:off x="-6875811" y="-4254865"/>
              <a:ext cx="6294873" cy="391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Math Dispatch Unit</a:t>
              </a:r>
            </a:p>
          </p:txBody>
        </p:sp>
        <p:cxnSp>
          <p:nvCxnSpPr>
            <p:cNvPr id="520" name="Straight Arrow Connector 519">
              <a:extLst>
                <a:ext uri="{FF2B5EF4-FFF2-40B4-BE49-F238E27FC236}">
                  <a16:creationId xmlns:a16="http://schemas.microsoft.com/office/drawing/2014/main" id="{FA9ECD6F-73C8-72B0-6010-EA5C2486FA67}"/>
                </a:ext>
              </a:extLst>
            </p:cNvPr>
            <p:cNvCxnSpPr>
              <a:cxnSpLocks/>
            </p:cNvCxnSpPr>
            <p:nvPr/>
          </p:nvCxnSpPr>
          <p:spPr>
            <a:xfrm>
              <a:off x="-2457450" y="-523852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22" name="Straight Arrow Connector 521">
              <a:extLst>
                <a:ext uri="{FF2B5EF4-FFF2-40B4-BE49-F238E27FC236}">
                  <a16:creationId xmlns:a16="http://schemas.microsoft.com/office/drawing/2014/main" id="{13A7A47C-E975-3869-6AC4-56E7D4D90DCF}"/>
                </a:ext>
              </a:extLst>
            </p:cNvPr>
            <p:cNvCxnSpPr>
              <a:cxnSpLocks/>
            </p:cNvCxnSpPr>
            <p:nvPr/>
          </p:nvCxnSpPr>
          <p:spPr>
            <a:xfrm flipV="1">
              <a:off x="-5774722" y="-5309862"/>
              <a:ext cx="0" cy="3456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27" name="Straight Arrow Connector 526">
              <a:extLst>
                <a:ext uri="{FF2B5EF4-FFF2-40B4-BE49-F238E27FC236}">
                  <a16:creationId xmlns:a16="http://schemas.microsoft.com/office/drawing/2014/main" id="{5AFFC2F2-5ED3-CAA6-9C71-DB2D3D01303A}"/>
                </a:ext>
              </a:extLst>
            </p:cNvPr>
            <p:cNvCxnSpPr>
              <a:cxnSpLocks/>
            </p:cNvCxnSpPr>
            <p:nvPr/>
          </p:nvCxnSpPr>
          <p:spPr>
            <a:xfrm>
              <a:off x="-7258764" y="-458845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28" name="Straight Arrow Connector 527">
              <a:extLst>
                <a:ext uri="{FF2B5EF4-FFF2-40B4-BE49-F238E27FC236}">
                  <a16:creationId xmlns:a16="http://schemas.microsoft.com/office/drawing/2014/main" id="{4809FAF3-5F0C-FCBD-0227-B960A1E9FDBF}"/>
                </a:ext>
              </a:extLst>
            </p:cNvPr>
            <p:cNvCxnSpPr>
              <a:cxnSpLocks/>
            </p:cNvCxnSpPr>
            <p:nvPr/>
          </p:nvCxnSpPr>
          <p:spPr>
            <a:xfrm>
              <a:off x="-2874587" y="-455821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31" name="Straight Arrow Connector 530">
              <a:extLst>
                <a:ext uri="{FF2B5EF4-FFF2-40B4-BE49-F238E27FC236}">
                  <a16:creationId xmlns:a16="http://schemas.microsoft.com/office/drawing/2014/main" id="{9B0CFF81-90F3-E0DF-AB03-AF31BE55AB3D}"/>
                </a:ext>
              </a:extLst>
            </p:cNvPr>
            <p:cNvCxnSpPr>
              <a:cxnSpLocks/>
            </p:cNvCxnSpPr>
            <p:nvPr/>
          </p:nvCxnSpPr>
          <p:spPr>
            <a:xfrm>
              <a:off x="-4245346" y="-3863740"/>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50" name="Straight Arrow Connector 549">
              <a:extLst>
                <a:ext uri="{FF2B5EF4-FFF2-40B4-BE49-F238E27FC236}">
                  <a16:creationId xmlns:a16="http://schemas.microsoft.com/office/drawing/2014/main" id="{5452DE12-EE76-317E-DA52-B0A26EBA3B15}"/>
                </a:ext>
              </a:extLst>
            </p:cNvPr>
            <p:cNvCxnSpPr>
              <a:cxnSpLocks/>
              <a:stCxn id="563" idx="2"/>
            </p:cNvCxnSpPr>
            <p:nvPr/>
          </p:nvCxnSpPr>
          <p:spPr>
            <a:xfrm>
              <a:off x="-7271229" y="-3862735"/>
              <a:ext cx="30438" cy="6434485"/>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63" name="Rectangle 562">
              <a:extLst>
                <a:ext uri="{FF2B5EF4-FFF2-40B4-BE49-F238E27FC236}">
                  <a16:creationId xmlns:a16="http://schemas.microsoft.com/office/drawing/2014/main" id="{B5A41D0F-A814-DFC5-C9A7-E5EABCCF85A9}"/>
                </a:ext>
              </a:extLst>
            </p:cNvPr>
            <p:cNvSpPr/>
            <p:nvPr/>
          </p:nvSpPr>
          <p:spPr>
            <a:xfrm>
              <a:off x="-7582534" y="-4203788"/>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err="1"/>
                <a:t>Tensovr</a:t>
              </a:r>
              <a:r>
                <a:rPr lang="en-SG" sz="1100" dirty="0"/>
                <a:t> Core</a:t>
              </a:r>
            </a:p>
          </p:txBody>
        </p:sp>
        <p:sp>
          <p:nvSpPr>
            <p:cNvPr id="1142" name="Rectangle 1141">
              <a:extLst>
                <a:ext uri="{FF2B5EF4-FFF2-40B4-BE49-F238E27FC236}">
                  <a16:creationId xmlns:a16="http://schemas.microsoft.com/office/drawing/2014/main" id="{357A4CAF-2EED-8BDA-3267-7002FC108394}"/>
                </a:ext>
              </a:extLst>
            </p:cNvPr>
            <p:cNvSpPr/>
            <p:nvPr/>
          </p:nvSpPr>
          <p:spPr>
            <a:xfrm>
              <a:off x="-4572599" y="2238022"/>
              <a:ext cx="3243800" cy="361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Register Cache</a:t>
              </a:r>
            </a:p>
          </p:txBody>
        </p:sp>
        <p:sp>
          <p:nvSpPr>
            <p:cNvPr id="1145" name="Rectangle 1144">
              <a:extLst>
                <a:ext uri="{FF2B5EF4-FFF2-40B4-BE49-F238E27FC236}">
                  <a16:creationId xmlns:a16="http://schemas.microsoft.com/office/drawing/2014/main" id="{C1072EBE-C745-1DCD-80AB-332EA91CDE79}"/>
                </a:ext>
              </a:extLst>
            </p:cNvPr>
            <p:cNvSpPr/>
            <p:nvPr/>
          </p:nvSpPr>
          <p:spPr>
            <a:xfrm rot="16200000">
              <a:off x="-4356051" y="-883053"/>
              <a:ext cx="5666736" cy="370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Crossbar</a:t>
              </a:r>
            </a:p>
          </p:txBody>
        </p:sp>
        <p:sp>
          <p:nvSpPr>
            <p:cNvPr id="1149" name="Rectangle 1148">
              <a:extLst>
                <a:ext uri="{FF2B5EF4-FFF2-40B4-BE49-F238E27FC236}">
                  <a16:creationId xmlns:a16="http://schemas.microsoft.com/office/drawing/2014/main" id="{15F2287B-2E88-197A-55F1-D04A48CADE79}"/>
                </a:ext>
              </a:extLst>
            </p:cNvPr>
            <p:cNvSpPr/>
            <p:nvPr/>
          </p:nvSpPr>
          <p:spPr>
            <a:xfrm>
              <a:off x="-1238491" y="2237428"/>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1150" name="Rectangle 1149">
              <a:extLst>
                <a:ext uri="{FF2B5EF4-FFF2-40B4-BE49-F238E27FC236}">
                  <a16:creationId xmlns:a16="http://schemas.microsoft.com/office/drawing/2014/main" id="{0A70884A-BCFE-B171-0E8A-CF4E9D0C5EC9}"/>
                </a:ext>
              </a:extLst>
            </p:cNvPr>
            <p:cNvSpPr/>
            <p:nvPr/>
          </p:nvSpPr>
          <p:spPr>
            <a:xfrm>
              <a:off x="-1238492" y="1567224"/>
              <a:ext cx="1058852" cy="582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Operand buffer</a:t>
              </a:r>
            </a:p>
          </p:txBody>
        </p:sp>
        <p:cxnSp>
          <p:nvCxnSpPr>
            <p:cNvPr id="1181" name="Straight Arrow Connector 1180">
              <a:extLst>
                <a:ext uri="{FF2B5EF4-FFF2-40B4-BE49-F238E27FC236}">
                  <a16:creationId xmlns:a16="http://schemas.microsoft.com/office/drawing/2014/main" id="{2AD90B27-DEAF-2BDC-4787-1F6098BDDA7C}"/>
                </a:ext>
              </a:extLst>
            </p:cNvPr>
            <p:cNvCxnSpPr>
              <a:cxnSpLocks/>
            </p:cNvCxnSpPr>
            <p:nvPr/>
          </p:nvCxnSpPr>
          <p:spPr>
            <a:xfrm flipH="1" flipV="1">
              <a:off x="-368161" y="2049651"/>
              <a:ext cx="21604" cy="80383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4" name="Straight Arrow Connector 1183">
              <a:extLst>
                <a:ext uri="{FF2B5EF4-FFF2-40B4-BE49-F238E27FC236}">
                  <a16:creationId xmlns:a16="http://schemas.microsoft.com/office/drawing/2014/main" id="{716C5E58-E167-53D6-216A-A0E2F228FA32}"/>
                </a:ext>
              </a:extLst>
            </p:cNvPr>
            <p:cNvCxnSpPr>
              <a:cxnSpLocks/>
            </p:cNvCxnSpPr>
            <p:nvPr/>
          </p:nvCxnSpPr>
          <p:spPr>
            <a:xfrm>
              <a:off x="-1922339" y="2608122"/>
              <a:ext cx="64729" cy="35069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6" name="Straight Arrow Connector 1185">
              <a:extLst>
                <a:ext uri="{FF2B5EF4-FFF2-40B4-BE49-F238E27FC236}">
                  <a16:creationId xmlns:a16="http://schemas.microsoft.com/office/drawing/2014/main" id="{1A6EF287-9B0F-A416-D385-0FD1A08284C8}"/>
                </a:ext>
              </a:extLst>
            </p:cNvPr>
            <p:cNvCxnSpPr>
              <a:cxnSpLocks/>
            </p:cNvCxnSpPr>
            <p:nvPr/>
          </p:nvCxnSpPr>
          <p:spPr>
            <a:xfrm flipH="1" flipV="1">
              <a:off x="-1464805" y="1703719"/>
              <a:ext cx="456965" cy="12897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8" name="Straight Arrow Connector 1187">
              <a:extLst>
                <a:ext uri="{FF2B5EF4-FFF2-40B4-BE49-F238E27FC236}">
                  <a16:creationId xmlns:a16="http://schemas.microsoft.com/office/drawing/2014/main" id="{6A36F53F-8F83-2137-14DA-585F81E911B9}"/>
                </a:ext>
              </a:extLst>
            </p:cNvPr>
            <p:cNvCxnSpPr>
              <a:cxnSpLocks/>
            </p:cNvCxnSpPr>
            <p:nvPr/>
          </p:nvCxnSpPr>
          <p:spPr>
            <a:xfrm>
              <a:off x="-1514999" y="2004573"/>
              <a:ext cx="53934"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0" name="Straight Arrow Connector 1189">
              <a:extLst>
                <a:ext uri="{FF2B5EF4-FFF2-40B4-BE49-F238E27FC236}">
                  <a16:creationId xmlns:a16="http://schemas.microsoft.com/office/drawing/2014/main" id="{BF2F8BDB-F7DF-048E-9953-BA1A0E94804E}"/>
                </a:ext>
              </a:extLst>
            </p:cNvPr>
            <p:cNvCxnSpPr>
              <a:cxnSpLocks/>
            </p:cNvCxnSpPr>
            <p:nvPr/>
          </p:nvCxnSpPr>
          <p:spPr>
            <a:xfrm flipH="1">
              <a:off x="-1883187" y="744236"/>
              <a:ext cx="428617" cy="3761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2" name="Straight Arrow Connector 1191">
              <a:extLst>
                <a:ext uri="{FF2B5EF4-FFF2-40B4-BE49-F238E27FC236}">
                  <a16:creationId xmlns:a16="http://schemas.microsoft.com/office/drawing/2014/main" id="{515560A1-C82C-0DC1-F570-E9D09E8B8340}"/>
                </a:ext>
              </a:extLst>
            </p:cNvPr>
            <p:cNvCxnSpPr>
              <a:cxnSpLocks/>
            </p:cNvCxnSpPr>
            <p:nvPr/>
          </p:nvCxnSpPr>
          <p:spPr>
            <a:xfrm flipV="1">
              <a:off x="-2268301" y="2049651"/>
              <a:ext cx="217129" cy="20475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3" name="Straight Arrow Connector 1192">
              <a:extLst>
                <a:ext uri="{FF2B5EF4-FFF2-40B4-BE49-F238E27FC236}">
                  <a16:creationId xmlns:a16="http://schemas.microsoft.com/office/drawing/2014/main" id="{27511F00-D880-B01B-4703-D2DA03F2A48F}"/>
                </a:ext>
              </a:extLst>
            </p:cNvPr>
            <p:cNvCxnSpPr>
              <a:cxnSpLocks/>
            </p:cNvCxnSpPr>
            <p:nvPr/>
          </p:nvCxnSpPr>
          <p:spPr>
            <a:xfrm>
              <a:off x="-1359470" y="1958959"/>
              <a:ext cx="308723"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01" name="Straight Arrow Connector 1200">
              <a:extLst>
                <a:ext uri="{FF2B5EF4-FFF2-40B4-BE49-F238E27FC236}">
                  <a16:creationId xmlns:a16="http://schemas.microsoft.com/office/drawing/2014/main" id="{C6A652B3-BEF0-E95E-25F9-7C2908A8C3BA}"/>
                </a:ext>
              </a:extLst>
            </p:cNvPr>
            <p:cNvCxnSpPr>
              <a:cxnSpLocks/>
            </p:cNvCxnSpPr>
            <p:nvPr/>
          </p:nvCxnSpPr>
          <p:spPr>
            <a:xfrm>
              <a:off x="-1407960" y="2417496"/>
              <a:ext cx="405945" cy="4678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
        <p:nvSpPr>
          <p:cNvPr id="1418" name="Rectangle 1417">
            <a:extLst>
              <a:ext uri="{FF2B5EF4-FFF2-40B4-BE49-F238E27FC236}">
                <a16:creationId xmlns:a16="http://schemas.microsoft.com/office/drawing/2014/main" id="{EECA82EB-1D6A-DCAE-2BA6-6E4D5F10B13F}"/>
              </a:ext>
            </a:extLst>
          </p:cNvPr>
          <p:cNvSpPr/>
          <p:nvPr/>
        </p:nvSpPr>
        <p:spPr>
          <a:xfrm>
            <a:off x="425437" y="-7709646"/>
            <a:ext cx="6524625" cy="458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 Instruction Cache</a:t>
            </a:r>
          </a:p>
        </p:txBody>
      </p:sp>
      <p:grpSp>
        <p:nvGrpSpPr>
          <p:cNvPr id="1588" name="Group 1587">
            <a:extLst>
              <a:ext uri="{FF2B5EF4-FFF2-40B4-BE49-F238E27FC236}">
                <a16:creationId xmlns:a16="http://schemas.microsoft.com/office/drawing/2014/main" id="{8965911E-F602-BE55-2FF0-D9DED1E12159}"/>
              </a:ext>
            </a:extLst>
          </p:cNvPr>
          <p:cNvGrpSpPr/>
          <p:nvPr/>
        </p:nvGrpSpPr>
        <p:grpSpPr>
          <a:xfrm>
            <a:off x="6383018" y="-5190880"/>
            <a:ext cx="3851428" cy="3034384"/>
            <a:chOff x="4711809" y="-2462077"/>
            <a:chExt cx="3851428" cy="3034384"/>
          </a:xfrm>
        </p:grpSpPr>
        <p:grpSp>
          <p:nvGrpSpPr>
            <p:cNvPr id="1421" name="Group 1420">
              <a:extLst>
                <a:ext uri="{FF2B5EF4-FFF2-40B4-BE49-F238E27FC236}">
                  <a16:creationId xmlns:a16="http://schemas.microsoft.com/office/drawing/2014/main" id="{AF452BBD-F8B1-80C6-08D0-DB1501E0E533}"/>
                </a:ext>
              </a:extLst>
            </p:cNvPr>
            <p:cNvGrpSpPr/>
            <p:nvPr/>
          </p:nvGrpSpPr>
          <p:grpSpPr>
            <a:xfrm>
              <a:off x="4711809" y="-236000"/>
              <a:ext cx="949120" cy="489627"/>
              <a:chOff x="6871745" y="902186"/>
              <a:chExt cx="1173627" cy="496662"/>
            </a:xfrm>
          </p:grpSpPr>
          <p:sp>
            <p:nvSpPr>
              <p:cNvPr id="1422" name="Rectangle 1421">
                <a:extLst>
                  <a:ext uri="{FF2B5EF4-FFF2-40B4-BE49-F238E27FC236}">
                    <a16:creationId xmlns:a16="http://schemas.microsoft.com/office/drawing/2014/main" id="{A81CFF74-C274-DF9D-2D15-7A930BA8D917}"/>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423" name="Rectangle 1422">
                <a:extLst>
                  <a:ext uri="{FF2B5EF4-FFF2-40B4-BE49-F238E27FC236}">
                    <a16:creationId xmlns:a16="http://schemas.microsoft.com/office/drawing/2014/main" id="{DD201143-1940-A51B-1829-368BA082BAFE}"/>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4" name="Rectangle 1423">
                <a:extLst>
                  <a:ext uri="{FF2B5EF4-FFF2-40B4-BE49-F238E27FC236}">
                    <a16:creationId xmlns:a16="http://schemas.microsoft.com/office/drawing/2014/main" id="{E7C52D4C-63E7-FF1B-137A-7BC74A312D07}"/>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5" name="Rectangle 1424">
                <a:extLst>
                  <a:ext uri="{FF2B5EF4-FFF2-40B4-BE49-F238E27FC236}">
                    <a16:creationId xmlns:a16="http://schemas.microsoft.com/office/drawing/2014/main" id="{D2719E0D-123D-A97B-D912-274B3942D373}"/>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6" name="Rectangle 1425">
                <a:extLst>
                  <a:ext uri="{FF2B5EF4-FFF2-40B4-BE49-F238E27FC236}">
                    <a16:creationId xmlns:a16="http://schemas.microsoft.com/office/drawing/2014/main" id="{53D1BB99-FB90-58AF-2906-E559CFE87571}"/>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grpSp>
        <p:sp>
          <p:nvSpPr>
            <p:cNvPr id="1427" name="Rectangle 1426">
              <a:extLst>
                <a:ext uri="{FF2B5EF4-FFF2-40B4-BE49-F238E27FC236}">
                  <a16:creationId xmlns:a16="http://schemas.microsoft.com/office/drawing/2014/main" id="{6FB029A1-EB4E-BECA-411C-B015FA936AF0}"/>
                </a:ext>
              </a:extLst>
            </p:cNvPr>
            <p:cNvSpPr/>
            <p:nvPr/>
          </p:nvSpPr>
          <p:spPr>
            <a:xfrm>
              <a:off x="4711809" y="-1442766"/>
              <a:ext cx="2101646" cy="7113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MIO Scheduler</a:t>
              </a:r>
            </a:p>
          </p:txBody>
        </p:sp>
        <p:sp>
          <p:nvSpPr>
            <p:cNvPr id="1428" name="Rectangle 1427">
              <a:extLst>
                <a:ext uri="{FF2B5EF4-FFF2-40B4-BE49-F238E27FC236}">
                  <a16:creationId xmlns:a16="http://schemas.microsoft.com/office/drawing/2014/main" id="{2BA9CEA1-595D-FD4A-B949-74CEAE07E9D9}"/>
                </a:ext>
              </a:extLst>
            </p:cNvPr>
            <p:cNvSpPr/>
            <p:nvPr/>
          </p:nvSpPr>
          <p:spPr>
            <a:xfrm>
              <a:off x="5853381" y="-648462"/>
              <a:ext cx="536648" cy="1556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fp64</a:t>
              </a:r>
            </a:p>
          </p:txBody>
        </p:sp>
        <p:sp>
          <p:nvSpPr>
            <p:cNvPr id="1429" name="Rectangle 1428">
              <a:extLst>
                <a:ext uri="{FF2B5EF4-FFF2-40B4-BE49-F238E27FC236}">
                  <a16:creationId xmlns:a16="http://schemas.microsoft.com/office/drawing/2014/main" id="{46162D4D-4E7F-F037-2EC2-3BE10699251F}"/>
                </a:ext>
              </a:extLst>
            </p:cNvPr>
            <p:cNvSpPr/>
            <p:nvPr/>
          </p:nvSpPr>
          <p:spPr>
            <a:xfrm>
              <a:off x="4711809" y="-2462077"/>
              <a:ext cx="1077284"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MUFU/XU/SFU Instruction</a:t>
              </a:r>
            </a:p>
            <a:p>
              <a:pPr algn="ctr"/>
              <a:r>
                <a:rPr lang="en-SG" sz="1100" dirty="0"/>
                <a:t>queue</a:t>
              </a:r>
            </a:p>
          </p:txBody>
        </p:sp>
        <p:grpSp>
          <p:nvGrpSpPr>
            <p:cNvPr id="1430" name="Group 1429">
              <a:extLst>
                <a:ext uri="{FF2B5EF4-FFF2-40B4-BE49-F238E27FC236}">
                  <a16:creationId xmlns:a16="http://schemas.microsoft.com/office/drawing/2014/main" id="{B1A4829F-C616-F2EB-6FB9-128507D27467}"/>
                </a:ext>
              </a:extLst>
            </p:cNvPr>
            <p:cNvGrpSpPr/>
            <p:nvPr/>
          </p:nvGrpSpPr>
          <p:grpSpPr>
            <a:xfrm>
              <a:off x="5828222" y="-233058"/>
              <a:ext cx="984199" cy="510103"/>
              <a:chOff x="6871745" y="902186"/>
              <a:chExt cx="1173627" cy="496662"/>
            </a:xfrm>
          </p:grpSpPr>
          <p:sp>
            <p:nvSpPr>
              <p:cNvPr id="1431" name="Rectangle 1430">
                <a:extLst>
                  <a:ext uri="{FF2B5EF4-FFF2-40B4-BE49-F238E27FC236}">
                    <a16:creationId xmlns:a16="http://schemas.microsoft.com/office/drawing/2014/main" id="{3E351772-2AF6-B4B4-6836-E62CC359AB1A}"/>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432" name="Rectangle 1431">
                <a:extLst>
                  <a:ext uri="{FF2B5EF4-FFF2-40B4-BE49-F238E27FC236}">
                    <a16:creationId xmlns:a16="http://schemas.microsoft.com/office/drawing/2014/main" id="{401951C8-5F3B-FECF-DF0D-5FD7EAEE9E9D}"/>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3" name="Rectangle 1432">
                <a:extLst>
                  <a:ext uri="{FF2B5EF4-FFF2-40B4-BE49-F238E27FC236}">
                    <a16:creationId xmlns:a16="http://schemas.microsoft.com/office/drawing/2014/main" id="{61D715E0-FE0F-83B3-6A69-5376AE4B4915}"/>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4" name="Rectangle 1433">
                <a:extLst>
                  <a:ext uri="{FF2B5EF4-FFF2-40B4-BE49-F238E27FC236}">
                    <a16:creationId xmlns:a16="http://schemas.microsoft.com/office/drawing/2014/main" id="{9FDFFC9A-2658-E20B-2909-33BC71CE1BA1}"/>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5" name="Rectangle 1434">
                <a:extLst>
                  <a:ext uri="{FF2B5EF4-FFF2-40B4-BE49-F238E27FC236}">
                    <a16:creationId xmlns:a16="http://schemas.microsoft.com/office/drawing/2014/main" id="{F17F928F-43FB-22BD-EB6F-25F43EE82241}"/>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grpSp>
        <p:cxnSp>
          <p:nvCxnSpPr>
            <p:cNvPr id="1436" name="Straight Arrow Connector 1435">
              <a:extLst>
                <a:ext uri="{FF2B5EF4-FFF2-40B4-BE49-F238E27FC236}">
                  <a16:creationId xmlns:a16="http://schemas.microsoft.com/office/drawing/2014/main" id="{84626E58-33F6-1ED3-2728-D591AF15D2D3}"/>
                </a:ext>
              </a:extLst>
            </p:cNvPr>
            <p:cNvCxnSpPr>
              <a:cxnSpLocks/>
            </p:cNvCxnSpPr>
            <p:nvPr/>
          </p:nvCxnSpPr>
          <p:spPr>
            <a:xfrm>
              <a:off x="5264569" y="-1924035"/>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37" name="Rectangle 1436">
              <a:extLst>
                <a:ext uri="{FF2B5EF4-FFF2-40B4-BE49-F238E27FC236}">
                  <a16:creationId xmlns:a16="http://schemas.microsoft.com/office/drawing/2014/main" id="{80106083-3A6E-A204-E52D-8717CA7AAB32}"/>
                </a:ext>
              </a:extLst>
            </p:cNvPr>
            <p:cNvSpPr/>
            <p:nvPr/>
          </p:nvSpPr>
          <p:spPr>
            <a:xfrm>
              <a:off x="5937855" y="-2462077"/>
              <a:ext cx="896748"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 (FIFO) Instruction Queue</a:t>
              </a:r>
            </a:p>
          </p:txBody>
        </p:sp>
        <p:cxnSp>
          <p:nvCxnSpPr>
            <p:cNvPr id="1438" name="Straight Arrow Connector 1437">
              <a:extLst>
                <a:ext uri="{FF2B5EF4-FFF2-40B4-BE49-F238E27FC236}">
                  <a16:creationId xmlns:a16="http://schemas.microsoft.com/office/drawing/2014/main" id="{147E6D15-D4DB-737A-2D8C-881E47ECA1E7}"/>
                </a:ext>
              </a:extLst>
            </p:cNvPr>
            <p:cNvCxnSpPr>
              <a:cxnSpLocks/>
            </p:cNvCxnSpPr>
            <p:nvPr/>
          </p:nvCxnSpPr>
          <p:spPr>
            <a:xfrm>
              <a:off x="6439297" y="-1935418"/>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39" name="Straight Arrow Connector 1438">
              <a:extLst>
                <a:ext uri="{FF2B5EF4-FFF2-40B4-BE49-F238E27FC236}">
                  <a16:creationId xmlns:a16="http://schemas.microsoft.com/office/drawing/2014/main" id="{36DADA7C-3F44-4C37-90F2-FE5BEA648E86}"/>
                </a:ext>
              </a:extLst>
            </p:cNvPr>
            <p:cNvCxnSpPr>
              <a:cxnSpLocks/>
            </p:cNvCxnSpPr>
            <p:nvPr/>
          </p:nvCxnSpPr>
          <p:spPr>
            <a:xfrm>
              <a:off x="5226956" y="-747252"/>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40" name="Straight Arrow Connector 1439">
              <a:extLst>
                <a:ext uri="{FF2B5EF4-FFF2-40B4-BE49-F238E27FC236}">
                  <a16:creationId xmlns:a16="http://schemas.microsoft.com/office/drawing/2014/main" id="{C4D6BE93-6F6B-1B85-3596-7856712894AF}"/>
                </a:ext>
              </a:extLst>
            </p:cNvPr>
            <p:cNvCxnSpPr>
              <a:cxnSpLocks/>
            </p:cNvCxnSpPr>
            <p:nvPr/>
          </p:nvCxnSpPr>
          <p:spPr>
            <a:xfrm>
              <a:off x="6439297" y="-747252"/>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41" name="Rectangle 1440">
              <a:extLst>
                <a:ext uri="{FF2B5EF4-FFF2-40B4-BE49-F238E27FC236}">
                  <a16:creationId xmlns:a16="http://schemas.microsoft.com/office/drawing/2014/main" id="{E148D9AE-0B91-A257-A16E-AAA8CA053507}"/>
                </a:ext>
              </a:extLst>
            </p:cNvPr>
            <p:cNvSpPr/>
            <p:nvPr/>
          </p:nvSpPr>
          <p:spPr>
            <a:xfrm>
              <a:off x="5337479" y="-648115"/>
              <a:ext cx="483978" cy="224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ADU</a:t>
              </a:r>
            </a:p>
          </p:txBody>
        </p:sp>
        <p:sp>
          <p:nvSpPr>
            <p:cNvPr id="1442" name="Rectangle 1">
              <a:extLst>
                <a:ext uri="{FF2B5EF4-FFF2-40B4-BE49-F238E27FC236}">
                  <a16:creationId xmlns:a16="http://schemas.microsoft.com/office/drawing/2014/main" id="{B80A464F-7804-D8B1-E688-C6EA16C12FC4}"/>
                </a:ext>
              </a:extLst>
            </p:cNvPr>
            <p:cNvSpPr txBox="1">
              <a:spLocks noChangeArrowheads="1"/>
            </p:cNvSpPr>
            <p:nvPr/>
          </p:nvSpPr>
          <p:spPr bwMode="auto">
            <a:xfrm>
              <a:off x="6825977" y="-294918"/>
              <a:ext cx="1737260" cy="8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executes global/local/shared loads/store/atomics and several warp level operations (e.g. VOTE, SHUFFLE).</a:t>
              </a:r>
              <a:endParaRPr lang="en-GB" sz="1100" dirty="0">
                <a:latin typeface="Arial" panose="020B0604020202020204" pitchFamily="34" charset="0"/>
              </a:endParaRPr>
            </a:p>
          </p:txBody>
        </p:sp>
        <p:sp>
          <p:nvSpPr>
            <p:cNvPr id="1443" name="Rectangle 1">
              <a:extLst>
                <a:ext uri="{FF2B5EF4-FFF2-40B4-BE49-F238E27FC236}">
                  <a16:creationId xmlns:a16="http://schemas.microsoft.com/office/drawing/2014/main" id="{1CED7704-4F32-8C9C-4F3A-B5AB5A42062E}"/>
                </a:ext>
              </a:extLst>
            </p:cNvPr>
            <p:cNvSpPr txBox="1">
              <a:spLocks noChangeArrowheads="1"/>
            </p:cNvSpPr>
            <p:nvPr/>
          </p:nvSpPr>
          <p:spPr bwMode="auto">
            <a:xfrm>
              <a:off x="6820306" y="-781415"/>
              <a:ext cx="1612663" cy="47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What is MIO instruction queue? </a:t>
              </a:r>
            </a:p>
            <a:p>
              <a:pPr marL="0" indent="0" eaLnBrk="0" fontAlgn="base" hangingPunct="0">
                <a:lnSpc>
                  <a:spcPts val="1000"/>
                </a:lnSpc>
                <a:spcBef>
                  <a:spcPct val="0"/>
                </a:spcBef>
                <a:spcAft>
                  <a:spcPct val="0"/>
                </a:spcAft>
                <a:buNone/>
              </a:pPr>
              <a:r>
                <a:rPr lang="en-GB" sz="1100" dirty="0">
                  <a:latin typeface="Arial" panose="020B0604020202020204" pitchFamily="34" charset="0"/>
                </a:rPr>
                <a:t>Direct dispatch?</a:t>
              </a:r>
            </a:p>
          </p:txBody>
        </p:sp>
        <p:sp>
          <p:nvSpPr>
            <p:cNvPr id="1444" name="Rectangle 1">
              <a:extLst>
                <a:ext uri="{FF2B5EF4-FFF2-40B4-BE49-F238E27FC236}">
                  <a16:creationId xmlns:a16="http://schemas.microsoft.com/office/drawing/2014/main" id="{D11FEBE4-915D-D0B9-5A32-1E6A7DB41EEC}"/>
                </a:ext>
              </a:extLst>
            </p:cNvPr>
            <p:cNvSpPr txBox="1">
              <a:spLocks noChangeArrowheads="1"/>
            </p:cNvSpPr>
            <p:nvPr/>
          </p:nvSpPr>
          <p:spPr bwMode="auto">
            <a:xfrm>
              <a:off x="5613811" y="-479284"/>
              <a:ext cx="747138" cy="22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pipelined</a:t>
              </a:r>
              <a:endParaRPr lang="en-GB" sz="1100" dirty="0">
                <a:latin typeface="Arial" panose="020B0604020202020204" pitchFamily="34" charset="0"/>
              </a:endParaRPr>
            </a:p>
          </p:txBody>
        </p:sp>
        <p:sp>
          <p:nvSpPr>
            <p:cNvPr id="1445" name="Rectangle 1">
              <a:extLst>
                <a:ext uri="{FF2B5EF4-FFF2-40B4-BE49-F238E27FC236}">
                  <a16:creationId xmlns:a16="http://schemas.microsoft.com/office/drawing/2014/main" id="{83443B00-7726-29DF-B596-F310A7390D65}"/>
                </a:ext>
              </a:extLst>
            </p:cNvPr>
            <p:cNvSpPr txBox="1">
              <a:spLocks noChangeArrowheads="1"/>
            </p:cNvSpPr>
            <p:nvPr/>
          </p:nvSpPr>
          <p:spPr bwMode="auto">
            <a:xfrm>
              <a:off x="6875836" y="-1364154"/>
              <a:ext cx="1062429" cy="61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SG" sz="1100" dirty="0"/>
                <a:t>All short scoreboards</a:t>
              </a:r>
            </a:p>
            <a:p>
              <a:pPr marL="0" indent="0" eaLnBrk="0" fontAlgn="base" hangingPunct="0">
                <a:lnSpc>
                  <a:spcPts val="1000"/>
                </a:lnSpc>
                <a:spcBef>
                  <a:spcPct val="0"/>
                </a:spcBef>
                <a:spcAft>
                  <a:spcPct val="0"/>
                </a:spcAft>
                <a:buNone/>
              </a:pPr>
              <a:r>
                <a:rPr lang="en-SG" sz="1100" dirty="0">
                  <a:latin typeface="Arial" panose="020B0604020202020204" pitchFamily="34" charset="0"/>
                </a:rPr>
                <a:t>All </a:t>
              </a:r>
              <a:r>
                <a:rPr lang="en-GB" sz="1100" dirty="0"/>
                <a:t>Variable latency</a:t>
              </a:r>
              <a:endParaRPr lang="en-GB" sz="1100" dirty="0">
                <a:latin typeface="Arial" panose="020B0604020202020204" pitchFamily="34" charset="0"/>
              </a:endParaRPr>
            </a:p>
          </p:txBody>
        </p:sp>
        <p:sp>
          <p:nvSpPr>
            <p:cNvPr id="1446" name="Rectangle 1">
              <a:extLst>
                <a:ext uri="{FF2B5EF4-FFF2-40B4-BE49-F238E27FC236}">
                  <a16:creationId xmlns:a16="http://schemas.microsoft.com/office/drawing/2014/main" id="{095AAE5F-CCBB-5EA5-6308-351F3C3FC0A3}"/>
                </a:ext>
              </a:extLst>
            </p:cNvPr>
            <p:cNvSpPr txBox="1">
              <a:spLocks noChangeArrowheads="1"/>
            </p:cNvSpPr>
            <p:nvPr/>
          </p:nvSpPr>
          <p:spPr bwMode="auto">
            <a:xfrm>
              <a:off x="6898720" y="-2427560"/>
              <a:ext cx="1612663" cy="99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The memory subsystems contains L1, TEX unit, shared memory unit, and other domain specific (e.g. graphics) interfaces to the SM</a:t>
              </a:r>
              <a:endParaRPr lang="en-GB" sz="1100" dirty="0">
                <a:latin typeface="Arial" panose="020B0604020202020204" pitchFamily="34" charset="0"/>
              </a:endParaRPr>
            </a:p>
          </p:txBody>
        </p:sp>
      </p:grpSp>
      <p:pic>
        <p:nvPicPr>
          <p:cNvPr id="1590" name="Picture 6">
            <a:extLst>
              <a:ext uri="{FF2B5EF4-FFF2-40B4-BE49-F238E27FC236}">
                <a16:creationId xmlns:a16="http://schemas.microsoft.com/office/drawing/2014/main" id="{5E28701D-1C2C-C025-F5C8-277E2BAC31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11" t="10380" r="13392" b="10178"/>
          <a:stretch/>
        </p:blipFill>
        <p:spPr bwMode="auto">
          <a:xfrm>
            <a:off x="11440926" y="-766251"/>
            <a:ext cx="9204640" cy="3587923"/>
          </a:xfrm>
          <a:prstGeom prst="rect">
            <a:avLst/>
          </a:prstGeom>
          <a:noFill/>
          <a:extLst>
            <a:ext uri="{909E8E84-426E-40DD-AFC4-6F175D3DCCD1}">
              <a14:hiddenFill xmlns:a14="http://schemas.microsoft.com/office/drawing/2010/main">
                <a:solidFill>
                  <a:srgbClr val="FFFFFF"/>
                </a:solidFill>
              </a14:hiddenFill>
            </a:ext>
          </a:extLst>
        </p:spPr>
      </p:pic>
      <p:grpSp>
        <p:nvGrpSpPr>
          <p:cNvPr id="1613" name="Group 1612">
            <a:extLst>
              <a:ext uri="{FF2B5EF4-FFF2-40B4-BE49-F238E27FC236}">
                <a16:creationId xmlns:a16="http://schemas.microsoft.com/office/drawing/2014/main" id="{96406F2C-4CDC-DD5E-F048-09B94312CE8F}"/>
              </a:ext>
            </a:extLst>
          </p:cNvPr>
          <p:cNvGrpSpPr/>
          <p:nvPr/>
        </p:nvGrpSpPr>
        <p:grpSpPr>
          <a:xfrm>
            <a:off x="7650650" y="-110326"/>
            <a:ext cx="2214685" cy="1758505"/>
            <a:chOff x="1084444" y="2074344"/>
            <a:chExt cx="2718200" cy="2158306"/>
          </a:xfrm>
        </p:grpSpPr>
        <p:sp>
          <p:nvSpPr>
            <p:cNvPr id="1420" name="Rectangle 1419">
              <a:extLst>
                <a:ext uri="{FF2B5EF4-FFF2-40B4-BE49-F238E27FC236}">
                  <a16:creationId xmlns:a16="http://schemas.microsoft.com/office/drawing/2014/main" id="{D5A9B110-B17D-9EF3-E139-7BEF8C771F03}"/>
                </a:ext>
              </a:extLst>
            </p:cNvPr>
            <p:cNvSpPr/>
            <p:nvPr/>
          </p:nvSpPr>
          <p:spPr>
            <a:xfrm>
              <a:off x="1084444" y="2074344"/>
              <a:ext cx="2718200" cy="21583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100" dirty="0"/>
                <a:t>L1 </a:t>
              </a:r>
              <a:r>
                <a:rPr lang="en-SG" sz="1100" dirty="0" err="1"/>
                <a:t>Dcache</a:t>
              </a:r>
              <a:r>
                <a:rPr lang="en-SG" sz="1100" dirty="0"/>
                <a:t>/</a:t>
              </a:r>
              <a:r>
                <a:rPr lang="en-SG" sz="1100" dirty="0" err="1"/>
                <a:t>Smem</a:t>
              </a:r>
              <a:r>
                <a:rPr lang="en-SG" sz="1100" dirty="0"/>
                <a:t> 128kb (LUSIN)</a:t>
              </a:r>
            </a:p>
          </p:txBody>
        </p:sp>
        <p:sp>
          <p:nvSpPr>
            <p:cNvPr id="1589" name="Rectangle 1588">
              <a:extLst>
                <a:ext uri="{FF2B5EF4-FFF2-40B4-BE49-F238E27FC236}">
                  <a16:creationId xmlns:a16="http://schemas.microsoft.com/office/drawing/2014/main" id="{6A268E14-6C96-3E6C-02D0-43252EFF0535}"/>
                </a:ext>
              </a:extLst>
            </p:cNvPr>
            <p:cNvSpPr/>
            <p:nvPr/>
          </p:nvSpPr>
          <p:spPr>
            <a:xfrm>
              <a:off x="1258015" y="2427395"/>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LSUIN</a:t>
              </a:r>
            </a:p>
          </p:txBody>
        </p:sp>
        <p:sp>
          <p:nvSpPr>
            <p:cNvPr id="1591" name="Rectangle 1590">
              <a:extLst>
                <a:ext uri="{FF2B5EF4-FFF2-40B4-BE49-F238E27FC236}">
                  <a16:creationId xmlns:a16="http://schemas.microsoft.com/office/drawing/2014/main" id="{7390C3BB-9D32-BF5E-FECE-0263F7D22BFF}"/>
                </a:ext>
              </a:extLst>
            </p:cNvPr>
            <p:cNvSpPr/>
            <p:nvPr/>
          </p:nvSpPr>
          <p:spPr>
            <a:xfrm>
              <a:off x="1258015" y="3418851"/>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Tag</a:t>
              </a:r>
            </a:p>
          </p:txBody>
        </p:sp>
        <p:sp>
          <p:nvSpPr>
            <p:cNvPr id="1592" name="Rectangle 1591">
              <a:extLst>
                <a:ext uri="{FF2B5EF4-FFF2-40B4-BE49-F238E27FC236}">
                  <a16:creationId xmlns:a16="http://schemas.microsoft.com/office/drawing/2014/main" id="{BE64EEFA-3213-D8DD-C548-033517DC7DC1}"/>
                </a:ext>
              </a:extLst>
            </p:cNvPr>
            <p:cNvSpPr/>
            <p:nvPr/>
          </p:nvSpPr>
          <p:spPr>
            <a:xfrm>
              <a:off x="2127022" y="3429000"/>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Miss</a:t>
              </a:r>
            </a:p>
          </p:txBody>
        </p:sp>
        <p:sp>
          <p:nvSpPr>
            <p:cNvPr id="1593" name="Rectangle 1592">
              <a:extLst>
                <a:ext uri="{FF2B5EF4-FFF2-40B4-BE49-F238E27FC236}">
                  <a16:creationId xmlns:a16="http://schemas.microsoft.com/office/drawing/2014/main" id="{26CF23B0-1E13-982A-EFC7-9C976A5D0515}"/>
                </a:ext>
              </a:extLst>
            </p:cNvPr>
            <p:cNvSpPr/>
            <p:nvPr/>
          </p:nvSpPr>
          <p:spPr>
            <a:xfrm>
              <a:off x="3000587" y="3429000"/>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Data</a:t>
              </a:r>
            </a:p>
          </p:txBody>
        </p:sp>
        <p:sp>
          <p:nvSpPr>
            <p:cNvPr id="1594" name="Rectangle 1593">
              <a:extLst>
                <a:ext uri="{FF2B5EF4-FFF2-40B4-BE49-F238E27FC236}">
                  <a16:creationId xmlns:a16="http://schemas.microsoft.com/office/drawing/2014/main" id="{170609EB-D9A3-EC34-83FE-0D3B51C2A492}"/>
                </a:ext>
              </a:extLst>
            </p:cNvPr>
            <p:cNvSpPr/>
            <p:nvPr/>
          </p:nvSpPr>
          <p:spPr>
            <a:xfrm>
              <a:off x="3000587" y="2423007"/>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cxnSp>
          <p:nvCxnSpPr>
            <p:cNvPr id="1595" name="Straight Arrow Connector 1594">
              <a:extLst>
                <a:ext uri="{FF2B5EF4-FFF2-40B4-BE49-F238E27FC236}">
                  <a16:creationId xmlns:a16="http://schemas.microsoft.com/office/drawing/2014/main" id="{9F1054FA-40B7-E375-90F3-F9E594DA64C3}"/>
                </a:ext>
              </a:extLst>
            </p:cNvPr>
            <p:cNvCxnSpPr>
              <a:cxnSpLocks/>
              <a:stCxn id="1589" idx="2"/>
              <a:endCxn id="1591" idx="0"/>
            </p:cNvCxnSpPr>
            <p:nvPr/>
          </p:nvCxnSpPr>
          <p:spPr>
            <a:xfrm>
              <a:off x="1567579" y="3101898"/>
              <a:ext cx="0" cy="316953"/>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98" name="Straight Arrow Connector 1597">
              <a:extLst>
                <a:ext uri="{FF2B5EF4-FFF2-40B4-BE49-F238E27FC236}">
                  <a16:creationId xmlns:a16="http://schemas.microsoft.com/office/drawing/2014/main" id="{2C2F4780-2DFA-D77F-DD88-D2D6B8E49505}"/>
                </a:ext>
              </a:extLst>
            </p:cNvPr>
            <p:cNvCxnSpPr>
              <a:cxnSpLocks/>
              <a:stCxn id="1591" idx="3"/>
              <a:endCxn id="1592" idx="1"/>
            </p:cNvCxnSpPr>
            <p:nvPr/>
          </p:nvCxnSpPr>
          <p:spPr>
            <a:xfrm>
              <a:off x="1877142" y="3756103"/>
              <a:ext cx="249880" cy="10149"/>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02" name="Straight Arrow Connector 1601">
              <a:extLst>
                <a:ext uri="{FF2B5EF4-FFF2-40B4-BE49-F238E27FC236}">
                  <a16:creationId xmlns:a16="http://schemas.microsoft.com/office/drawing/2014/main" id="{29E828E8-04C9-E1C4-D5BB-91DBC55AB2D8}"/>
                </a:ext>
              </a:extLst>
            </p:cNvPr>
            <p:cNvCxnSpPr>
              <a:cxnSpLocks/>
              <a:stCxn id="1589" idx="3"/>
              <a:endCxn id="1594" idx="1"/>
            </p:cNvCxnSpPr>
            <p:nvPr/>
          </p:nvCxnSpPr>
          <p:spPr>
            <a:xfrm flipV="1">
              <a:off x="1877142" y="2760259"/>
              <a:ext cx="1123445" cy="43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05" name="Straight Arrow Connector 1604">
              <a:extLst>
                <a:ext uri="{FF2B5EF4-FFF2-40B4-BE49-F238E27FC236}">
                  <a16:creationId xmlns:a16="http://schemas.microsoft.com/office/drawing/2014/main" id="{F65568D2-85F9-8B81-DCF4-BCC383AAD63C}"/>
                </a:ext>
              </a:extLst>
            </p:cNvPr>
            <p:cNvCxnSpPr>
              <a:cxnSpLocks/>
              <a:stCxn id="1592" idx="3"/>
              <a:endCxn id="1593" idx="1"/>
            </p:cNvCxnSpPr>
            <p:nvPr/>
          </p:nvCxnSpPr>
          <p:spPr>
            <a:xfrm>
              <a:off x="2746149" y="3766252"/>
              <a:ext cx="254438" cy="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10" name="Straight Arrow Connector 1609">
              <a:extLst>
                <a:ext uri="{FF2B5EF4-FFF2-40B4-BE49-F238E27FC236}">
                  <a16:creationId xmlns:a16="http://schemas.microsoft.com/office/drawing/2014/main" id="{25C641D3-D764-11CB-EAD7-19F970D11240}"/>
                </a:ext>
              </a:extLst>
            </p:cNvPr>
            <p:cNvCxnSpPr>
              <a:cxnSpLocks/>
              <a:stCxn id="1593" idx="0"/>
            </p:cNvCxnSpPr>
            <p:nvPr/>
          </p:nvCxnSpPr>
          <p:spPr>
            <a:xfrm flipH="1" flipV="1">
              <a:off x="3310150" y="3097510"/>
              <a:ext cx="1" cy="33149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895" name="Straight Arrow Connector 1894">
            <a:extLst>
              <a:ext uri="{FF2B5EF4-FFF2-40B4-BE49-F238E27FC236}">
                <a16:creationId xmlns:a16="http://schemas.microsoft.com/office/drawing/2014/main" id="{DD6F20B0-924D-DFB7-A08E-A14205043FB1}"/>
              </a:ext>
            </a:extLst>
          </p:cNvPr>
          <p:cNvCxnSpPr>
            <a:cxnSpLocks/>
            <a:stCxn id="1431" idx="2"/>
            <a:endCxn id="1589" idx="0"/>
          </p:cNvCxnSpPr>
          <p:nvPr/>
        </p:nvCxnSpPr>
        <p:spPr>
          <a:xfrm>
            <a:off x="7991531" y="-2451758"/>
            <a:ext cx="52759" cy="262908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899" name="Rectangle 1898">
            <a:extLst>
              <a:ext uri="{FF2B5EF4-FFF2-40B4-BE49-F238E27FC236}">
                <a16:creationId xmlns:a16="http://schemas.microsoft.com/office/drawing/2014/main" id="{97D598DF-F48D-1A37-2877-AEE4A10E418E}"/>
              </a:ext>
            </a:extLst>
          </p:cNvPr>
          <p:cNvSpPr/>
          <p:nvPr/>
        </p:nvSpPr>
        <p:spPr>
          <a:xfrm>
            <a:off x="8348146" y="-1582410"/>
            <a:ext cx="1489254" cy="602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L1 Immediate Constant Cache 2 KB</a:t>
            </a:r>
          </a:p>
        </p:txBody>
      </p:sp>
      <p:sp>
        <p:nvSpPr>
          <p:cNvPr id="1900" name="Rectangle 1899">
            <a:extLst>
              <a:ext uri="{FF2B5EF4-FFF2-40B4-BE49-F238E27FC236}">
                <a16:creationId xmlns:a16="http://schemas.microsoft.com/office/drawing/2014/main" id="{60E58088-DC0A-3E42-2101-B36190093211}"/>
              </a:ext>
            </a:extLst>
          </p:cNvPr>
          <p:cNvSpPr/>
          <p:nvPr/>
        </p:nvSpPr>
        <p:spPr>
          <a:xfrm>
            <a:off x="8372128" y="-849279"/>
            <a:ext cx="1489254" cy="602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L1 </a:t>
            </a:r>
            <a:r>
              <a:rPr lang="en-SG" sz="1100" dirty="0" err="1"/>
              <a:t>InDexed</a:t>
            </a:r>
            <a:r>
              <a:rPr lang="en-SG" sz="1100" dirty="0"/>
              <a:t> Constant Cache 8 KB</a:t>
            </a:r>
          </a:p>
        </p:txBody>
      </p:sp>
      <p:cxnSp>
        <p:nvCxnSpPr>
          <p:cNvPr id="1901" name="Straight Arrow Connector 1900">
            <a:extLst>
              <a:ext uri="{FF2B5EF4-FFF2-40B4-BE49-F238E27FC236}">
                <a16:creationId xmlns:a16="http://schemas.microsoft.com/office/drawing/2014/main" id="{DB89DFC7-A117-10EF-E97B-BFFF900D82FD}"/>
              </a:ext>
            </a:extLst>
          </p:cNvPr>
          <p:cNvCxnSpPr>
            <a:cxnSpLocks/>
          </p:cNvCxnSpPr>
          <p:nvPr/>
        </p:nvCxnSpPr>
        <p:spPr>
          <a:xfrm>
            <a:off x="8116439" y="-2299470"/>
            <a:ext cx="224929" cy="1762285"/>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03" name="Straight Arrow Connector 1902">
            <a:extLst>
              <a:ext uri="{FF2B5EF4-FFF2-40B4-BE49-F238E27FC236}">
                <a16:creationId xmlns:a16="http://schemas.microsoft.com/office/drawing/2014/main" id="{4F386B5C-4B3C-E932-2A3D-B8E0784A1B3D}"/>
              </a:ext>
            </a:extLst>
          </p:cNvPr>
          <p:cNvCxnSpPr>
            <a:cxnSpLocks/>
            <a:endCxn id="1899" idx="1"/>
          </p:cNvCxnSpPr>
          <p:nvPr/>
        </p:nvCxnSpPr>
        <p:spPr>
          <a:xfrm>
            <a:off x="8226274" y="-2424783"/>
            <a:ext cx="121872" cy="1143741"/>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136" name="Picture 135">
            <a:extLst>
              <a:ext uri="{FF2B5EF4-FFF2-40B4-BE49-F238E27FC236}">
                <a16:creationId xmlns:a16="http://schemas.microsoft.com/office/drawing/2014/main" id="{19FDF662-7831-6903-7794-F2B27BAB32C1}"/>
              </a:ext>
            </a:extLst>
          </p:cNvPr>
          <p:cNvPicPr>
            <a:picLocks noChangeAspect="1"/>
          </p:cNvPicPr>
          <p:nvPr/>
        </p:nvPicPr>
        <p:blipFill>
          <a:blip r:embed="rId4"/>
          <a:stretch>
            <a:fillRect/>
          </a:stretch>
        </p:blipFill>
        <p:spPr>
          <a:xfrm>
            <a:off x="12610550" y="5500685"/>
            <a:ext cx="7893456" cy="2933851"/>
          </a:xfrm>
          <a:prstGeom prst="rect">
            <a:avLst/>
          </a:prstGeom>
        </p:spPr>
      </p:pic>
      <p:sp>
        <p:nvSpPr>
          <p:cNvPr id="137" name="Rectangle 136">
            <a:extLst>
              <a:ext uri="{FF2B5EF4-FFF2-40B4-BE49-F238E27FC236}">
                <a16:creationId xmlns:a16="http://schemas.microsoft.com/office/drawing/2014/main" id="{2D703D4C-0171-008A-560C-75FAD53B4612}"/>
              </a:ext>
            </a:extLst>
          </p:cNvPr>
          <p:cNvSpPr/>
          <p:nvPr/>
        </p:nvSpPr>
        <p:spPr>
          <a:xfrm>
            <a:off x="10037901" y="-1088958"/>
            <a:ext cx="1250131" cy="14873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100" dirty="0"/>
              <a:t>L2 Cache</a:t>
            </a:r>
          </a:p>
        </p:txBody>
      </p:sp>
      <p:pic>
        <p:nvPicPr>
          <p:cNvPr id="139" name="Picture 138" descr="A diagram of data processing&#10;&#10;Description automatically generated">
            <a:extLst>
              <a:ext uri="{FF2B5EF4-FFF2-40B4-BE49-F238E27FC236}">
                <a16:creationId xmlns:a16="http://schemas.microsoft.com/office/drawing/2014/main" id="{36F1EB66-AD4C-F267-5963-365A85F1B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38042" y="-4898977"/>
            <a:ext cx="9077598" cy="3153977"/>
          </a:xfrm>
          <a:prstGeom prst="rect">
            <a:avLst/>
          </a:prstGeom>
        </p:spPr>
      </p:pic>
      <p:grpSp>
        <p:nvGrpSpPr>
          <p:cNvPr id="141" name="Group 140">
            <a:extLst>
              <a:ext uri="{FF2B5EF4-FFF2-40B4-BE49-F238E27FC236}">
                <a16:creationId xmlns:a16="http://schemas.microsoft.com/office/drawing/2014/main" id="{E11F9D3F-13A4-58BB-8B8D-6FBAA145753C}"/>
              </a:ext>
            </a:extLst>
          </p:cNvPr>
          <p:cNvGrpSpPr/>
          <p:nvPr/>
        </p:nvGrpSpPr>
        <p:grpSpPr>
          <a:xfrm>
            <a:off x="7652198" y="3157619"/>
            <a:ext cx="4355184" cy="3304894"/>
            <a:chOff x="141315" y="8449084"/>
            <a:chExt cx="14241704" cy="10807196"/>
          </a:xfrm>
        </p:grpSpPr>
        <p:pic>
          <p:nvPicPr>
            <p:cNvPr id="142" name="Picture 141">
              <a:extLst>
                <a:ext uri="{FF2B5EF4-FFF2-40B4-BE49-F238E27FC236}">
                  <a16:creationId xmlns:a16="http://schemas.microsoft.com/office/drawing/2014/main" id="{3EACDBB4-93AB-DC97-6213-031E2BCF69EC}"/>
                </a:ext>
              </a:extLst>
            </p:cNvPr>
            <p:cNvPicPr>
              <a:picLocks noChangeAspect="1"/>
            </p:cNvPicPr>
            <p:nvPr/>
          </p:nvPicPr>
          <p:blipFill>
            <a:blip r:embed="rId6"/>
            <a:stretch>
              <a:fillRect/>
            </a:stretch>
          </p:blipFill>
          <p:spPr>
            <a:xfrm>
              <a:off x="141315" y="8449084"/>
              <a:ext cx="14241704" cy="10792724"/>
            </a:xfrm>
            <a:prstGeom prst="rect">
              <a:avLst/>
            </a:prstGeom>
          </p:spPr>
        </p:pic>
        <mc:AlternateContent xmlns:mc="http://schemas.openxmlformats.org/markup-compatibility/2006" xmlns:p14="http://schemas.microsoft.com/office/powerpoint/2010/main">
          <mc:Choice Requires="p14">
            <p:contentPart p14:bwMode="auto" r:id="rId7">
              <p14:nvContentPartPr>
                <p14:cNvPr id="143" name="Ink 142">
                  <a:extLst>
                    <a:ext uri="{FF2B5EF4-FFF2-40B4-BE49-F238E27FC236}">
                      <a16:creationId xmlns:a16="http://schemas.microsoft.com/office/drawing/2014/main" id="{22160890-1F20-126D-260E-14A88DCD8C2D}"/>
                    </a:ext>
                  </a:extLst>
                </p14:cNvPr>
                <p14:cNvContentPartPr/>
                <p14:nvPr/>
              </p14:nvContentPartPr>
              <p14:xfrm>
                <a:off x="6400530" y="14496000"/>
                <a:ext cx="4094640" cy="802440"/>
              </p14:xfrm>
            </p:contentPart>
          </mc:Choice>
          <mc:Fallback xmlns="">
            <p:pic>
              <p:nvPicPr>
                <p:cNvPr id="143" name="Ink 142">
                  <a:extLst>
                    <a:ext uri="{FF2B5EF4-FFF2-40B4-BE49-F238E27FC236}">
                      <a16:creationId xmlns:a16="http://schemas.microsoft.com/office/drawing/2014/main" id="{22160890-1F20-126D-260E-14A88DCD8C2D}"/>
                    </a:ext>
                  </a:extLst>
                </p:cNvPr>
                <p:cNvPicPr/>
                <p:nvPr/>
              </p:nvPicPr>
              <p:blipFill>
                <a:blip r:embed="rId8"/>
                <a:stretch>
                  <a:fillRect/>
                </a:stretch>
              </p:blipFill>
              <p:spPr>
                <a:xfrm>
                  <a:off x="6341682" y="14437170"/>
                  <a:ext cx="4211159" cy="918923"/>
                </a:xfrm>
                <a:prstGeom prst="rect">
                  <a:avLst/>
                </a:prstGeom>
              </p:spPr>
            </p:pic>
          </mc:Fallback>
        </mc:AlternateContent>
        <p:grpSp>
          <p:nvGrpSpPr>
            <p:cNvPr id="144" name="Group 143">
              <a:extLst>
                <a:ext uri="{FF2B5EF4-FFF2-40B4-BE49-F238E27FC236}">
                  <a16:creationId xmlns:a16="http://schemas.microsoft.com/office/drawing/2014/main" id="{C590A3ED-EFCB-BC46-E5BF-0C81F9379BB1}"/>
                </a:ext>
              </a:extLst>
            </p:cNvPr>
            <p:cNvGrpSpPr/>
            <p:nvPr/>
          </p:nvGrpSpPr>
          <p:grpSpPr>
            <a:xfrm>
              <a:off x="12782250" y="18552480"/>
              <a:ext cx="913680" cy="703800"/>
              <a:chOff x="12782250" y="18552480"/>
              <a:chExt cx="913680" cy="703800"/>
            </a:xfrm>
          </p:grpSpPr>
          <mc:AlternateContent xmlns:mc="http://schemas.openxmlformats.org/markup-compatibility/2006" xmlns:p14="http://schemas.microsoft.com/office/powerpoint/2010/main">
            <mc:Choice Requires="p14">
              <p:contentPart p14:bwMode="auto" r:id="rId9">
                <p14:nvContentPartPr>
                  <p14:cNvPr id="147" name="Ink 146">
                    <a:extLst>
                      <a:ext uri="{FF2B5EF4-FFF2-40B4-BE49-F238E27FC236}">
                        <a16:creationId xmlns:a16="http://schemas.microsoft.com/office/drawing/2014/main" id="{6F80BF5D-3FA0-65A4-1857-ACA5E9A0F2D9}"/>
                      </a:ext>
                    </a:extLst>
                  </p14:cNvPr>
                  <p14:cNvContentPartPr/>
                  <p14:nvPr/>
                </p14:nvContentPartPr>
                <p14:xfrm>
                  <a:off x="12782250" y="18554640"/>
                  <a:ext cx="913680" cy="701640"/>
                </p14:xfrm>
              </p:contentPart>
            </mc:Choice>
            <mc:Fallback xmlns="">
              <p:pic>
                <p:nvPicPr>
                  <p:cNvPr id="147" name="Ink 146">
                    <a:extLst>
                      <a:ext uri="{FF2B5EF4-FFF2-40B4-BE49-F238E27FC236}">
                        <a16:creationId xmlns:a16="http://schemas.microsoft.com/office/drawing/2014/main" id="{6F80BF5D-3FA0-65A4-1857-ACA5E9A0F2D9}"/>
                      </a:ext>
                    </a:extLst>
                  </p:cNvPr>
                  <p:cNvPicPr/>
                  <p:nvPr/>
                </p:nvPicPr>
                <p:blipFill>
                  <a:blip r:embed="rId10"/>
                  <a:stretch>
                    <a:fillRect/>
                  </a:stretch>
                </p:blipFill>
                <p:spPr>
                  <a:xfrm>
                    <a:off x="12723455" y="18495876"/>
                    <a:ext cx="1030095" cy="81799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8" name="Ink 147">
                    <a:extLst>
                      <a:ext uri="{FF2B5EF4-FFF2-40B4-BE49-F238E27FC236}">
                        <a16:creationId xmlns:a16="http://schemas.microsoft.com/office/drawing/2014/main" id="{D7056A88-962A-DDFE-66CE-75165EBA14F6}"/>
                      </a:ext>
                    </a:extLst>
                  </p14:cNvPr>
                  <p14:cNvContentPartPr/>
                  <p14:nvPr/>
                </p14:nvContentPartPr>
                <p14:xfrm>
                  <a:off x="12896730" y="18552480"/>
                  <a:ext cx="437040" cy="59760"/>
                </p14:xfrm>
              </p:contentPart>
            </mc:Choice>
            <mc:Fallback xmlns="">
              <p:pic>
                <p:nvPicPr>
                  <p:cNvPr id="148" name="Ink 147">
                    <a:extLst>
                      <a:ext uri="{FF2B5EF4-FFF2-40B4-BE49-F238E27FC236}">
                        <a16:creationId xmlns:a16="http://schemas.microsoft.com/office/drawing/2014/main" id="{D7056A88-962A-DDFE-66CE-75165EBA14F6}"/>
                      </a:ext>
                    </a:extLst>
                  </p:cNvPr>
                  <p:cNvPicPr/>
                  <p:nvPr/>
                </p:nvPicPr>
                <p:blipFill>
                  <a:blip r:embed="rId12"/>
                  <a:stretch>
                    <a:fillRect/>
                  </a:stretch>
                </p:blipFill>
                <p:spPr>
                  <a:xfrm>
                    <a:off x="12837988" y="18493892"/>
                    <a:ext cx="553349" cy="1757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5" name="Ink 144">
                  <a:extLst>
                    <a:ext uri="{FF2B5EF4-FFF2-40B4-BE49-F238E27FC236}">
                      <a16:creationId xmlns:a16="http://schemas.microsoft.com/office/drawing/2014/main" id="{3526456C-C755-42CB-F6A2-C0D7008149ED}"/>
                    </a:ext>
                  </a:extLst>
                </p14:cNvPr>
                <p14:cNvContentPartPr/>
                <p14:nvPr/>
              </p14:nvContentPartPr>
              <p14:xfrm>
                <a:off x="169290" y="17678040"/>
                <a:ext cx="2541600" cy="1563840"/>
              </p14:xfrm>
            </p:contentPart>
          </mc:Choice>
          <mc:Fallback xmlns="">
            <p:pic>
              <p:nvPicPr>
                <p:cNvPr id="145" name="Ink 144">
                  <a:extLst>
                    <a:ext uri="{FF2B5EF4-FFF2-40B4-BE49-F238E27FC236}">
                      <a16:creationId xmlns:a16="http://schemas.microsoft.com/office/drawing/2014/main" id="{3526456C-C755-42CB-F6A2-C0D7008149ED}"/>
                    </a:ext>
                  </a:extLst>
                </p:cNvPr>
                <p:cNvPicPr/>
                <p:nvPr/>
              </p:nvPicPr>
              <p:blipFill>
                <a:blip r:embed="rId14"/>
                <a:stretch>
                  <a:fillRect/>
                </a:stretch>
              </p:blipFill>
              <p:spPr>
                <a:xfrm>
                  <a:off x="110457" y="17619205"/>
                  <a:ext cx="2658090" cy="168033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6" name="Ink 145">
                  <a:extLst>
                    <a:ext uri="{FF2B5EF4-FFF2-40B4-BE49-F238E27FC236}">
                      <a16:creationId xmlns:a16="http://schemas.microsoft.com/office/drawing/2014/main" id="{726065CF-5546-2770-E3DB-7523DAC1D331}"/>
                    </a:ext>
                  </a:extLst>
                </p14:cNvPr>
                <p14:cNvContentPartPr/>
                <p14:nvPr/>
              </p14:nvContentPartPr>
              <p14:xfrm>
                <a:off x="2479770" y="14210880"/>
                <a:ext cx="2546640" cy="1718640"/>
              </p14:xfrm>
            </p:contentPart>
          </mc:Choice>
          <mc:Fallback xmlns="">
            <p:pic>
              <p:nvPicPr>
                <p:cNvPr id="146" name="Ink 145">
                  <a:extLst>
                    <a:ext uri="{FF2B5EF4-FFF2-40B4-BE49-F238E27FC236}">
                      <a16:creationId xmlns:a16="http://schemas.microsoft.com/office/drawing/2014/main" id="{726065CF-5546-2770-E3DB-7523DAC1D331}"/>
                    </a:ext>
                  </a:extLst>
                </p:cNvPr>
                <p:cNvPicPr/>
                <p:nvPr/>
              </p:nvPicPr>
              <p:blipFill>
                <a:blip r:embed="rId16"/>
                <a:stretch>
                  <a:fillRect/>
                </a:stretch>
              </p:blipFill>
              <p:spPr>
                <a:xfrm>
                  <a:off x="2420929" y="14152022"/>
                  <a:ext cx="2663145" cy="1835178"/>
                </a:xfrm>
                <a:prstGeom prst="rect">
                  <a:avLst/>
                </a:prstGeom>
              </p:spPr>
            </p:pic>
          </mc:Fallback>
        </mc:AlternateContent>
      </p:grpSp>
      <p:pic>
        <p:nvPicPr>
          <p:cNvPr id="140" name="Picture 139" descr="A close up of a computer chip&#10;&#10;Description automatically generated">
            <a:extLst>
              <a:ext uri="{FF2B5EF4-FFF2-40B4-BE49-F238E27FC236}">
                <a16:creationId xmlns:a16="http://schemas.microsoft.com/office/drawing/2014/main" id="{674E4912-4CEF-792B-89F0-ECE2186C20B2}"/>
              </a:ext>
            </a:extLst>
          </p:cNvPr>
          <p:cNvPicPr>
            <a:picLocks noChangeAspect="1"/>
          </p:cNvPicPr>
          <p:nvPr/>
        </p:nvPicPr>
        <p:blipFill rotWithShape="1">
          <a:blip r:embed="rId17">
            <a:extLst>
              <a:ext uri="{28A0092B-C50C-407E-A947-70E740481C1C}">
                <a14:useLocalDpi xmlns:a14="http://schemas.microsoft.com/office/drawing/2010/main" val="0"/>
              </a:ext>
            </a:extLst>
          </a:blip>
          <a:srcRect l="30423" t="49202" r="55695" b="44988"/>
          <a:stretch/>
        </p:blipFill>
        <p:spPr>
          <a:xfrm flipH="1">
            <a:off x="-1575381" y="2283081"/>
            <a:ext cx="9029119" cy="4336785"/>
          </a:xfrm>
          <a:prstGeom prst="rect">
            <a:avLst/>
          </a:prstGeom>
        </p:spPr>
      </p:pic>
      <p:sp>
        <p:nvSpPr>
          <p:cNvPr id="149" name="Rectangle 148">
            <a:extLst>
              <a:ext uri="{FF2B5EF4-FFF2-40B4-BE49-F238E27FC236}">
                <a16:creationId xmlns:a16="http://schemas.microsoft.com/office/drawing/2014/main" id="{2E995BBE-6EB1-BE0E-0D5E-C62872939733}"/>
              </a:ext>
            </a:extLst>
          </p:cNvPr>
          <p:cNvSpPr/>
          <p:nvPr/>
        </p:nvSpPr>
        <p:spPr>
          <a:xfrm>
            <a:off x="4447280" y="4073461"/>
            <a:ext cx="817209" cy="926542"/>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1" name="Rectangle 150">
            <a:extLst>
              <a:ext uri="{FF2B5EF4-FFF2-40B4-BE49-F238E27FC236}">
                <a16:creationId xmlns:a16="http://schemas.microsoft.com/office/drawing/2014/main" id="{65EED7EC-147A-3427-1D17-CEF70AE04774}"/>
              </a:ext>
            </a:extLst>
          </p:cNvPr>
          <p:cNvSpPr/>
          <p:nvPr/>
        </p:nvSpPr>
        <p:spPr>
          <a:xfrm>
            <a:off x="3927878" y="4017776"/>
            <a:ext cx="452889" cy="61245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2" name="Rectangle 151">
            <a:extLst>
              <a:ext uri="{FF2B5EF4-FFF2-40B4-BE49-F238E27FC236}">
                <a16:creationId xmlns:a16="http://schemas.microsoft.com/office/drawing/2014/main" id="{3F506516-039C-CAF0-E302-6242F7C3E5E7}"/>
              </a:ext>
            </a:extLst>
          </p:cNvPr>
          <p:cNvSpPr/>
          <p:nvPr/>
        </p:nvSpPr>
        <p:spPr>
          <a:xfrm>
            <a:off x="4451735" y="5291345"/>
            <a:ext cx="452889" cy="20934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3" name="Rectangle 152">
            <a:extLst>
              <a:ext uri="{FF2B5EF4-FFF2-40B4-BE49-F238E27FC236}">
                <a16:creationId xmlns:a16="http://schemas.microsoft.com/office/drawing/2014/main" id="{370F5C4D-1F3C-4452-598E-0A2FFA51503B}"/>
              </a:ext>
            </a:extLst>
          </p:cNvPr>
          <p:cNvSpPr/>
          <p:nvPr/>
        </p:nvSpPr>
        <p:spPr>
          <a:xfrm>
            <a:off x="4900154" y="5317204"/>
            <a:ext cx="206279" cy="446826"/>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4" name="Rectangle 153">
            <a:extLst>
              <a:ext uri="{FF2B5EF4-FFF2-40B4-BE49-F238E27FC236}">
                <a16:creationId xmlns:a16="http://schemas.microsoft.com/office/drawing/2014/main" id="{5260CD43-97FA-6CAE-B2F1-BE359EF7C9AA}"/>
              </a:ext>
            </a:extLst>
          </p:cNvPr>
          <p:cNvSpPr/>
          <p:nvPr/>
        </p:nvSpPr>
        <p:spPr>
          <a:xfrm>
            <a:off x="5117737" y="5246483"/>
            <a:ext cx="549727" cy="54340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5" name="Rectangle 154">
            <a:extLst>
              <a:ext uri="{FF2B5EF4-FFF2-40B4-BE49-F238E27FC236}">
                <a16:creationId xmlns:a16="http://schemas.microsoft.com/office/drawing/2014/main" id="{5F4A43E3-CE28-59A5-689C-8A592D302ECF}"/>
              </a:ext>
            </a:extLst>
          </p:cNvPr>
          <p:cNvSpPr/>
          <p:nvPr/>
        </p:nvSpPr>
        <p:spPr>
          <a:xfrm>
            <a:off x="5880576" y="3476405"/>
            <a:ext cx="205510" cy="2475649"/>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6" name="Rectangle 155">
            <a:extLst>
              <a:ext uri="{FF2B5EF4-FFF2-40B4-BE49-F238E27FC236}">
                <a16:creationId xmlns:a16="http://schemas.microsoft.com/office/drawing/2014/main" id="{45ED0D74-0972-0714-9866-FAA66B5DA0E0}"/>
              </a:ext>
            </a:extLst>
          </p:cNvPr>
          <p:cNvSpPr/>
          <p:nvPr/>
        </p:nvSpPr>
        <p:spPr>
          <a:xfrm>
            <a:off x="5880574" y="2821672"/>
            <a:ext cx="205510" cy="62202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7" name="Rectangle 156">
            <a:extLst>
              <a:ext uri="{FF2B5EF4-FFF2-40B4-BE49-F238E27FC236}">
                <a16:creationId xmlns:a16="http://schemas.microsoft.com/office/drawing/2014/main" id="{D38FE8BA-703B-20C2-D6C4-FE87ECD4A515}"/>
              </a:ext>
            </a:extLst>
          </p:cNvPr>
          <p:cNvSpPr/>
          <p:nvPr/>
        </p:nvSpPr>
        <p:spPr>
          <a:xfrm>
            <a:off x="3204310" y="5207169"/>
            <a:ext cx="205510" cy="62202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8" name="Rectangle 157">
            <a:extLst>
              <a:ext uri="{FF2B5EF4-FFF2-40B4-BE49-F238E27FC236}">
                <a16:creationId xmlns:a16="http://schemas.microsoft.com/office/drawing/2014/main" id="{098F4039-8CD0-EC6D-7C7B-7EC83DAD28EA}"/>
              </a:ext>
            </a:extLst>
          </p:cNvPr>
          <p:cNvSpPr/>
          <p:nvPr/>
        </p:nvSpPr>
        <p:spPr>
          <a:xfrm>
            <a:off x="3198685" y="2854377"/>
            <a:ext cx="205510" cy="170783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9" name="Rectangle 158">
            <a:extLst>
              <a:ext uri="{FF2B5EF4-FFF2-40B4-BE49-F238E27FC236}">
                <a16:creationId xmlns:a16="http://schemas.microsoft.com/office/drawing/2014/main" id="{3AD90D49-486A-F25B-03E9-CCAA06BA6CD5}"/>
              </a:ext>
            </a:extLst>
          </p:cNvPr>
          <p:cNvSpPr/>
          <p:nvPr/>
        </p:nvSpPr>
        <p:spPr>
          <a:xfrm>
            <a:off x="3424731" y="2842309"/>
            <a:ext cx="192579" cy="2986887"/>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0" name="Rectangle 159">
            <a:extLst>
              <a:ext uri="{FF2B5EF4-FFF2-40B4-BE49-F238E27FC236}">
                <a16:creationId xmlns:a16="http://schemas.microsoft.com/office/drawing/2014/main" id="{E5DA37F2-9C80-05AA-4BCD-59D75CB3FDDF}"/>
              </a:ext>
            </a:extLst>
          </p:cNvPr>
          <p:cNvSpPr/>
          <p:nvPr/>
        </p:nvSpPr>
        <p:spPr>
          <a:xfrm>
            <a:off x="2760679" y="2830560"/>
            <a:ext cx="192579" cy="2986887"/>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2" name="Rectangle 161">
            <a:extLst>
              <a:ext uri="{FF2B5EF4-FFF2-40B4-BE49-F238E27FC236}">
                <a16:creationId xmlns:a16="http://schemas.microsoft.com/office/drawing/2014/main" id="{B3EA0056-DCAC-B7FC-15F1-63A28A4F3640}"/>
              </a:ext>
            </a:extLst>
          </p:cNvPr>
          <p:cNvSpPr/>
          <p:nvPr/>
        </p:nvSpPr>
        <p:spPr>
          <a:xfrm>
            <a:off x="4586914" y="4314520"/>
            <a:ext cx="495825" cy="1438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Crossbar</a:t>
            </a:r>
          </a:p>
        </p:txBody>
      </p:sp>
      <p:sp>
        <p:nvSpPr>
          <p:cNvPr id="163" name="Rectangle 162">
            <a:extLst>
              <a:ext uri="{FF2B5EF4-FFF2-40B4-BE49-F238E27FC236}">
                <a16:creationId xmlns:a16="http://schemas.microsoft.com/office/drawing/2014/main" id="{F37AF398-977A-27E8-5ABB-EC90F5D559A3}"/>
              </a:ext>
            </a:extLst>
          </p:cNvPr>
          <p:cNvSpPr/>
          <p:nvPr/>
        </p:nvSpPr>
        <p:spPr>
          <a:xfrm>
            <a:off x="5106433" y="5056930"/>
            <a:ext cx="586221" cy="1714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Fp16 cores</a:t>
            </a:r>
          </a:p>
        </p:txBody>
      </p:sp>
      <p:sp>
        <p:nvSpPr>
          <p:cNvPr id="164" name="Rectangle 163">
            <a:extLst>
              <a:ext uri="{FF2B5EF4-FFF2-40B4-BE49-F238E27FC236}">
                <a16:creationId xmlns:a16="http://schemas.microsoft.com/office/drawing/2014/main" id="{3F9CB2C7-3740-8294-6D08-CEFF5383F6E3}"/>
              </a:ext>
            </a:extLst>
          </p:cNvPr>
          <p:cNvSpPr/>
          <p:nvPr/>
        </p:nvSpPr>
        <p:spPr>
          <a:xfrm>
            <a:off x="3406428" y="4596958"/>
            <a:ext cx="478963" cy="2964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Register File</a:t>
            </a:r>
          </a:p>
        </p:txBody>
      </p:sp>
      <p:sp>
        <p:nvSpPr>
          <p:cNvPr id="165" name="Rectangle 164">
            <a:extLst>
              <a:ext uri="{FF2B5EF4-FFF2-40B4-BE49-F238E27FC236}">
                <a16:creationId xmlns:a16="http://schemas.microsoft.com/office/drawing/2014/main" id="{C37C1FD6-22DB-A146-778A-C6EBA44A4ED7}"/>
              </a:ext>
            </a:extLst>
          </p:cNvPr>
          <p:cNvSpPr/>
          <p:nvPr/>
        </p:nvSpPr>
        <p:spPr>
          <a:xfrm>
            <a:off x="4860517" y="5820260"/>
            <a:ext cx="324665" cy="1591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SFU</a:t>
            </a:r>
          </a:p>
        </p:txBody>
      </p:sp>
      <p:sp>
        <p:nvSpPr>
          <p:cNvPr id="166" name="Rectangle 165">
            <a:extLst>
              <a:ext uri="{FF2B5EF4-FFF2-40B4-BE49-F238E27FC236}">
                <a16:creationId xmlns:a16="http://schemas.microsoft.com/office/drawing/2014/main" id="{DEF5BEEC-0371-FF31-6A13-2EB693FDF6BE}"/>
              </a:ext>
            </a:extLst>
          </p:cNvPr>
          <p:cNvSpPr/>
          <p:nvPr/>
        </p:nvSpPr>
        <p:spPr>
          <a:xfrm>
            <a:off x="4432476" y="5025862"/>
            <a:ext cx="486801" cy="2437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Register Cache</a:t>
            </a:r>
          </a:p>
        </p:txBody>
      </p:sp>
      <p:sp>
        <p:nvSpPr>
          <p:cNvPr id="167" name="Rectangle 166">
            <a:extLst>
              <a:ext uri="{FF2B5EF4-FFF2-40B4-BE49-F238E27FC236}">
                <a16:creationId xmlns:a16="http://schemas.microsoft.com/office/drawing/2014/main" id="{511AF810-5FC2-30AC-DBC5-A40176D25712}"/>
              </a:ext>
            </a:extLst>
          </p:cNvPr>
          <p:cNvSpPr/>
          <p:nvPr/>
        </p:nvSpPr>
        <p:spPr>
          <a:xfrm>
            <a:off x="3711241" y="5260523"/>
            <a:ext cx="549727" cy="54340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8" name="Rectangle 167">
            <a:extLst>
              <a:ext uri="{FF2B5EF4-FFF2-40B4-BE49-F238E27FC236}">
                <a16:creationId xmlns:a16="http://schemas.microsoft.com/office/drawing/2014/main" id="{0777EA44-2764-D8E8-CC9B-9F0BFF23A0B1}"/>
              </a:ext>
            </a:extLst>
          </p:cNvPr>
          <p:cNvSpPr/>
          <p:nvPr/>
        </p:nvSpPr>
        <p:spPr>
          <a:xfrm>
            <a:off x="3652482" y="5052040"/>
            <a:ext cx="667852" cy="1714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Int/fp16 cores</a:t>
            </a:r>
          </a:p>
        </p:txBody>
      </p:sp>
      <p:sp>
        <p:nvSpPr>
          <p:cNvPr id="169" name="Rectangle 168">
            <a:extLst>
              <a:ext uri="{FF2B5EF4-FFF2-40B4-BE49-F238E27FC236}">
                <a16:creationId xmlns:a16="http://schemas.microsoft.com/office/drawing/2014/main" id="{F3A8A3E1-179B-1E5C-8F6F-E2D5E76EFCE0}"/>
              </a:ext>
            </a:extLst>
          </p:cNvPr>
          <p:cNvSpPr/>
          <p:nvPr/>
        </p:nvSpPr>
        <p:spPr>
          <a:xfrm>
            <a:off x="4126198" y="4766030"/>
            <a:ext cx="269540" cy="26253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0" name="Rectangle 169">
            <a:extLst>
              <a:ext uri="{FF2B5EF4-FFF2-40B4-BE49-F238E27FC236}">
                <a16:creationId xmlns:a16="http://schemas.microsoft.com/office/drawing/2014/main" id="{FB1971B7-DCEC-843C-E256-5F130A0F2E3E}"/>
              </a:ext>
            </a:extLst>
          </p:cNvPr>
          <p:cNvSpPr/>
          <p:nvPr/>
        </p:nvSpPr>
        <p:spPr>
          <a:xfrm>
            <a:off x="4264795" y="5304025"/>
            <a:ext cx="206279" cy="446826"/>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1" name="Rectangle 170">
            <a:extLst>
              <a:ext uri="{FF2B5EF4-FFF2-40B4-BE49-F238E27FC236}">
                <a16:creationId xmlns:a16="http://schemas.microsoft.com/office/drawing/2014/main" id="{1378A7A3-CE0E-1456-C073-6D7D821940D9}"/>
              </a:ext>
            </a:extLst>
          </p:cNvPr>
          <p:cNvSpPr/>
          <p:nvPr/>
        </p:nvSpPr>
        <p:spPr>
          <a:xfrm>
            <a:off x="4188155" y="5829196"/>
            <a:ext cx="324665" cy="1591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SFU</a:t>
            </a:r>
          </a:p>
        </p:txBody>
      </p:sp>
      <p:sp>
        <p:nvSpPr>
          <p:cNvPr id="172" name="Rectangle 171">
            <a:extLst>
              <a:ext uri="{FF2B5EF4-FFF2-40B4-BE49-F238E27FC236}">
                <a16:creationId xmlns:a16="http://schemas.microsoft.com/office/drawing/2014/main" id="{E87EF20E-3406-6A57-B4E1-E969BDA8134E}"/>
              </a:ext>
            </a:extLst>
          </p:cNvPr>
          <p:cNvSpPr/>
          <p:nvPr/>
        </p:nvSpPr>
        <p:spPr>
          <a:xfrm>
            <a:off x="2637696" y="4345803"/>
            <a:ext cx="525817" cy="161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ICache</a:t>
            </a:r>
            <a:endParaRPr lang="en-SG" sz="600" dirty="0"/>
          </a:p>
        </p:txBody>
      </p:sp>
      <p:sp>
        <p:nvSpPr>
          <p:cNvPr id="177" name="Rectangle 176">
            <a:extLst>
              <a:ext uri="{FF2B5EF4-FFF2-40B4-BE49-F238E27FC236}">
                <a16:creationId xmlns:a16="http://schemas.microsoft.com/office/drawing/2014/main" id="{74E0BF37-6D5E-1D61-97F5-F539AE57D992}"/>
              </a:ext>
            </a:extLst>
          </p:cNvPr>
          <p:cNvSpPr/>
          <p:nvPr/>
        </p:nvSpPr>
        <p:spPr>
          <a:xfrm>
            <a:off x="3935473" y="4165285"/>
            <a:ext cx="427227" cy="2964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Tensor Core</a:t>
            </a:r>
          </a:p>
        </p:txBody>
      </p:sp>
      <p:sp>
        <p:nvSpPr>
          <p:cNvPr id="178" name="Rectangle 177">
            <a:extLst>
              <a:ext uri="{FF2B5EF4-FFF2-40B4-BE49-F238E27FC236}">
                <a16:creationId xmlns:a16="http://schemas.microsoft.com/office/drawing/2014/main" id="{E2012955-4680-C27A-79DC-3750E2A856C9}"/>
              </a:ext>
            </a:extLst>
          </p:cNvPr>
          <p:cNvSpPr/>
          <p:nvPr/>
        </p:nvSpPr>
        <p:spPr>
          <a:xfrm>
            <a:off x="4498124" y="5838842"/>
            <a:ext cx="350385" cy="2311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ALU</a:t>
            </a:r>
          </a:p>
        </p:txBody>
      </p:sp>
      <p:sp>
        <p:nvSpPr>
          <p:cNvPr id="179" name="Rectangle 178">
            <a:extLst>
              <a:ext uri="{FF2B5EF4-FFF2-40B4-BE49-F238E27FC236}">
                <a16:creationId xmlns:a16="http://schemas.microsoft.com/office/drawing/2014/main" id="{49D3D607-3CC6-E5A2-422B-BA4918E48ACD}"/>
              </a:ext>
            </a:extLst>
          </p:cNvPr>
          <p:cNvSpPr/>
          <p:nvPr/>
        </p:nvSpPr>
        <p:spPr>
          <a:xfrm>
            <a:off x="5727641" y="4405074"/>
            <a:ext cx="545645" cy="225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DCache</a:t>
            </a:r>
            <a:endParaRPr lang="en-SG" sz="600" dirty="0"/>
          </a:p>
        </p:txBody>
      </p:sp>
      <p:sp>
        <p:nvSpPr>
          <p:cNvPr id="180" name="Rectangle 179">
            <a:extLst>
              <a:ext uri="{FF2B5EF4-FFF2-40B4-BE49-F238E27FC236}">
                <a16:creationId xmlns:a16="http://schemas.microsoft.com/office/drawing/2014/main" id="{6575BD64-1E09-F0A9-6FD0-F8569F199C84}"/>
              </a:ext>
            </a:extLst>
          </p:cNvPr>
          <p:cNvSpPr/>
          <p:nvPr/>
        </p:nvSpPr>
        <p:spPr>
          <a:xfrm>
            <a:off x="6149760" y="3158652"/>
            <a:ext cx="545646" cy="2703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immCache</a:t>
            </a:r>
            <a:endParaRPr lang="en-SG" sz="600" dirty="0"/>
          </a:p>
        </p:txBody>
      </p:sp>
      <p:sp>
        <p:nvSpPr>
          <p:cNvPr id="181" name="Rectangle 180">
            <a:extLst>
              <a:ext uri="{FF2B5EF4-FFF2-40B4-BE49-F238E27FC236}">
                <a16:creationId xmlns:a16="http://schemas.microsoft.com/office/drawing/2014/main" id="{500FB6E0-B537-9882-199E-0E453B052CE8}"/>
              </a:ext>
            </a:extLst>
          </p:cNvPr>
          <p:cNvSpPr/>
          <p:nvPr/>
        </p:nvSpPr>
        <p:spPr>
          <a:xfrm>
            <a:off x="6149760" y="2841204"/>
            <a:ext cx="545646" cy="2703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idxCache</a:t>
            </a:r>
            <a:endParaRPr lang="en-SG" sz="600" dirty="0"/>
          </a:p>
        </p:txBody>
      </p:sp>
      <p:sp>
        <p:nvSpPr>
          <p:cNvPr id="183" name="Rectangle 182">
            <a:extLst>
              <a:ext uri="{FF2B5EF4-FFF2-40B4-BE49-F238E27FC236}">
                <a16:creationId xmlns:a16="http://schemas.microsoft.com/office/drawing/2014/main" id="{0C35B97C-6222-0081-D7BC-8AEE80FE5E09}"/>
              </a:ext>
            </a:extLst>
          </p:cNvPr>
          <p:cNvSpPr/>
          <p:nvPr/>
        </p:nvSpPr>
        <p:spPr>
          <a:xfrm>
            <a:off x="3088292" y="4232391"/>
            <a:ext cx="539137" cy="161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L0 </a:t>
            </a:r>
            <a:r>
              <a:rPr lang="en-SG" sz="600" dirty="0" err="1"/>
              <a:t>ICache</a:t>
            </a:r>
            <a:endParaRPr lang="en-SG" sz="600" dirty="0"/>
          </a:p>
        </p:txBody>
      </p:sp>
      <p:sp>
        <p:nvSpPr>
          <p:cNvPr id="184" name="Rectangle 183">
            <a:extLst>
              <a:ext uri="{FF2B5EF4-FFF2-40B4-BE49-F238E27FC236}">
                <a16:creationId xmlns:a16="http://schemas.microsoft.com/office/drawing/2014/main" id="{3E57F1AC-C83C-6C0F-20C3-7B8BFB20214B}"/>
              </a:ext>
            </a:extLst>
          </p:cNvPr>
          <p:cNvSpPr/>
          <p:nvPr/>
        </p:nvSpPr>
        <p:spPr>
          <a:xfrm>
            <a:off x="3020083" y="5357611"/>
            <a:ext cx="503958" cy="2606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Warp </a:t>
            </a:r>
            <a:r>
              <a:rPr lang="en-SG" sz="600" dirty="0" err="1"/>
              <a:t>Schduler</a:t>
            </a:r>
            <a:endParaRPr lang="en-SG" sz="600" dirty="0"/>
          </a:p>
        </p:txBody>
      </p:sp>
      <p:sp>
        <p:nvSpPr>
          <p:cNvPr id="185" name="Rectangle 184">
            <a:extLst>
              <a:ext uri="{FF2B5EF4-FFF2-40B4-BE49-F238E27FC236}">
                <a16:creationId xmlns:a16="http://schemas.microsoft.com/office/drawing/2014/main" id="{03A6074D-BC47-C375-3DD4-37F5764A3639}"/>
              </a:ext>
            </a:extLst>
          </p:cNvPr>
          <p:cNvSpPr/>
          <p:nvPr/>
        </p:nvSpPr>
        <p:spPr>
          <a:xfrm>
            <a:off x="4546410" y="5507907"/>
            <a:ext cx="269540" cy="26253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6" name="Rectangle 185">
            <a:extLst>
              <a:ext uri="{FF2B5EF4-FFF2-40B4-BE49-F238E27FC236}">
                <a16:creationId xmlns:a16="http://schemas.microsoft.com/office/drawing/2014/main" id="{3CDAE6A5-2890-2D86-2E87-C98ACA40E932}"/>
              </a:ext>
            </a:extLst>
          </p:cNvPr>
          <p:cNvSpPr/>
          <p:nvPr/>
        </p:nvSpPr>
        <p:spPr>
          <a:xfrm>
            <a:off x="3507141" y="1737078"/>
            <a:ext cx="478963" cy="2964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Operand Buffer</a:t>
            </a:r>
          </a:p>
        </p:txBody>
      </p:sp>
      <p:sp>
        <p:nvSpPr>
          <p:cNvPr id="187" name="Rectangle 186">
            <a:extLst>
              <a:ext uri="{FF2B5EF4-FFF2-40B4-BE49-F238E27FC236}">
                <a16:creationId xmlns:a16="http://schemas.microsoft.com/office/drawing/2014/main" id="{9229DB91-1495-FD16-3AEA-94066CC47476}"/>
              </a:ext>
            </a:extLst>
          </p:cNvPr>
          <p:cNvSpPr/>
          <p:nvPr/>
        </p:nvSpPr>
        <p:spPr>
          <a:xfrm>
            <a:off x="3973522" y="1758237"/>
            <a:ext cx="674726" cy="222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Math Dispatch </a:t>
            </a:r>
            <a:r>
              <a:rPr lang="en-SG" sz="600" dirty="0" err="1"/>
              <a:t>Unitv</a:t>
            </a:r>
            <a:endParaRPr lang="en-SG" sz="600" dirty="0"/>
          </a:p>
        </p:txBody>
      </p:sp>
      <p:sp>
        <p:nvSpPr>
          <p:cNvPr id="188" name="Rectangle 187">
            <a:extLst>
              <a:ext uri="{FF2B5EF4-FFF2-40B4-BE49-F238E27FC236}">
                <a16:creationId xmlns:a16="http://schemas.microsoft.com/office/drawing/2014/main" id="{1EBA514A-19C6-2EBF-342C-C500385CEA02}"/>
              </a:ext>
            </a:extLst>
          </p:cNvPr>
          <p:cNvSpPr/>
          <p:nvPr/>
        </p:nvSpPr>
        <p:spPr>
          <a:xfrm>
            <a:off x="4724817" y="1790291"/>
            <a:ext cx="674726" cy="222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Warp Scheduler</a:t>
            </a:r>
          </a:p>
        </p:txBody>
      </p:sp>
      <p:sp>
        <p:nvSpPr>
          <p:cNvPr id="189" name="Rectangle 188">
            <a:extLst>
              <a:ext uri="{FF2B5EF4-FFF2-40B4-BE49-F238E27FC236}">
                <a16:creationId xmlns:a16="http://schemas.microsoft.com/office/drawing/2014/main" id="{24CB6BDE-8141-EF1D-242E-D10F0A7EDB75}"/>
              </a:ext>
            </a:extLst>
          </p:cNvPr>
          <p:cNvSpPr/>
          <p:nvPr/>
        </p:nvSpPr>
        <p:spPr>
          <a:xfrm>
            <a:off x="5475034" y="1756478"/>
            <a:ext cx="674726" cy="222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Branch Unit</a:t>
            </a:r>
          </a:p>
        </p:txBody>
      </p:sp>
      <p:sp>
        <p:nvSpPr>
          <p:cNvPr id="190" name="Rectangle 189">
            <a:extLst>
              <a:ext uri="{FF2B5EF4-FFF2-40B4-BE49-F238E27FC236}">
                <a16:creationId xmlns:a16="http://schemas.microsoft.com/office/drawing/2014/main" id="{8E7EF084-2F11-E3E1-D28C-3AAA451B7F98}"/>
              </a:ext>
            </a:extLst>
          </p:cNvPr>
          <p:cNvSpPr/>
          <p:nvPr/>
        </p:nvSpPr>
        <p:spPr>
          <a:xfrm>
            <a:off x="6310010" y="1899938"/>
            <a:ext cx="674726" cy="222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Branch Unit</a:t>
            </a:r>
          </a:p>
        </p:txBody>
      </p:sp>
      <p:sp>
        <p:nvSpPr>
          <p:cNvPr id="191" name="Rectangle 190">
            <a:extLst>
              <a:ext uri="{FF2B5EF4-FFF2-40B4-BE49-F238E27FC236}">
                <a16:creationId xmlns:a16="http://schemas.microsoft.com/office/drawing/2014/main" id="{42FC642D-0CAB-692E-6A64-0FF6A1D9AD0E}"/>
              </a:ext>
            </a:extLst>
          </p:cNvPr>
          <p:cNvSpPr/>
          <p:nvPr/>
        </p:nvSpPr>
        <p:spPr>
          <a:xfrm>
            <a:off x="7005414" y="1866553"/>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256" name="Rectangle 255">
            <a:extLst>
              <a:ext uri="{FF2B5EF4-FFF2-40B4-BE49-F238E27FC236}">
                <a16:creationId xmlns:a16="http://schemas.microsoft.com/office/drawing/2014/main" id="{BD45673F-DAB6-D7B4-3803-DD5506FEC87B}"/>
              </a:ext>
            </a:extLst>
          </p:cNvPr>
          <p:cNvSpPr/>
          <p:nvPr/>
        </p:nvSpPr>
        <p:spPr>
          <a:xfrm>
            <a:off x="-10986728" y="3851750"/>
            <a:ext cx="4618503" cy="3660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Crossbar</a:t>
            </a:r>
          </a:p>
        </p:txBody>
      </p:sp>
      <p:sp>
        <p:nvSpPr>
          <p:cNvPr id="258" name="Rectangle 257">
            <a:extLst>
              <a:ext uri="{FF2B5EF4-FFF2-40B4-BE49-F238E27FC236}">
                <a16:creationId xmlns:a16="http://schemas.microsoft.com/office/drawing/2014/main" id="{139B2934-FFA8-0354-D390-030F193134D5}"/>
              </a:ext>
            </a:extLst>
          </p:cNvPr>
          <p:cNvSpPr/>
          <p:nvPr/>
        </p:nvSpPr>
        <p:spPr>
          <a:xfrm>
            <a:off x="-8386968" y="667398"/>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262" name="Rectangle 261">
            <a:extLst>
              <a:ext uri="{FF2B5EF4-FFF2-40B4-BE49-F238E27FC236}">
                <a16:creationId xmlns:a16="http://schemas.microsoft.com/office/drawing/2014/main" id="{47817833-170C-36F2-4852-BD616FDA5CEB}"/>
              </a:ext>
            </a:extLst>
          </p:cNvPr>
          <p:cNvSpPr/>
          <p:nvPr/>
        </p:nvSpPr>
        <p:spPr>
          <a:xfrm>
            <a:off x="-6006153" y="674202"/>
            <a:ext cx="1184005" cy="826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63" name="Rectangle 262">
            <a:extLst>
              <a:ext uri="{FF2B5EF4-FFF2-40B4-BE49-F238E27FC236}">
                <a16:creationId xmlns:a16="http://schemas.microsoft.com/office/drawing/2014/main" id="{CBF9B58F-87B8-9CF3-26A2-4CBD25FC9314}"/>
              </a:ext>
            </a:extLst>
          </p:cNvPr>
          <p:cNvSpPr/>
          <p:nvPr/>
        </p:nvSpPr>
        <p:spPr>
          <a:xfrm>
            <a:off x="-9801833" y="655481"/>
            <a:ext cx="1400882" cy="8983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67" name="Rectangle 266">
            <a:extLst>
              <a:ext uri="{FF2B5EF4-FFF2-40B4-BE49-F238E27FC236}">
                <a16:creationId xmlns:a16="http://schemas.microsoft.com/office/drawing/2014/main" id="{5DB8CAC8-95AE-3DB9-882A-7A50844273FC}"/>
              </a:ext>
            </a:extLst>
          </p:cNvPr>
          <p:cNvSpPr/>
          <p:nvPr/>
        </p:nvSpPr>
        <p:spPr>
          <a:xfrm rot="16200000">
            <a:off x="-13300918" y="-1441023"/>
            <a:ext cx="6151663" cy="394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2*64 KB Register File</a:t>
            </a:r>
          </a:p>
        </p:txBody>
      </p:sp>
      <p:sp>
        <p:nvSpPr>
          <p:cNvPr id="3" name="Rectangle 2">
            <a:extLst>
              <a:ext uri="{FF2B5EF4-FFF2-40B4-BE49-F238E27FC236}">
                <a16:creationId xmlns:a16="http://schemas.microsoft.com/office/drawing/2014/main" id="{77356F7F-AD54-1400-1998-16A180F1E9D7}"/>
              </a:ext>
            </a:extLst>
          </p:cNvPr>
          <p:cNvSpPr/>
          <p:nvPr/>
        </p:nvSpPr>
        <p:spPr>
          <a:xfrm rot="16200000">
            <a:off x="-12528785" y="-2732822"/>
            <a:ext cx="3535423" cy="3204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2*L0 I Cache</a:t>
            </a:r>
          </a:p>
        </p:txBody>
      </p:sp>
      <p:sp>
        <p:nvSpPr>
          <p:cNvPr id="5" name="Rectangle 4">
            <a:extLst>
              <a:ext uri="{FF2B5EF4-FFF2-40B4-BE49-F238E27FC236}">
                <a16:creationId xmlns:a16="http://schemas.microsoft.com/office/drawing/2014/main" id="{E5367598-B9A1-0B85-1CB5-AFB504860CB7}"/>
              </a:ext>
            </a:extLst>
          </p:cNvPr>
          <p:cNvSpPr/>
          <p:nvPr/>
        </p:nvSpPr>
        <p:spPr>
          <a:xfrm rot="16200000">
            <a:off x="-14675635" y="-1582454"/>
            <a:ext cx="6179501" cy="5968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 </a:t>
            </a:r>
            <a:r>
              <a:rPr lang="en-SG" dirty="0" err="1"/>
              <a:t>ICache</a:t>
            </a:r>
            <a:endParaRPr lang="en-SG" dirty="0"/>
          </a:p>
        </p:txBody>
      </p:sp>
      <p:sp>
        <p:nvSpPr>
          <p:cNvPr id="7" name="Rectangle 6">
            <a:extLst>
              <a:ext uri="{FF2B5EF4-FFF2-40B4-BE49-F238E27FC236}">
                <a16:creationId xmlns:a16="http://schemas.microsoft.com/office/drawing/2014/main" id="{8AEA072F-45EF-23AC-656C-4C413FFCB3C4}"/>
              </a:ext>
            </a:extLst>
          </p:cNvPr>
          <p:cNvSpPr/>
          <p:nvPr/>
        </p:nvSpPr>
        <p:spPr>
          <a:xfrm rot="16200000">
            <a:off x="-6808338" y="-715533"/>
            <a:ext cx="4732834" cy="4789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L1D</a:t>
            </a:r>
          </a:p>
        </p:txBody>
      </p:sp>
      <p:sp>
        <p:nvSpPr>
          <p:cNvPr id="9" name="Rectangle 8">
            <a:extLst>
              <a:ext uri="{FF2B5EF4-FFF2-40B4-BE49-F238E27FC236}">
                <a16:creationId xmlns:a16="http://schemas.microsoft.com/office/drawing/2014/main" id="{08FCD1C4-C623-8AA1-82DA-E3CA1C1E38EA}"/>
              </a:ext>
            </a:extLst>
          </p:cNvPr>
          <p:cNvSpPr/>
          <p:nvPr/>
        </p:nvSpPr>
        <p:spPr>
          <a:xfrm>
            <a:off x="-4966158" y="-5721257"/>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10" name="Rectangle 9">
            <a:extLst>
              <a:ext uri="{FF2B5EF4-FFF2-40B4-BE49-F238E27FC236}">
                <a16:creationId xmlns:a16="http://schemas.microsoft.com/office/drawing/2014/main" id="{A547AD30-C2CD-8280-CB6B-160B9B79CF4E}"/>
              </a:ext>
            </a:extLst>
          </p:cNvPr>
          <p:cNvSpPr/>
          <p:nvPr/>
        </p:nvSpPr>
        <p:spPr>
          <a:xfrm>
            <a:off x="-4097281" y="-6032801"/>
            <a:ext cx="432344" cy="1997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1" name="Rectangle 10">
            <a:extLst>
              <a:ext uri="{FF2B5EF4-FFF2-40B4-BE49-F238E27FC236}">
                <a16:creationId xmlns:a16="http://schemas.microsoft.com/office/drawing/2014/main" id="{96A90660-FC4C-D8D0-20ED-A1811D168A2E}"/>
              </a:ext>
            </a:extLst>
          </p:cNvPr>
          <p:cNvSpPr/>
          <p:nvPr/>
        </p:nvSpPr>
        <p:spPr>
          <a:xfrm>
            <a:off x="-5571167" y="-5987010"/>
            <a:ext cx="432344" cy="1997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2" name="Rectangle 11">
            <a:extLst>
              <a:ext uri="{FF2B5EF4-FFF2-40B4-BE49-F238E27FC236}">
                <a16:creationId xmlns:a16="http://schemas.microsoft.com/office/drawing/2014/main" id="{B61A3174-91B0-4CCD-6B6E-5209B4760A9A}"/>
              </a:ext>
            </a:extLst>
          </p:cNvPr>
          <p:cNvSpPr/>
          <p:nvPr/>
        </p:nvSpPr>
        <p:spPr>
          <a:xfrm>
            <a:off x="-3329573" y="-6019107"/>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3" name="Rectangle 12">
            <a:extLst>
              <a:ext uri="{FF2B5EF4-FFF2-40B4-BE49-F238E27FC236}">
                <a16:creationId xmlns:a16="http://schemas.microsoft.com/office/drawing/2014/main" id="{C29B85D6-D3A4-F041-E217-21F8A88FF2BA}"/>
              </a:ext>
            </a:extLst>
          </p:cNvPr>
          <p:cNvSpPr/>
          <p:nvPr/>
        </p:nvSpPr>
        <p:spPr>
          <a:xfrm>
            <a:off x="-7125253" y="-6037828"/>
            <a:ext cx="1400882" cy="667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4" name="Rectangle 13">
            <a:extLst>
              <a:ext uri="{FF2B5EF4-FFF2-40B4-BE49-F238E27FC236}">
                <a16:creationId xmlns:a16="http://schemas.microsoft.com/office/drawing/2014/main" id="{7D3A2CAA-CFED-9979-2B80-F3FF001D7DEE}"/>
              </a:ext>
            </a:extLst>
          </p:cNvPr>
          <p:cNvSpPr/>
          <p:nvPr/>
        </p:nvSpPr>
        <p:spPr>
          <a:xfrm>
            <a:off x="-5544153" y="-5553187"/>
            <a:ext cx="432344" cy="1997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5" name="Rectangle 14">
            <a:extLst>
              <a:ext uri="{FF2B5EF4-FFF2-40B4-BE49-F238E27FC236}">
                <a16:creationId xmlns:a16="http://schemas.microsoft.com/office/drawing/2014/main" id="{2EDC1952-92D0-7F3D-194A-E1C91287F4DC}"/>
              </a:ext>
            </a:extLst>
          </p:cNvPr>
          <p:cNvSpPr/>
          <p:nvPr/>
        </p:nvSpPr>
        <p:spPr>
          <a:xfrm>
            <a:off x="-4084477" y="-5706064"/>
            <a:ext cx="432344" cy="1997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6" name="Rectangle 15">
            <a:extLst>
              <a:ext uri="{FF2B5EF4-FFF2-40B4-BE49-F238E27FC236}">
                <a16:creationId xmlns:a16="http://schemas.microsoft.com/office/drawing/2014/main" id="{965A1756-FBBA-0B94-ABA3-0D32A3B61435}"/>
              </a:ext>
            </a:extLst>
          </p:cNvPr>
          <p:cNvSpPr/>
          <p:nvPr/>
        </p:nvSpPr>
        <p:spPr>
          <a:xfrm>
            <a:off x="-4911363" y="-6149308"/>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MD unit</a:t>
            </a:r>
          </a:p>
        </p:txBody>
      </p:sp>
      <p:sp>
        <p:nvSpPr>
          <p:cNvPr id="19" name="Rectangle 18">
            <a:extLst>
              <a:ext uri="{FF2B5EF4-FFF2-40B4-BE49-F238E27FC236}">
                <a16:creationId xmlns:a16="http://schemas.microsoft.com/office/drawing/2014/main" id="{22038CF6-0EC4-4C1B-6E7E-4399821FCAE0}"/>
              </a:ext>
            </a:extLst>
          </p:cNvPr>
          <p:cNvSpPr/>
          <p:nvPr/>
        </p:nvSpPr>
        <p:spPr>
          <a:xfrm>
            <a:off x="-9906471" y="-2388418"/>
            <a:ext cx="1281331" cy="6420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MIO Scheduler</a:t>
            </a:r>
          </a:p>
        </p:txBody>
      </p:sp>
      <p:sp>
        <p:nvSpPr>
          <p:cNvPr id="20" name="Rectangle 19">
            <a:extLst>
              <a:ext uri="{FF2B5EF4-FFF2-40B4-BE49-F238E27FC236}">
                <a16:creationId xmlns:a16="http://schemas.microsoft.com/office/drawing/2014/main" id="{512640DD-DA1A-3528-A308-61E5BE593B6D}"/>
              </a:ext>
            </a:extLst>
          </p:cNvPr>
          <p:cNvSpPr/>
          <p:nvPr/>
        </p:nvSpPr>
        <p:spPr>
          <a:xfrm rot="16200000">
            <a:off x="-10228029" y="-1031025"/>
            <a:ext cx="1326004" cy="39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 (FIFO) Instruction Queue</a:t>
            </a:r>
          </a:p>
        </p:txBody>
      </p:sp>
      <p:sp>
        <p:nvSpPr>
          <p:cNvPr id="21" name="Rectangle 20">
            <a:extLst>
              <a:ext uri="{FF2B5EF4-FFF2-40B4-BE49-F238E27FC236}">
                <a16:creationId xmlns:a16="http://schemas.microsoft.com/office/drawing/2014/main" id="{440EE2C2-82D9-E808-7AA5-6DA02CEFEBD7}"/>
              </a:ext>
            </a:extLst>
          </p:cNvPr>
          <p:cNvSpPr/>
          <p:nvPr/>
        </p:nvSpPr>
        <p:spPr>
          <a:xfrm rot="16200000">
            <a:off x="-9671408" y="-1189878"/>
            <a:ext cx="1378703" cy="5928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MUFU/XU/SFU Instruction</a:t>
            </a:r>
          </a:p>
          <a:p>
            <a:pPr algn="ctr"/>
            <a:r>
              <a:rPr lang="en-SG" sz="1100" dirty="0"/>
              <a:t>queue</a:t>
            </a:r>
          </a:p>
        </p:txBody>
      </p:sp>
      <p:sp>
        <p:nvSpPr>
          <p:cNvPr id="313" name="Rectangle 312">
            <a:extLst>
              <a:ext uri="{FF2B5EF4-FFF2-40B4-BE49-F238E27FC236}">
                <a16:creationId xmlns:a16="http://schemas.microsoft.com/office/drawing/2014/main" id="{B3FE7BA6-C307-2CD0-D558-42D28FCC232E}"/>
              </a:ext>
            </a:extLst>
          </p:cNvPr>
          <p:cNvSpPr/>
          <p:nvPr/>
        </p:nvSpPr>
        <p:spPr>
          <a:xfrm>
            <a:off x="-2070684" y="-5577635"/>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314" name="Rectangle 313">
            <a:extLst>
              <a:ext uri="{FF2B5EF4-FFF2-40B4-BE49-F238E27FC236}">
                <a16:creationId xmlns:a16="http://schemas.microsoft.com/office/drawing/2014/main" id="{2920FAE3-3487-4589-0CF6-A75908089A3C}"/>
              </a:ext>
            </a:extLst>
          </p:cNvPr>
          <p:cNvSpPr/>
          <p:nvPr/>
        </p:nvSpPr>
        <p:spPr>
          <a:xfrm>
            <a:off x="-2089095" y="-5913404"/>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315" name="Rectangle 314">
            <a:extLst>
              <a:ext uri="{FF2B5EF4-FFF2-40B4-BE49-F238E27FC236}">
                <a16:creationId xmlns:a16="http://schemas.microsoft.com/office/drawing/2014/main" id="{DDCEDD9C-E0FA-C9A8-2478-C5F95A244C3A}"/>
              </a:ext>
            </a:extLst>
          </p:cNvPr>
          <p:cNvSpPr/>
          <p:nvPr/>
        </p:nvSpPr>
        <p:spPr>
          <a:xfrm>
            <a:off x="-2091362" y="-5747467"/>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316" name="Rectangle 315">
            <a:extLst>
              <a:ext uri="{FF2B5EF4-FFF2-40B4-BE49-F238E27FC236}">
                <a16:creationId xmlns:a16="http://schemas.microsoft.com/office/drawing/2014/main" id="{FF1BC9F7-0D91-ED98-2CF8-0B478F7875CA}"/>
              </a:ext>
            </a:extLst>
          </p:cNvPr>
          <p:cNvSpPr/>
          <p:nvPr/>
        </p:nvSpPr>
        <p:spPr>
          <a:xfrm>
            <a:off x="-2109773" y="-6083236"/>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318" name="Rectangle 317">
            <a:extLst>
              <a:ext uri="{FF2B5EF4-FFF2-40B4-BE49-F238E27FC236}">
                <a16:creationId xmlns:a16="http://schemas.microsoft.com/office/drawing/2014/main" id="{1D38A86D-B8F7-61E7-9AE5-0C24B0A5C976}"/>
              </a:ext>
            </a:extLst>
          </p:cNvPr>
          <p:cNvSpPr/>
          <p:nvPr/>
        </p:nvSpPr>
        <p:spPr>
          <a:xfrm>
            <a:off x="-4841133" y="4490920"/>
            <a:ext cx="2201213" cy="4983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Warp Scheduler</a:t>
            </a:r>
          </a:p>
        </p:txBody>
      </p:sp>
      <p:sp>
        <p:nvSpPr>
          <p:cNvPr id="319" name="Rectangle 318">
            <a:extLst>
              <a:ext uri="{FF2B5EF4-FFF2-40B4-BE49-F238E27FC236}">
                <a16:creationId xmlns:a16="http://schemas.microsoft.com/office/drawing/2014/main" id="{D7758071-9F12-B720-7F69-5D3F360A5EA4}"/>
              </a:ext>
            </a:extLst>
          </p:cNvPr>
          <p:cNvSpPr/>
          <p:nvPr/>
        </p:nvSpPr>
        <p:spPr>
          <a:xfrm>
            <a:off x="-6592627" y="4630234"/>
            <a:ext cx="947944" cy="4989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Branch Unit</a:t>
            </a:r>
          </a:p>
        </p:txBody>
      </p:sp>
      <p:cxnSp>
        <p:nvCxnSpPr>
          <p:cNvPr id="389" name="Straight Arrow Connector 388">
            <a:extLst>
              <a:ext uri="{FF2B5EF4-FFF2-40B4-BE49-F238E27FC236}">
                <a16:creationId xmlns:a16="http://schemas.microsoft.com/office/drawing/2014/main" id="{63FD343A-EE01-49D9-1731-3C08C4B20EC5}"/>
              </a:ext>
            </a:extLst>
          </p:cNvPr>
          <p:cNvCxnSpPr>
            <a:cxnSpLocks/>
          </p:cNvCxnSpPr>
          <p:nvPr/>
        </p:nvCxnSpPr>
        <p:spPr>
          <a:xfrm>
            <a:off x="-11363149" y="-3296815"/>
            <a:ext cx="554283" cy="359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404" name="Rectangle 403">
            <a:extLst>
              <a:ext uri="{FF2B5EF4-FFF2-40B4-BE49-F238E27FC236}">
                <a16:creationId xmlns:a16="http://schemas.microsoft.com/office/drawing/2014/main" id="{A6F6FBDE-8128-5F0F-9B81-78526461CF10}"/>
              </a:ext>
            </a:extLst>
          </p:cNvPr>
          <p:cNvSpPr/>
          <p:nvPr/>
        </p:nvSpPr>
        <p:spPr>
          <a:xfrm>
            <a:off x="-7702527" y="1059899"/>
            <a:ext cx="1009481" cy="4484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Warp Scheduler</a:t>
            </a:r>
          </a:p>
        </p:txBody>
      </p:sp>
      <p:cxnSp>
        <p:nvCxnSpPr>
          <p:cNvPr id="418" name="Straight Arrow Connector 417">
            <a:extLst>
              <a:ext uri="{FF2B5EF4-FFF2-40B4-BE49-F238E27FC236}">
                <a16:creationId xmlns:a16="http://schemas.microsoft.com/office/drawing/2014/main" id="{15BEFFBB-66C7-545D-034A-B740C7A2892E}"/>
              </a:ext>
            </a:extLst>
          </p:cNvPr>
          <p:cNvCxnSpPr>
            <a:cxnSpLocks/>
          </p:cNvCxnSpPr>
          <p:nvPr/>
        </p:nvCxnSpPr>
        <p:spPr>
          <a:xfrm flipH="1" flipV="1">
            <a:off x="-8724917" y="1087115"/>
            <a:ext cx="1177773" cy="9038"/>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25" name="Straight Arrow Connector 424">
            <a:extLst>
              <a:ext uri="{FF2B5EF4-FFF2-40B4-BE49-F238E27FC236}">
                <a16:creationId xmlns:a16="http://schemas.microsoft.com/office/drawing/2014/main" id="{7F445A8A-B1B7-4943-F894-E7ECA6D422BF}"/>
              </a:ext>
            </a:extLst>
          </p:cNvPr>
          <p:cNvCxnSpPr>
            <a:cxnSpLocks/>
          </p:cNvCxnSpPr>
          <p:nvPr/>
        </p:nvCxnSpPr>
        <p:spPr>
          <a:xfrm flipH="1">
            <a:off x="-7929120" y="1349608"/>
            <a:ext cx="435051" cy="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27" name="Straight Arrow Connector 426">
            <a:extLst>
              <a:ext uri="{FF2B5EF4-FFF2-40B4-BE49-F238E27FC236}">
                <a16:creationId xmlns:a16="http://schemas.microsoft.com/office/drawing/2014/main" id="{62213897-8436-0696-4A01-3EC2D5712776}"/>
              </a:ext>
            </a:extLst>
          </p:cNvPr>
          <p:cNvCxnSpPr>
            <a:cxnSpLocks/>
          </p:cNvCxnSpPr>
          <p:nvPr/>
        </p:nvCxnSpPr>
        <p:spPr>
          <a:xfrm flipH="1" flipV="1">
            <a:off x="-7950201" y="853415"/>
            <a:ext cx="477214" cy="56377"/>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433" name="Picture 432" descr="A diagram of a computer system&#10;&#10;Description automatically generated">
            <a:extLst>
              <a:ext uri="{FF2B5EF4-FFF2-40B4-BE49-F238E27FC236}">
                <a16:creationId xmlns:a16="http://schemas.microsoft.com/office/drawing/2014/main" id="{79F9BBF1-5D50-D4F8-72BF-A326E8166838}"/>
              </a:ext>
            </a:extLst>
          </p:cNvPr>
          <p:cNvPicPr>
            <a:picLocks noChangeAspect="1"/>
          </p:cNvPicPr>
          <p:nvPr/>
        </p:nvPicPr>
        <p:blipFill>
          <a:blip r:embed="rId18"/>
          <a:stretch>
            <a:fillRect/>
          </a:stretch>
        </p:blipFill>
        <p:spPr>
          <a:xfrm>
            <a:off x="-6908526" y="8170006"/>
            <a:ext cx="13297364" cy="8505178"/>
          </a:xfrm>
          <a:prstGeom prst="rect">
            <a:avLst/>
          </a:prstGeom>
        </p:spPr>
      </p:pic>
      <p:sp>
        <p:nvSpPr>
          <p:cNvPr id="434" name="Rectangle 433">
            <a:extLst>
              <a:ext uri="{FF2B5EF4-FFF2-40B4-BE49-F238E27FC236}">
                <a16:creationId xmlns:a16="http://schemas.microsoft.com/office/drawing/2014/main" id="{FCF87955-F765-7A06-07E5-6AB0C8EFB79E}"/>
              </a:ext>
            </a:extLst>
          </p:cNvPr>
          <p:cNvSpPr/>
          <p:nvPr/>
        </p:nvSpPr>
        <p:spPr>
          <a:xfrm>
            <a:off x="-6641611" y="638006"/>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442" name="Rectangle 441">
            <a:extLst>
              <a:ext uri="{FF2B5EF4-FFF2-40B4-BE49-F238E27FC236}">
                <a16:creationId xmlns:a16="http://schemas.microsoft.com/office/drawing/2014/main" id="{7BCFDA81-208A-6B81-3441-06A753D01812}"/>
              </a:ext>
            </a:extLst>
          </p:cNvPr>
          <p:cNvSpPr/>
          <p:nvPr/>
        </p:nvSpPr>
        <p:spPr>
          <a:xfrm rot="16200000">
            <a:off x="-11953923" y="405000"/>
            <a:ext cx="2375916" cy="3944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Instruction Decoder</a:t>
            </a:r>
          </a:p>
        </p:txBody>
      </p:sp>
      <p:sp>
        <p:nvSpPr>
          <p:cNvPr id="443" name="Rectangle 442">
            <a:extLst>
              <a:ext uri="{FF2B5EF4-FFF2-40B4-BE49-F238E27FC236}">
                <a16:creationId xmlns:a16="http://schemas.microsoft.com/office/drawing/2014/main" id="{C0469ADB-4DFB-518E-6D47-E0EAF27B20E0}"/>
              </a:ext>
            </a:extLst>
          </p:cNvPr>
          <p:cNvSpPr/>
          <p:nvPr/>
        </p:nvSpPr>
        <p:spPr>
          <a:xfrm>
            <a:off x="-7225081" y="681680"/>
            <a:ext cx="423681" cy="3660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MD unit</a:t>
            </a:r>
          </a:p>
        </p:txBody>
      </p:sp>
      <p:cxnSp>
        <p:nvCxnSpPr>
          <p:cNvPr id="445" name="Straight Arrow Connector 444">
            <a:extLst>
              <a:ext uri="{FF2B5EF4-FFF2-40B4-BE49-F238E27FC236}">
                <a16:creationId xmlns:a16="http://schemas.microsoft.com/office/drawing/2014/main" id="{5564AC0D-A935-CE33-0179-F59F0A92BBB2}"/>
              </a:ext>
            </a:extLst>
          </p:cNvPr>
          <p:cNvCxnSpPr>
            <a:cxnSpLocks/>
          </p:cNvCxnSpPr>
          <p:nvPr/>
        </p:nvCxnSpPr>
        <p:spPr>
          <a:xfrm flipV="1">
            <a:off x="-7410902" y="817582"/>
            <a:ext cx="0" cy="5256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46" name="Straight Arrow Connector 445">
            <a:extLst>
              <a:ext uri="{FF2B5EF4-FFF2-40B4-BE49-F238E27FC236}">
                <a16:creationId xmlns:a16="http://schemas.microsoft.com/office/drawing/2014/main" id="{EC0ACE9E-1036-C557-9645-EAB82ADB633B}"/>
              </a:ext>
            </a:extLst>
          </p:cNvPr>
          <p:cNvCxnSpPr>
            <a:cxnSpLocks/>
          </p:cNvCxnSpPr>
          <p:nvPr/>
        </p:nvCxnSpPr>
        <p:spPr>
          <a:xfrm>
            <a:off x="-10808866" y="-1068278"/>
            <a:ext cx="0" cy="629223"/>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14" name="Straight Arrow Connector 413">
            <a:extLst>
              <a:ext uri="{FF2B5EF4-FFF2-40B4-BE49-F238E27FC236}">
                <a16:creationId xmlns:a16="http://schemas.microsoft.com/office/drawing/2014/main" id="{0BBB2630-8D64-47A8-C389-FF7D35AECAB8}"/>
              </a:ext>
            </a:extLst>
          </p:cNvPr>
          <p:cNvCxnSpPr>
            <a:cxnSpLocks/>
          </p:cNvCxnSpPr>
          <p:nvPr/>
        </p:nvCxnSpPr>
        <p:spPr>
          <a:xfrm flipV="1">
            <a:off x="-7038384" y="817582"/>
            <a:ext cx="0" cy="5256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nvGrpSpPr>
          <p:cNvPr id="453" name="Group 452">
            <a:extLst>
              <a:ext uri="{FF2B5EF4-FFF2-40B4-BE49-F238E27FC236}">
                <a16:creationId xmlns:a16="http://schemas.microsoft.com/office/drawing/2014/main" id="{6463BE3B-0C6D-70F0-BF8C-26942B4374FB}"/>
              </a:ext>
            </a:extLst>
          </p:cNvPr>
          <p:cNvGrpSpPr/>
          <p:nvPr/>
        </p:nvGrpSpPr>
        <p:grpSpPr>
          <a:xfrm rot="10800000">
            <a:off x="-6867222" y="894163"/>
            <a:ext cx="1248731" cy="496193"/>
            <a:chOff x="-6534068" y="1769117"/>
            <a:chExt cx="1248731" cy="496193"/>
          </a:xfrm>
        </p:grpSpPr>
        <p:cxnSp>
          <p:nvCxnSpPr>
            <p:cNvPr id="450" name="Straight Arrow Connector 449">
              <a:extLst>
                <a:ext uri="{FF2B5EF4-FFF2-40B4-BE49-F238E27FC236}">
                  <a16:creationId xmlns:a16="http://schemas.microsoft.com/office/drawing/2014/main" id="{1B695BD6-2E01-E447-D997-E297F7094FCD}"/>
                </a:ext>
              </a:extLst>
            </p:cNvPr>
            <p:cNvCxnSpPr>
              <a:cxnSpLocks/>
            </p:cNvCxnSpPr>
            <p:nvPr/>
          </p:nvCxnSpPr>
          <p:spPr>
            <a:xfrm flipH="1" flipV="1">
              <a:off x="-6534068" y="1991605"/>
              <a:ext cx="1177773" cy="9038"/>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51" name="Straight Arrow Connector 450">
              <a:extLst>
                <a:ext uri="{FF2B5EF4-FFF2-40B4-BE49-F238E27FC236}">
                  <a16:creationId xmlns:a16="http://schemas.microsoft.com/office/drawing/2014/main" id="{3DB5E8C1-3492-2CBD-8EF9-FCD130CBE005}"/>
                </a:ext>
              </a:extLst>
            </p:cNvPr>
            <p:cNvCxnSpPr>
              <a:cxnSpLocks/>
            </p:cNvCxnSpPr>
            <p:nvPr/>
          </p:nvCxnSpPr>
          <p:spPr>
            <a:xfrm flipH="1">
              <a:off x="-5741470" y="2265310"/>
              <a:ext cx="435051" cy="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52" name="Straight Arrow Connector 451">
              <a:extLst>
                <a:ext uri="{FF2B5EF4-FFF2-40B4-BE49-F238E27FC236}">
                  <a16:creationId xmlns:a16="http://schemas.microsoft.com/office/drawing/2014/main" id="{74E4F443-3965-0350-13CD-7B8531AAD670}"/>
                </a:ext>
              </a:extLst>
            </p:cNvPr>
            <p:cNvCxnSpPr>
              <a:cxnSpLocks/>
            </p:cNvCxnSpPr>
            <p:nvPr/>
          </p:nvCxnSpPr>
          <p:spPr>
            <a:xfrm flipH="1" flipV="1">
              <a:off x="-5762551" y="1769117"/>
              <a:ext cx="477214" cy="56377"/>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455" name="Straight Arrow Connector 454">
            <a:extLst>
              <a:ext uri="{FF2B5EF4-FFF2-40B4-BE49-F238E27FC236}">
                <a16:creationId xmlns:a16="http://schemas.microsoft.com/office/drawing/2014/main" id="{89523A94-1EF6-F033-B124-3D6D91AA52E9}"/>
              </a:ext>
            </a:extLst>
          </p:cNvPr>
          <p:cNvCxnSpPr>
            <a:cxnSpLocks/>
          </p:cNvCxnSpPr>
          <p:nvPr/>
        </p:nvCxnSpPr>
        <p:spPr>
          <a:xfrm flipV="1">
            <a:off x="-9072827" y="-1917956"/>
            <a:ext cx="10449" cy="433635"/>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58" name="Straight Arrow Connector 457">
            <a:extLst>
              <a:ext uri="{FF2B5EF4-FFF2-40B4-BE49-F238E27FC236}">
                <a16:creationId xmlns:a16="http://schemas.microsoft.com/office/drawing/2014/main" id="{465FAA81-F376-8242-48B6-EE070F3C1B71}"/>
              </a:ext>
            </a:extLst>
          </p:cNvPr>
          <p:cNvCxnSpPr>
            <a:cxnSpLocks/>
          </p:cNvCxnSpPr>
          <p:nvPr/>
        </p:nvCxnSpPr>
        <p:spPr>
          <a:xfrm flipV="1">
            <a:off x="-9564902" y="-1896368"/>
            <a:ext cx="0" cy="378081"/>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61" name="Straight Arrow Connector 460">
            <a:extLst>
              <a:ext uri="{FF2B5EF4-FFF2-40B4-BE49-F238E27FC236}">
                <a16:creationId xmlns:a16="http://schemas.microsoft.com/office/drawing/2014/main" id="{32F86B09-7248-1C67-4D6B-BAC61F3E3136}"/>
              </a:ext>
            </a:extLst>
          </p:cNvPr>
          <p:cNvCxnSpPr>
            <a:cxnSpLocks/>
          </p:cNvCxnSpPr>
          <p:nvPr/>
        </p:nvCxnSpPr>
        <p:spPr>
          <a:xfrm flipH="1" flipV="1">
            <a:off x="-4264723" y="4232391"/>
            <a:ext cx="1914946" cy="5262"/>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492" name="Rectangle 491">
            <a:extLst>
              <a:ext uri="{FF2B5EF4-FFF2-40B4-BE49-F238E27FC236}">
                <a16:creationId xmlns:a16="http://schemas.microsoft.com/office/drawing/2014/main" id="{3499F38B-6942-66C2-81C5-C146B03F557E}"/>
              </a:ext>
            </a:extLst>
          </p:cNvPr>
          <p:cNvSpPr/>
          <p:nvPr/>
        </p:nvSpPr>
        <p:spPr>
          <a:xfrm rot="16200000">
            <a:off x="-4807355" y="-4191016"/>
            <a:ext cx="711935" cy="4264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L1 </a:t>
            </a:r>
            <a:r>
              <a:rPr lang="en-SG" sz="1100" dirty="0" err="1"/>
              <a:t>imm</a:t>
            </a:r>
            <a:endParaRPr lang="en-SG" sz="1100" dirty="0"/>
          </a:p>
        </p:txBody>
      </p:sp>
      <p:sp>
        <p:nvSpPr>
          <p:cNvPr id="493" name="Rectangle 492">
            <a:extLst>
              <a:ext uri="{FF2B5EF4-FFF2-40B4-BE49-F238E27FC236}">
                <a16:creationId xmlns:a16="http://schemas.microsoft.com/office/drawing/2014/main" id="{30AB2BB9-0884-F2DA-8257-1DC3D0894B08}"/>
              </a:ext>
            </a:extLst>
          </p:cNvPr>
          <p:cNvSpPr/>
          <p:nvPr/>
        </p:nvSpPr>
        <p:spPr>
          <a:xfrm rot="16200000">
            <a:off x="-4811810" y="-3467037"/>
            <a:ext cx="717373" cy="448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L1 </a:t>
            </a:r>
            <a:r>
              <a:rPr lang="en-SG" sz="1100" dirty="0" err="1"/>
              <a:t>idx</a:t>
            </a:r>
            <a:endParaRPr lang="en-SG" sz="1100" dirty="0"/>
          </a:p>
        </p:txBody>
      </p:sp>
      <p:cxnSp>
        <p:nvCxnSpPr>
          <p:cNvPr id="502" name="Straight Arrow Connector 501">
            <a:extLst>
              <a:ext uri="{FF2B5EF4-FFF2-40B4-BE49-F238E27FC236}">
                <a16:creationId xmlns:a16="http://schemas.microsoft.com/office/drawing/2014/main" id="{108657F6-E85A-DD18-8FA3-EB13A0B3B22E}"/>
              </a:ext>
            </a:extLst>
          </p:cNvPr>
          <p:cNvCxnSpPr>
            <a:cxnSpLocks/>
          </p:cNvCxnSpPr>
          <p:nvPr/>
        </p:nvCxnSpPr>
        <p:spPr>
          <a:xfrm>
            <a:off x="-9236021" y="506373"/>
            <a:ext cx="0" cy="33782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04" name="Straight Arrow Connector 503">
            <a:extLst>
              <a:ext uri="{FF2B5EF4-FFF2-40B4-BE49-F238E27FC236}">
                <a16:creationId xmlns:a16="http://schemas.microsoft.com/office/drawing/2014/main" id="{E30B77DD-1309-8D26-2929-8292826B9A3B}"/>
              </a:ext>
            </a:extLst>
          </p:cNvPr>
          <p:cNvCxnSpPr>
            <a:cxnSpLocks/>
          </p:cNvCxnSpPr>
          <p:nvPr/>
        </p:nvCxnSpPr>
        <p:spPr>
          <a:xfrm>
            <a:off x="-8125680" y="468979"/>
            <a:ext cx="0" cy="33782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16" name="Straight Arrow Connector 515">
            <a:extLst>
              <a:ext uri="{FF2B5EF4-FFF2-40B4-BE49-F238E27FC236}">
                <a16:creationId xmlns:a16="http://schemas.microsoft.com/office/drawing/2014/main" id="{4EFB1F22-7B12-A063-0422-9BAEDF3F24C2}"/>
              </a:ext>
            </a:extLst>
          </p:cNvPr>
          <p:cNvCxnSpPr>
            <a:cxnSpLocks/>
          </p:cNvCxnSpPr>
          <p:nvPr/>
        </p:nvCxnSpPr>
        <p:spPr>
          <a:xfrm>
            <a:off x="-10028247" y="1638083"/>
            <a:ext cx="4750681" cy="25249"/>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30" name="Rectangle 529">
            <a:extLst>
              <a:ext uri="{FF2B5EF4-FFF2-40B4-BE49-F238E27FC236}">
                <a16:creationId xmlns:a16="http://schemas.microsoft.com/office/drawing/2014/main" id="{65A24298-F408-AF76-1BD5-516DE8D21ED8}"/>
              </a:ext>
            </a:extLst>
          </p:cNvPr>
          <p:cNvSpPr/>
          <p:nvPr/>
        </p:nvSpPr>
        <p:spPr>
          <a:xfrm>
            <a:off x="14208061" y="12347437"/>
            <a:ext cx="3667059" cy="16675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400" dirty="0"/>
              <a:t>MIO</a:t>
            </a:r>
          </a:p>
          <a:p>
            <a:r>
              <a:rPr lang="en-SG" sz="1400" dirty="0"/>
              <a:t>Block</a:t>
            </a:r>
          </a:p>
        </p:txBody>
      </p:sp>
      <p:cxnSp>
        <p:nvCxnSpPr>
          <p:cNvPr id="532" name="Straight Arrow Connector 531">
            <a:extLst>
              <a:ext uri="{FF2B5EF4-FFF2-40B4-BE49-F238E27FC236}">
                <a16:creationId xmlns:a16="http://schemas.microsoft.com/office/drawing/2014/main" id="{5E77F758-50BC-CBA6-193E-EECFA3948473}"/>
              </a:ext>
            </a:extLst>
          </p:cNvPr>
          <p:cNvCxnSpPr>
            <a:cxnSpLocks/>
          </p:cNvCxnSpPr>
          <p:nvPr/>
        </p:nvCxnSpPr>
        <p:spPr>
          <a:xfrm>
            <a:off x="10169018" y="18098284"/>
            <a:ext cx="4941" cy="626087"/>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33" name="Straight Arrow Connector 532">
            <a:extLst>
              <a:ext uri="{FF2B5EF4-FFF2-40B4-BE49-F238E27FC236}">
                <a16:creationId xmlns:a16="http://schemas.microsoft.com/office/drawing/2014/main" id="{8267BDE4-E49E-FAA7-D6C3-774536827759}"/>
              </a:ext>
            </a:extLst>
          </p:cNvPr>
          <p:cNvCxnSpPr>
            <a:cxnSpLocks/>
          </p:cNvCxnSpPr>
          <p:nvPr/>
        </p:nvCxnSpPr>
        <p:spPr>
          <a:xfrm flipH="1">
            <a:off x="10893356" y="19092762"/>
            <a:ext cx="1131" cy="361184"/>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534" name="Group 533">
            <a:extLst>
              <a:ext uri="{FF2B5EF4-FFF2-40B4-BE49-F238E27FC236}">
                <a16:creationId xmlns:a16="http://schemas.microsoft.com/office/drawing/2014/main" id="{75F14D90-7750-992E-8B1C-8B44039C12A8}"/>
              </a:ext>
            </a:extLst>
          </p:cNvPr>
          <p:cNvGrpSpPr/>
          <p:nvPr/>
        </p:nvGrpSpPr>
        <p:grpSpPr>
          <a:xfrm>
            <a:off x="8006125" y="12432212"/>
            <a:ext cx="5110299" cy="5690521"/>
            <a:chOff x="1654304" y="929354"/>
            <a:chExt cx="5110299" cy="5690521"/>
          </a:xfrm>
        </p:grpSpPr>
        <p:sp>
          <p:nvSpPr>
            <p:cNvPr id="535" name="Rectangle 534">
              <a:extLst>
                <a:ext uri="{FF2B5EF4-FFF2-40B4-BE49-F238E27FC236}">
                  <a16:creationId xmlns:a16="http://schemas.microsoft.com/office/drawing/2014/main" id="{8B3CFB9E-9744-BF6F-A79C-F685D788235D}"/>
                </a:ext>
              </a:extLst>
            </p:cNvPr>
            <p:cNvSpPr/>
            <p:nvPr/>
          </p:nvSpPr>
          <p:spPr>
            <a:xfrm>
              <a:off x="1654304" y="929354"/>
              <a:ext cx="5110299" cy="5690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536" name="Group 535">
              <a:extLst>
                <a:ext uri="{FF2B5EF4-FFF2-40B4-BE49-F238E27FC236}">
                  <a16:creationId xmlns:a16="http://schemas.microsoft.com/office/drawing/2014/main" id="{5BFC17B1-5601-653B-A35C-8AB9EF004704}"/>
                </a:ext>
              </a:extLst>
            </p:cNvPr>
            <p:cNvGrpSpPr/>
            <p:nvPr/>
          </p:nvGrpSpPr>
          <p:grpSpPr>
            <a:xfrm>
              <a:off x="2982915" y="974471"/>
              <a:ext cx="1184005" cy="626087"/>
              <a:chOff x="3752904" y="1856916"/>
              <a:chExt cx="1184005" cy="626087"/>
            </a:xfrm>
          </p:grpSpPr>
          <p:sp>
            <p:nvSpPr>
              <p:cNvPr id="1179" name="Rectangle 1178">
                <a:extLst>
                  <a:ext uri="{FF2B5EF4-FFF2-40B4-BE49-F238E27FC236}">
                    <a16:creationId xmlns:a16="http://schemas.microsoft.com/office/drawing/2014/main" id="{6B3374FA-7CB1-83B8-149D-F2DE12ABA09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80" name="Rectangle 1179">
                <a:extLst>
                  <a:ext uri="{FF2B5EF4-FFF2-40B4-BE49-F238E27FC236}">
                    <a16:creationId xmlns:a16="http://schemas.microsoft.com/office/drawing/2014/main" id="{55C956C2-B968-337C-14F7-791353DE3A7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37" name="Group 536">
              <a:extLst>
                <a:ext uri="{FF2B5EF4-FFF2-40B4-BE49-F238E27FC236}">
                  <a16:creationId xmlns:a16="http://schemas.microsoft.com/office/drawing/2014/main" id="{08D189B0-DD39-A25B-58C4-B12848585EF4}"/>
                </a:ext>
              </a:extLst>
            </p:cNvPr>
            <p:cNvGrpSpPr/>
            <p:nvPr/>
          </p:nvGrpSpPr>
          <p:grpSpPr>
            <a:xfrm>
              <a:off x="4263025" y="969602"/>
              <a:ext cx="1184005" cy="626087"/>
              <a:chOff x="3752904" y="1856916"/>
              <a:chExt cx="1184005" cy="626087"/>
            </a:xfrm>
          </p:grpSpPr>
          <p:sp>
            <p:nvSpPr>
              <p:cNvPr id="1176" name="Rectangle 1175">
                <a:extLst>
                  <a:ext uri="{FF2B5EF4-FFF2-40B4-BE49-F238E27FC236}">
                    <a16:creationId xmlns:a16="http://schemas.microsoft.com/office/drawing/2014/main" id="{18E8B7DB-56C9-82EF-2A26-83BB8380C10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77" name="Rectangle 1176">
                <a:extLst>
                  <a:ext uri="{FF2B5EF4-FFF2-40B4-BE49-F238E27FC236}">
                    <a16:creationId xmlns:a16="http://schemas.microsoft.com/office/drawing/2014/main" id="{A551D130-BA59-99D6-AA0E-D6E355CD49C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78" name="Rectangle 1177">
                <a:extLst>
                  <a:ext uri="{FF2B5EF4-FFF2-40B4-BE49-F238E27FC236}">
                    <a16:creationId xmlns:a16="http://schemas.microsoft.com/office/drawing/2014/main" id="{6CAECF03-91F3-CCC6-1BAC-60B299A303B9}"/>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38" name="Group 537">
              <a:extLst>
                <a:ext uri="{FF2B5EF4-FFF2-40B4-BE49-F238E27FC236}">
                  <a16:creationId xmlns:a16="http://schemas.microsoft.com/office/drawing/2014/main" id="{0F481282-7BA9-4A63-4BF0-49592BF88DFE}"/>
                </a:ext>
              </a:extLst>
            </p:cNvPr>
            <p:cNvGrpSpPr/>
            <p:nvPr/>
          </p:nvGrpSpPr>
          <p:grpSpPr>
            <a:xfrm>
              <a:off x="5547049" y="976888"/>
              <a:ext cx="1184005" cy="626087"/>
              <a:chOff x="3752904" y="1856916"/>
              <a:chExt cx="1184005" cy="626087"/>
            </a:xfrm>
          </p:grpSpPr>
          <p:sp>
            <p:nvSpPr>
              <p:cNvPr id="1173" name="Rectangle 1172">
                <a:extLst>
                  <a:ext uri="{FF2B5EF4-FFF2-40B4-BE49-F238E27FC236}">
                    <a16:creationId xmlns:a16="http://schemas.microsoft.com/office/drawing/2014/main" id="{FE45E7D2-73A6-7E2B-1FC2-F8881DD2BD9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74" name="Rectangle 1173">
                <a:extLst>
                  <a:ext uri="{FF2B5EF4-FFF2-40B4-BE49-F238E27FC236}">
                    <a16:creationId xmlns:a16="http://schemas.microsoft.com/office/drawing/2014/main" id="{D4A73894-8B65-9317-8A23-132D2BFC4DF8}"/>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75" name="Rectangle 1174">
                <a:extLst>
                  <a:ext uri="{FF2B5EF4-FFF2-40B4-BE49-F238E27FC236}">
                    <a16:creationId xmlns:a16="http://schemas.microsoft.com/office/drawing/2014/main" id="{9261D7B2-9706-7D5E-2B9A-E7C469A3DDBA}"/>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39" name="Group 538">
              <a:extLst>
                <a:ext uri="{FF2B5EF4-FFF2-40B4-BE49-F238E27FC236}">
                  <a16:creationId xmlns:a16="http://schemas.microsoft.com/office/drawing/2014/main" id="{49502A0A-B846-DE08-86D0-CCB63F7538A5}"/>
                </a:ext>
              </a:extLst>
            </p:cNvPr>
            <p:cNvGrpSpPr/>
            <p:nvPr/>
          </p:nvGrpSpPr>
          <p:grpSpPr>
            <a:xfrm>
              <a:off x="4263025" y="1687926"/>
              <a:ext cx="1184005" cy="626087"/>
              <a:chOff x="3752904" y="1856916"/>
              <a:chExt cx="1184005" cy="626087"/>
            </a:xfrm>
          </p:grpSpPr>
          <p:sp>
            <p:nvSpPr>
              <p:cNvPr id="1170" name="Rectangle 1169">
                <a:extLst>
                  <a:ext uri="{FF2B5EF4-FFF2-40B4-BE49-F238E27FC236}">
                    <a16:creationId xmlns:a16="http://schemas.microsoft.com/office/drawing/2014/main" id="{739A6AFD-87FC-034C-F167-517869C84B9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71" name="Rectangle 1170">
                <a:extLst>
                  <a:ext uri="{FF2B5EF4-FFF2-40B4-BE49-F238E27FC236}">
                    <a16:creationId xmlns:a16="http://schemas.microsoft.com/office/drawing/2014/main" id="{FC5763FA-02DF-0A10-898D-8D9B443B97D8}"/>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72" name="Rectangle 1171">
                <a:extLst>
                  <a:ext uri="{FF2B5EF4-FFF2-40B4-BE49-F238E27FC236}">
                    <a16:creationId xmlns:a16="http://schemas.microsoft.com/office/drawing/2014/main" id="{B5F81E14-146C-3E4C-AF0C-7C7E75AE5329}"/>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40" name="Group 539">
              <a:extLst>
                <a:ext uri="{FF2B5EF4-FFF2-40B4-BE49-F238E27FC236}">
                  <a16:creationId xmlns:a16="http://schemas.microsoft.com/office/drawing/2014/main" id="{DC648530-9709-408F-7EA8-23ED7B149359}"/>
                </a:ext>
              </a:extLst>
            </p:cNvPr>
            <p:cNvGrpSpPr/>
            <p:nvPr/>
          </p:nvGrpSpPr>
          <p:grpSpPr>
            <a:xfrm>
              <a:off x="5547049" y="1695212"/>
              <a:ext cx="1184005" cy="626087"/>
              <a:chOff x="3752904" y="1856916"/>
              <a:chExt cx="1184005" cy="626087"/>
            </a:xfrm>
          </p:grpSpPr>
          <p:sp>
            <p:nvSpPr>
              <p:cNvPr id="1167" name="Rectangle 1166">
                <a:extLst>
                  <a:ext uri="{FF2B5EF4-FFF2-40B4-BE49-F238E27FC236}">
                    <a16:creationId xmlns:a16="http://schemas.microsoft.com/office/drawing/2014/main" id="{F99F48E7-695D-FF62-AB5E-1081524A06F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68" name="Rectangle 1167">
                <a:extLst>
                  <a:ext uri="{FF2B5EF4-FFF2-40B4-BE49-F238E27FC236}">
                    <a16:creationId xmlns:a16="http://schemas.microsoft.com/office/drawing/2014/main" id="{3A728C92-6257-E0E0-B2B2-191A73509DE0}"/>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69" name="Rectangle 1168">
                <a:extLst>
                  <a:ext uri="{FF2B5EF4-FFF2-40B4-BE49-F238E27FC236}">
                    <a16:creationId xmlns:a16="http://schemas.microsoft.com/office/drawing/2014/main" id="{7DEADAB0-2C67-75CD-304F-2726167E456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41" name="Group 540">
              <a:extLst>
                <a:ext uri="{FF2B5EF4-FFF2-40B4-BE49-F238E27FC236}">
                  <a16:creationId xmlns:a16="http://schemas.microsoft.com/office/drawing/2014/main" id="{F7DA8831-24A9-36CE-BFAE-3372E2BC0DB7}"/>
                </a:ext>
              </a:extLst>
            </p:cNvPr>
            <p:cNvGrpSpPr/>
            <p:nvPr/>
          </p:nvGrpSpPr>
          <p:grpSpPr>
            <a:xfrm>
              <a:off x="4263025" y="2401392"/>
              <a:ext cx="1184005" cy="626087"/>
              <a:chOff x="3752904" y="1856916"/>
              <a:chExt cx="1184005" cy="626087"/>
            </a:xfrm>
          </p:grpSpPr>
          <p:sp>
            <p:nvSpPr>
              <p:cNvPr id="1164" name="Rectangle 1163">
                <a:extLst>
                  <a:ext uri="{FF2B5EF4-FFF2-40B4-BE49-F238E27FC236}">
                    <a16:creationId xmlns:a16="http://schemas.microsoft.com/office/drawing/2014/main" id="{44F8877F-49C4-2255-5985-7D8EE4CCA8B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65" name="Rectangle 1164">
                <a:extLst>
                  <a:ext uri="{FF2B5EF4-FFF2-40B4-BE49-F238E27FC236}">
                    <a16:creationId xmlns:a16="http://schemas.microsoft.com/office/drawing/2014/main" id="{62089887-3184-24C5-B8EC-DC9D5A05D738}"/>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66" name="Rectangle 1165">
                <a:extLst>
                  <a:ext uri="{FF2B5EF4-FFF2-40B4-BE49-F238E27FC236}">
                    <a16:creationId xmlns:a16="http://schemas.microsoft.com/office/drawing/2014/main" id="{E10BB61F-BCF9-FC64-91B3-F3745B5F46A9}"/>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42" name="Group 541">
              <a:extLst>
                <a:ext uri="{FF2B5EF4-FFF2-40B4-BE49-F238E27FC236}">
                  <a16:creationId xmlns:a16="http://schemas.microsoft.com/office/drawing/2014/main" id="{C98E3ABD-F5B5-1478-35B7-6B7786558ACF}"/>
                </a:ext>
              </a:extLst>
            </p:cNvPr>
            <p:cNvGrpSpPr/>
            <p:nvPr/>
          </p:nvGrpSpPr>
          <p:grpSpPr>
            <a:xfrm>
              <a:off x="5547049" y="2408678"/>
              <a:ext cx="1184005" cy="626087"/>
              <a:chOff x="3752904" y="1856916"/>
              <a:chExt cx="1184005" cy="626087"/>
            </a:xfrm>
          </p:grpSpPr>
          <p:sp>
            <p:nvSpPr>
              <p:cNvPr id="1161" name="Rectangle 1160">
                <a:extLst>
                  <a:ext uri="{FF2B5EF4-FFF2-40B4-BE49-F238E27FC236}">
                    <a16:creationId xmlns:a16="http://schemas.microsoft.com/office/drawing/2014/main" id="{B5517526-78B6-3313-EB3D-D253D879056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62" name="Rectangle 1161">
                <a:extLst>
                  <a:ext uri="{FF2B5EF4-FFF2-40B4-BE49-F238E27FC236}">
                    <a16:creationId xmlns:a16="http://schemas.microsoft.com/office/drawing/2014/main" id="{B9A6C3B1-8DA4-CDB6-FEBC-E9B749F9FFDB}"/>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63" name="Rectangle 1162">
                <a:extLst>
                  <a:ext uri="{FF2B5EF4-FFF2-40B4-BE49-F238E27FC236}">
                    <a16:creationId xmlns:a16="http://schemas.microsoft.com/office/drawing/2014/main" id="{4C927A41-AF62-EFEB-1F84-8DA7D01EE65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43" name="Group 542">
              <a:extLst>
                <a:ext uri="{FF2B5EF4-FFF2-40B4-BE49-F238E27FC236}">
                  <a16:creationId xmlns:a16="http://schemas.microsoft.com/office/drawing/2014/main" id="{FC387EAC-EC2A-2714-2E66-C16D04CB4963}"/>
                </a:ext>
              </a:extLst>
            </p:cNvPr>
            <p:cNvGrpSpPr/>
            <p:nvPr/>
          </p:nvGrpSpPr>
          <p:grpSpPr>
            <a:xfrm>
              <a:off x="4263025" y="3119716"/>
              <a:ext cx="1184005" cy="626087"/>
              <a:chOff x="3752904" y="1856916"/>
              <a:chExt cx="1184005" cy="626087"/>
            </a:xfrm>
          </p:grpSpPr>
          <p:sp>
            <p:nvSpPr>
              <p:cNvPr id="1158" name="Rectangle 1157">
                <a:extLst>
                  <a:ext uri="{FF2B5EF4-FFF2-40B4-BE49-F238E27FC236}">
                    <a16:creationId xmlns:a16="http://schemas.microsoft.com/office/drawing/2014/main" id="{42778F44-680A-334F-8C46-BDF5BEA969F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59" name="Rectangle 1158">
                <a:extLst>
                  <a:ext uri="{FF2B5EF4-FFF2-40B4-BE49-F238E27FC236}">
                    <a16:creationId xmlns:a16="http://schemas.microsoft.com/office/drawing/2014/main" id="{AACAAA9B-E4FB-84EF-5667-87CCC43699B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60" name="Rectangle 1159">
                <a:extLst>
                  <a:ext uri="{FF2B5EF4-FFF2-40B4-BE49-F238E27FC236}">
                    <a16:creationId xmlns:a16="http://schemas.microsoft.com/office/drawing/2014/main" id="{3A3AD6A1-40F1-23C3-5EA6-8B2B09E99353}"/>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44" name="Group 543">
              <a:extLst>
                <a:ext uri="{FF2B5EF4-FFF2-40B4-BE49-F238E27FC236}">
                  <a16:creationId xmlns:a16="http://schemas.microsoft.com/office/drawing/2014/main" id="{6D167992-1AA4-3723-DF1E-457E549C61B3}"/>
                </a:ext>
              </a:extLst>
            </p:cNvPr>
            <p:cNvGrpSpPr/>
            <p:nvPr/>
          </p:nvGrpSpPr>
          <p:grpSpPr>
            <a:xfrm>
              <a:off x="5547049" y="3127002"/>
              <a:ext cx="1184005" cy="626087"/>
              <a:chOff x="3752904" y="1856916"/>
              <a:chExt cx="1184005" cy="626087"/>
            </a:xfrm>
          </p:grpSpPr>
          <p:sp>
            <p:nvSpPr>
              <p:cNvPr id="1155" name="Rectangle 1154">
                <a:extLst>
                  <a:ext uri="{FF2B5EF4-FFF2-40B4-BE49-F238E27FC236}">
                    <a16:creationId xmlns:a16="http://schemas.microsoft.com/office/drawing/2014/main" id="{62D8A04D-8D4E-73E2-2E25-CB8844C1F4E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56" name="Rectangle 1155">
                <a:extLst>
                  <a:ext uri="{FF2B5EF4-FFF2-40B4-BE49-F238E27FC236}">
                    <a16:creationId xmlns:a16="http://schemas.microsoft.com/office/drawing/2014/main" id="{C686C5AD-0D1D-40EC-CAEB-EA15416AA8B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57" name="Rectangle 1156">
                <a:extLst>
                  <a:ext uri="{FF2B5EF4-FFF2-40B4-BE49-F238E27FC236}">
                    <a16:creationId xmlns:a16="http://schemas.microsoft.com/office/drawing/2014/main" id="{26CBC1F2-BC9A-38AF-DC60-53F8D1D1444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45" name="Group 544">
              <a:extLst>
                <a:ext uri="{FF2B5EF4-FFF2-40B4-BE49-F238E27FC236}">
                  <a16:creationId xmlns:a16="http://schemas.microsoft.com/office/drawing/2014/main" id="{A09E95A3-B279-52F6-533A-86AC9EE20BEC}"/>
                </a:ext>
              </a:extLst>
            </p:cNvPr>
            <p:cNvGrpSpPr/>
            <p:nvPr/>
          </p:nvGrpSpPr>
          <p:grpSpPr>
            <a:xfrm>
              <a:off x="2982915" y="2405689"/>
              <a:ext cx="1184005" cy="626087"/>
              <a:chOff x="3752904" y="1856916"/>
              <a:chExt cx="1184005" cy="626087"/>
            </a:xfrm>
          </p:grpSpPr>
          <p:sp>
            <p:nvSpPr>
              <p:cNvPr id="1153" name="Rectangle 1152">
                <a:extLst>
                  <a:ext uri="{FF2B5EF4-FFF2-40B4-BE49-F238E27FC236}">
                    <a16:creationId xmlns:a16="http://schemas.microsoft.com/office/drawing/2014/main" id="{C0201DC7-1264-0845-1C1A-B53BF638310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54" name="Rectangle 1153">
                <a:extLst>
                  <a:ext uri="{FF2B5EF4-FFF2-40B4-BE49-F238E27FC236}">
                    <a16:creationId xmlns:a16="http://schemas.microsoft.com/office/drawing/2014/main" id="{ECC6DDA7-2D62-89A2-898D-CF8DE95E77F8}"/>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46" name="Group 545">
              <a:extLst>
                <a:ext uri="{FF2B5EF4-FFF2-40B4-BE49-F238E27FC236}">
                  <a16:creationId xmlns:a16="http://schemas.microsoft.com/office/drawing/2014/main" id="{F3889326-F0E8-BE86-5FDD-980063654161}"/>
                </a:ext>
              </a:extLst>
            </p:cNvPr>
            <p:cNvGrpSpPr/>
            <p:nvPr/>
          </p:nvGrpSpPr>
          <p:grpSpPr>
            <a:xfrm>
              <a:off x="2982915" y="1690080"/>
              <a:ext cx="1184005" cy="626087"/>
              <a:chOff x="3752904" y="1856916"/>
              <a:chExt cx="1184005" cy="626087"/>
            </a:xfrm>
          </p:grpSpPr>
          <p:sp>
            <p:nvSpPr>
              <p:cNvPr id="1151" name="Rectangle 1150">
                <a:extLst>
                  <a:ext uri="{FF2B5EF4-FFF2-40B4-BE49-F238E27FC236}">
                    <a16:creationId xmlns:a16="http://schemas.microsoft.com/office/drawing/2014/main" id="{FA23D886-78BD-4174-8A0B-A00B655EF20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52" name="Rectangle 1151">
                <a:extLst>
                  <a:ext uri="{FF2B5EF4-FFF2-40B4-BE49-F238E27FC236}">
                    <a16:creationId xmlns:a16="http://schemas.microsoft.com/office/drawing/2014/main" id="{0B0499F9-0616-87D9-5FE2-0198A528DB85}"/>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47" name="Group 546">
              <a:extLst>
                <a:ext uri="{FF2B5EF4-FFF2-40B4-BE49-F238E27FC236}">
                  <a16:creationId xmlns:a16="http://schemas.microsoft.com/office/drawing/2014/main" id="{FE9F2977-389F-4AC7-13DA-476B4B221727}"/>
                </a:ext>
              </a:extLst>
            </p:cNvPr>
            <p:cNvGrpSpPr/>
            <p:nvPr/>
          </p:nvGrpSpPr>
          <p:grpSpPr>
            <a:xfrm>
              <a:off x="2982915" y="3121298"/>
              <a:ext cx="1184005" cy="626087"/>
              <a:chOff x="3752904" y="1856916"/>
              <a:chExt cx="1184005" cy="626087"/>
            </a:xfrm>
          </p:grpSpPr>
          <p:sp>
            <p:nvSpPr>
              <p:cNvPr id="1147" name="Rectangle 1146">
                <a:extLst>
                  <a:ext uri="{FF2B5EF4-FFF2-40B4-BE49-F238E27FC236}">
                    <a16:creationId xmlns:a16="http://schemas.microsoft.com/office/drawing/2014/main" id="{B211A11F-D4C4-A27C-4741-0BFDBAD9ACE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48" name="Rectangle 1147">
                <a:extLst>
                  <a:ext uri="{FF2B5EF4-FFF2-40B4-BE49-F238E27FC236}">
                    <a16:creationId xmlns:a16="http://schemas.microsoft.com/office/drawing/2014/main" id="{071A26B1-5689-5309-5B48-4F0EF0C3EF67}"/>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48" name="Group 547">
              <a:extLst>
                <a:ext uri="{FF2B5EF4-FFF2-40B4-BE49-F238E27FC236}">
                  <a16:creationId xmlns:a16="http://schemas.microsoft.com/office/drawing/2014/main" id="{7540BCCC-D3ED-7F62-8375-DD2E6F1B2E6C}"/>
                </a:ext>
              </a:extLst>
            </p:cNvPr>
            <p:cNvGrpSpPr/>
            <p:nvPr/>
          </p:nvGrpSpPr>
          <p:grpSpPr>
            <a:xfrm>
              <a:off x="1696204" y="973965"/>
              <a:ext cx="1184005" cy="626087"/>
              <a:chOff x="3752904" y="1856916"/>
              <a:chExt cx="1184005" cy="626087"/>
            </a:xfrm>
          </p:grpSpPr>
          <p:sp>
            <p:nvSpPr>
              <p:cNvPr id="1144" name="Rectangle 1143">
                <a:extLst>
                  <a:ext uri="{FF2B5EF4-FFF2-40B4-BE49-F238E27FC236}">
                    <a16:creationId xmlns:a16="http://schemas.microsoft.com/office/drawing/2014/main" id="{84460311-99AA-9904-B8C4-2727A8F0785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46" name="Rectangle 1145">
                <a:extLst>
                  <a:ext uri="{FF2B5EF4-FFF2-40B4-BE49-F238E27FC236}">
                    <a16:creationId xmlns:a16="http://schemas.microsoft.com/office/drawing/2014/main" id="{262D06DF-30F3-AB6C-0146-13CDE1BBBEC3}"/>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49" name="Group 548">
              <a:extLst>
                <a:ext uri="{FF2B5EF4-FFF2-40B4-BE49-F238E27FC236}">
                  <a16:creationId xmlns:a16="http://schemas.microsoft.com/office/drawing/2014/main" id="{843B0CC6-7BD8-32C2-9490-8ED89A13BBB3}"/>
                </a:ext>
              </a:extLst>
            </p:cNvPr>
            <p:cNvGrpSpPr/>
            <p:nvPr/>
          </p:nvGrpSpPr>
          <p:grpSpPr>
            <a:xfrm>
              <a:off x="1696204" y="2405183"/>
              <a:ext cx="1184005" cy="626087"/>
              <a:chOff x="3752904" y="1856916"/>
              <a:chExt cx="1184005" cy="626087"/>
            </a:xfrm>
          </p:grpSpPr>
          <p:sp>
            <p:nvSpPr>
              <p:cNvPr id="1141" name="Rectangle 1140">
                <a:extLst>
                  <a:ext uri="{FF2B5EF4-FFF2-40B4-BE49-F238E27FC236}">
                    <a16:creationId xmlns:a16="http://schemas.microsoft.com/office/drawing/2014/main" id="{20854215-A7E9-30C2-8F30-51169660F2A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43" name="Rectangle 1142">
                <a:extLst>
                  <a:ext uri="{FF2B5EF4-FFF2-40B4-BE49-F238E27FC236}">
                    <a16:creationId xmlns:a16="http://schemas.microsoft.com/office/drawing/2014/main" id="{E8AEC098-CBDA-6342-6C91-154E11D35272}"/>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52" name="Group 551">
              <a:extLst>
                <a:ext uri="{FF2B5EF4-FFF2-40B4-BE49-F238E27FC236}">
                  <a16:creationId xmlns:a16="http://schemas.microsoft.com/office/drawing/2014/main" id="{FCAAE501-71C9-7ED8-967A-2B146A0C8C90}"/>
                </a:ext>
              </a:extLst>
            </p:cNvPr>
            <p:cNvGrpSpPr/>
            <p:nvPr/>
          </p:nvGrpSpPr>
          <p:grpSpPr>
            <a:xfrm>
              <a:off x="1696204" y="1689574"/>
              <a:ext cx="1184005" cy="626087"/>
              <a:chOff x="3752904" y="1856916"/>
              <a:chExt cx="1184005" cy="626087"/>
            </a:xfrm>
          </p:grpSpPr>
          <p:sp>
            <p:nvSpPr>
              <p:cNvPr id="1139" name="Rectangle 1138">
                <a:extLst>
                  <a:ext uri="{FF2B5EF4-FFF2-40B4-BE49-F238E27FC236}">
                    <a16:creationId xmlns:a16="http://schemas.microsoft.com/office/drawing/2014/main" id="{31185304-D9D1-4702-37D1-867E530104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40" name="Rectangle 1139">
                <a:extLst>
                  <a:ext uri="{FF2B5EF4-FFF2-40B4-BE49-F238E27FC236}">
                    <a16:creationId xmlns:a16="http://schemas.microsoft.com/office/drawing/2014/main" id="{2201EA3C-FE4B-5844-0998-1FA43671127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53" name="Group 552">
              <a:extLst>
                <a:ext uri="{FF2B5EF4-FFF2-40B4-BE49-F238E27FC236}">
                  <a16:creationId xmlns:a16="http://schemas.microsoft.com/office/drawing/2014/main" id="{5ED8DF17-E8D3-6942-3E91-8C395EF63DDC}"/>
                </a:ext>
              </a:extLst>
            </p:cNvPr>
            <p:cNvGrpSpPr/>
            <p:nvPr/>
          </p:nvGrpSpPr>
          <p:grpSpPr>
            <a:xfrm>
              <a:off x="1696204" y="3120792"/>
              <a:ext cx="1184005" cy="626087"/>
              <a:chOff x="3752904" y="1856916"/>
              <a:chExt cx="1184005" cy="626087"/>
            </a:xfrm>
          </p:grpSpPr>
          <p:sp>
            <p:nvSpPr>
              <p:cNvPr id="1137" name="Rectangle 1136">
                <a:extLst>
                  <a:ext uri="{FF2B5EF4-FFF2-40B4-BE49-F238E27FC236}">
                    <a16:creationId xmlns:a16="http://schemas.microsoft.com/office/drawing/2014/main" id="{55F4F244-5720-FF4B-8499-F892ECBD7D6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38" name="Rectangle 1137">
                <a:extLst>
                  <a:ext uri="{FF2B5EF4-FFF2-40B4-BE49-F238E27FC236}">
                    <a16:creationId xmlns:a16="http://schemas.microsoft.com/office/drawing/2014/main" id="{AF35728A-5B69-5FB9-C514-6E3F7A1C595B}"/>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54" name="Group 553">
              <a:extLst>
                <a:ext uri="{FF2B5EF4-FFF2-40B4-BE49-F238E27FC236}">
                  <a16:creationId xmlns:a16="http://schemas.microsoft.com/office/drawing/2014/main" id="{4F0A191E-8D06-45D5-4040-7652AE328D74}"/>
                </a:ext>
              </a:extLst>
            </p:cNvPr>
            <p:cNvGrpSpPr/>
            <p:nvPr/>
          </p:nvGrpSpPr>
          <p:grpSpPr>
            <a:xfrm>
              <a:off x="2982915" y="3806136"/>
              <a:ext cx="1184005" cy="626087"/>
              <a:chOff x="3752904" y="1856916"/>
              <a:chExt cx="1184005" cy="626087"/>
            </a:xfrm>
          </p:grpSpPr>
          <p:sp>
            <p:nvSpPr>
              <p:cNvPr id="1135" name="Rectangle 1134">
                <a:extLst>
                  <a:ext uri="{FF2B5EF4-FFF2-40B4-BE49-F238E27FC236}">
                    <a16:creationId xmlns:a16="http://schemas.microsoft.com/office/drawing/2014/main" id="{1C449247-4C5A-BD06-8F24-BA0EF9CB4AF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36" name="Rectangle 1135">
                <a:extLst>
                  <a:ext uri="{FF2B5EF4-FFF2-40B4-BE49-F238E27FC236}">
                    <a16:creationId xmlns:a16="http://schemas.microsoft.com/office/drawing/2014/main" id="{DD0DA036-2FAC-B7E5-EC07-41FEC09FFFC8}"/>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55" name="Group 554">
              <a:extLst>
                <a:ext uri="{FF2B5EF4-FFF2-40B4-BE49-F238E27FC236}">
                  <a16:creationId xmlns:a16="http://schemas.microsoft.com/office/drawing/2014/main" id="{3983F92D-D223-107E-5DFD-48302F51083D}"/>
                </a:ext>
              </a:extLst>
            </p:cNvPr>
            <p:cNvGrpSpPr/>
            <p:nvPr/>
          </p:nvGrpSpPr>
          <p:grpSpPr>
            <a:xfrm>
              <a:off x="4261938" y="3808553"/>
              <a:ext cx="1184005" cy="626087"/>
              <a:chOff x="3752904" y="1856916"/>
              <a:chExt cx="1184005" cy="626087"/>
            </a:xfrm>
          </p:grpSpPr>
          <p:sp>
            <p:nvSpPr>
              <p:cNvPr id="1132" name="Rectangle 1131">
                <a:extLst>
                  <a:ext uri="{FF2B5EF4-FFF2-40B4-BE49-F238E27FC236}">
                    <a16:creationId xmlns:a16="http://schemas.microsoft.com/office/drawing/2014/main" id="{15FFFC48-5AC8-1E87-66D3-F05854E60A56}"/>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33" name="Rectangle 1132">
                <a:extLst>
                  <a:ext uri="{FF2B5EF4-FFF2-40B4-BE49-F238E27FC236}">
                    <a16:creationId xmlns:a16="http://schemas.microsoft.com/office/drawing/2014/main" id="{DDE771EC-292A-83C3-A321-E0360901E3FB}"/>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34" name="Rectangle 1133">
                <a:extLst>
                  <a:ext uri="{FF2B5EF4-FFF2-40B4-BE49-F238E27FC236}">
                    <a16:creationId xmlns:a16="http://schemas.microsoft.com/office/drawing/2014/main" id="{28B5EB7E-627E-2282-9C52-A2C9EDAA60F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56" name="Group 555">
              <a:extLst>
                <a:ext uri="{FF2B5EF4-FFF2-40B4-BE49-F238E27FC236}">
                  <a16:creationId xmlns:a16="http://schemas.microsoft.com/office/drawing/2014/main" id="{D1A2144E-35C0-38B3-0824-D2FE2ACBFEA9}"/>
                </a:ext>
              </a:extLst>
            </p:cNvPr>
            <p:cNvGrpSpPr/>
            <p:nvPr/>
          </p:nvGrpSpPr>
          <p:grpSpPr>
            <a:xfrm>
              <a:off x="5547049" y="3808553"/>
              <a:ext cx="1184005" cy="626087"/>
              <a:chOff x="3752904" y="1856916"/>
              <a:chExt cx="1184005" cy="626087"/>
            </a:xfrm>
          </p:grpSpPr>
          <p:sp>
            <p:nvSpPr>
              <p:cNvPr id="1129" name="Rectangle 1128">
                <a:extLst>
                  <a:ext uri="{FF2B5EF4-FFF2-40B4-BE49-F238E27FC236}">
                    <a16:creationId xmlns:a16="http://schemas.microsoft.com/office/drawing/2014/main" id="{5C8F2A60-3692-F406-E78E-74CDFB2ED5D6}"/>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30" name="Rectangle 1129">
                <a:extLst>
                  <a:ext uri="{FF2B5EF4-FFF2-40B4-BE49-F238E27FC236}">
                    <a16:creationId xmlns:a16="http://schemas.microsoft.com/office/drawing/2014/main" id="{2B7D2899-3D05-393F-1CEF-BDC1F085F525}"/>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31" name="Rectangle 1130">
                <a:extLst>
                  <a:ext uri="{FF2B5EF4-FFF2-40B4-BE49-F238E27FC236}">
                    <a16:creationId xmlns:a16="http://schemas.microsoft.com/office/drawing/2014/main" id="{F3FC1AD7-8396-2379-B788-80861FA3E63B}"/>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57" name="Group 556">
              <a:extLst>
                <a:ext uri="{FF2B5EF4-FFF2-40B4-BE49-F238E27FC236}">
                  <a16:creationId xmlns:a16="http://schemas.microsoft.com/office/drawing/2014/main" id="{C772E8B7-5BA4-5D37-5990-FD26747FC800}"/>
                </a:ext>
              </a:extLst>
            </p:cNvPr>
            <p:cNvGrpSpPr/>
            <p:nvPr/>
          </p:nvGrpSpPr>
          <p:grpSpPr>
            <a:xfrm>
              <a:off x="4263025" y="4519591"/>
              <a:ext cx="1184005" cy="626087"/>
              <a:chOff x="3752904" y="1856916"/>
              <a:chExt cx="1184005" cy="626087"/>
            </a:xfrm>
          </p:grpSpPr>
          <p:sp>
            <p:nvSpPr>
              <p:cNvPr id="1126" name="Rectangle 1125">
                <a:extLst>
                  <a:ext uri="{FF2B5EF4-FFF2-40B4-BE49-F238E27FC236}">
                    <a16:creationId xmlns:a16="http://schemas.microsoft.com/office/drawing/2014/main" id="{91E5EE9F-989E-9C80-F05B-B3741A19EA8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27" name="Rectangle 1126">
                <a:extLst>
                  <a:ext uri="{FF2B5EF4-FFF2-40B4-BE49-F238E27FC236}">
                    <a16:creationId xmlns:a16="http://schemas.microsoft.com/office/drawing/2014/main" id="{A1496A4E-F0A9-608D-3A9D-B2C07DCAD149}"/>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28" name="Rectangle 1127">
                <a:extLst>
                  <a:ext uri="{FF2B5EF4-FFF2-40B4-BE49-F238E27FC236}">
                    <a16:creationId xmlns:a16="http://schemas.microsoft.com/office/drawing/2014/main" id="{69AA03A7-61FD-A75A-1555-F7B3D100D98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58" name="Group 557">
              <a:extLst>
                <a:ext uri="{FF2B5EF4-FFF2-40B4-BE49-F238E27FC236}">
                  <a16:creationId xmlns:a16="http://schemas.microsoft.com/office/drawing/2014/main" id="{EFDE6F30-2E93-7FF9-836D-0EDB05D6892B}"/>
                </a:ext>
              </a:extLst>
            </p:cNvPr>
            <p:cNvGrpSpPr/>
            <p:nvPr/>
          </p:nvGrpSpPr>
          <p:grpSpPr>
            <a:xfrm>
              <a:off x="5547049" y="4526877"/>
              <a:ext cx="1184005" cy="626087"/>
              <a:chOff x="3752904" y="1856916"/>
              <a:chExt cx="1184005" cy="626087"/>
            </a:xfrm>
          </p:grpSpPr>
          <p:sp>
            <p:nvSpPr>
              <p:cNvPr id="1123" name="Rectangle 1122">
                <a:extLst>
                  <a:ext uri="{FF2B5EF4-FFF2-40B4-BE49-F238E27FC236}">
                    <a16:creationId xmlns:a16="http://schemas.microsoft.com/office/drawing/2014/main" id="{ED07CE76-F863-280C-762D-B9961A3D7CB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24" name="Rectangle 1123">
                <a:extLst>
                  <a:ext uri="{FF2B5EF4-FFF2-40B4-BE49-F238E27FC236}">
                    <a16:creationId xmlns:a16="http://schemas.microsoft.com/office/drawing/2014/main" id="{60F1AB84-C003-B1C3-0265-98B74D343A98}"/>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25" name="Rectangle 1124">
                <a:extLst>
                  <a:ext uri="{FF2B5EF4-FFF2-40B4-BE49-F238E27FC236}">
                    <a16:creationId xmlns:a16="http://schemas.microsoft.com/office/drawing/2014/main" id="{098E57FA-022E-7770-9D28-00F4B429EA7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59" name="Group 558">
              <a:extLst>
                <a:ext uri="{FF2B5EF4-FFF2-40B4-BE49-F238E27FC236}">
                  <a16:creationId xmlns:a16="http://schemas.microsoft.com/office/drawing/2014/main" id="{F5172681-0A50-A221-B28A-BB5DC753838B}"/>
                </a:ext>
              </a:extLst>
            </p:cNvPr>
            <p:cNvGrpSpPr/>
            <p:nvPr/>
          </p:nvGrpSpPr>
          <p:grpSpPr>
            <a:xfrm>
              <a:off x="4263025" y="5233057"/>
              <a:ext cx="1184005" cy="626087"/>
              <a:chOff x="3752904" y="1856916"/>
              <a:chExt cx="1184005" cy="626087"/>
            </a:xfrm>
          </p:grpSpPr>
          <p:sp>
            <p:nvSpPr>
              <p:cNvPr id="1120" name="Rectangle 1119">
                <a:extLst>
                  <a:ext uri="{FF2B5EF4-FFF2-40B4-BE49-F238E27FC236}">
                    <a16:creationId xmlns:a16="http://schemas.microsoft.com/office/drawing/2014/main" id="{E5BA4E56-F1D4-CBAC-FC7F-BA164777FB7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21" name="Rectangle 1120">
                <a:extLst>
                  <a:ext uri="{FF2B5EF4-FFF2-40B4-BE49-F238E27FC236}">
                    <a16:creationId xmlns:a16="http://schemas.microsoft.com/office/drawing/2014/main" id="{5020E4EE-342A-6B6D-7533-CEF947711BC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22" name="Rectangle 1121">
                <a:extLst>
                  <a:ext uri="{FF2B5EF4-FFF2-40B4-BE49-F238E27FC236}">
                    <a16:creationId xmlns:a16="http://schemas.microsoft.com/office/drawing/2014/main" id="{53A549B1-A774-DF61-5754-1F09CE41C412}"/>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0" name="Group 559">
              <a:extLst>
                <a:ext uri="{FF2B5EF4-FFF2-40B4-BE49-F238E27FC236}">
                  <a16:creationId xmlns:a16="http://schemas.microsoft.com/office/drawing/2014/main" id="{835F86EA-8FF9-5C5F-D3A2-83A8B69CF9EE}"/>
                </a:ext>
              </a:extLst>
            </p:cNvPr>
            <p:cNvGrpSpPr/>
            <p:nvPr/>
          </p:nvGrpSpPr>
          <p:grpSpPr>
            <a:xfrm>
              <a:off x="5547049" y="5240343"/>
              <a:ext cx="1184005" cy="626087"/>
              <a:chOff x="3752904" y="1856916"/>
              <a:chExt cx="1184005" cy="626087"/>
            </a:xfrm>
          </p:grpSpPr>
          <p:sp>
            <p:nvSpPr>
              <p:cNvPr id="1117" name="Rectangle 1116">
                <a:extLst>
                  <a:ext uri="{FF2B5EF4-FFF2-40B4-BE49-F238E27FC236}">
                    <a16:creationId xmlns:a16="http://schemas.microsoft.com/office/drawing/2014/main" id="{F39F6F62-60A9-A4EC-1457-31C3E0FB250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18" name="Rectangle 1117">
                <a:extLst>
                  <a:ext uri="{FF2B5EF4-FFF2-40B4-BE49-F238E27FC236}">
                    <a16:creationId xmlns:a16="http://schemas.microsoft.com/office/drawing/2014/main" id="{F50EAB49-E71B-8068-A86B-92F69373362B}"/>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19" name="Rectangle 1118">
                <a:extLst>
                  <a:ext uri="{FF2B5EF4-FFF2-40B4-BE49-F238E27FC236}">
                    <a16:creationId xmlns:a16="http://schemas.microsoft.com/office/drawing/2014/main" id="{50A4914B-4FCB-07AE-E4F5-A390835F17B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1" name="Group 560">
              <a:extLst>
                <a:ext uri="{FF2B5EF4-FFF2-40B4-BE49-F238E27FC236}">
                  <a16:creationId xmlns:a16="http://schemas.microsoft.com/office/drawing/2014/main" id="{98FC56D2-4C0F-4AA7-FE50-4CE5AAEAA697}"/>
                </a:ext>
              </a:extLst>
            </p:cNvPr>
            <p:cNvGrpSpPr/>
            <p:nvPr/>
          </p:nvGrpSpPr>
          <p:grpSpPr>
            <a:xfrm>
              <a:off x="4263025" y="5951381"/>
              <a:ext cx="1184005" cy="626087"/>
              <a:chOff x="3752904" y="1856916"/>
              <a:chExt cx="1184005" cy="626087"/>
            </a:xfrm>
          </p:grpSpPr>
          <p:sp>
            <p:nvSpPr>
              <p:cNvPr id="1114" name="Rectangle 1113">
                <a:extLst>
                  <a:ext uri="{FF2B5EF4-FFF2-40B4-BE49-F238E27FC236}">
                    <a16:creationId xmlns:a16="http://schemas.microsoft.com/office/drawing/2014/main" id="{B6574275-E0B2-71E3-F799-8617C9A247D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15" name="Rectangle 1114">
                <a:extLst>
                  <a:ext uri="{FF2B5EF4-FFF2-40B4-BE49-F238E27FC236}">
                    <a16:creationId xmlns:a16="http://schemas.microsoft.com/office/drawing/2014/main" id="{756EAA4F-5D33-A1B8-97CC-EC03AC7454B8}"/>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16" name="Rectangle 1115">
                <a:extLst>
                  <a:ext uri="{FF2B5EF4-FFF2-40B4-BE49-F238E27FC236}">
                    <a16:creationId xmlns:a16="http://schemas.microsoft.com/office/drawing/2014/main" id="{9716D174-499D-33B9-4744-B4BC3DFD352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2" name="Group 561">
              <a:extLst>
                <a:ext uri="{FF2B5EF4-FFF2-40B4-BE49-F238E27FC236}">
                  <a16:creationId xmlns:a16="http://schemas.microsoft.com/office/drawing/2014/main" id="{16C681AC-4130-5DBA-2FE5-66A96763ACE5}"/>
                </a:ext>
              </a:extLst>
            </p:cNvPr>
            <p:cNvGrpSpPr/>
            <p:nvPr/>
          </p:nvGrpSpPr>
          <p:grpSpPr>
            <a:xfrm>
              <a:off x="5547049" y="5958667"/>
              <a:ext cx="1184005" cy="626087"/>
              <a:chOff x="3752904" y="1856916"/>
              <a:chExt cx="1184005" cy="626087"/>
            </a:xfrm>
          </p:grpSpPr>
          <p:sp>
            <p:nvSpPr>
              <p:cNvPr id="1111" name="Rectangle 1110">
                <a:extLst>
                  <a:ext uri="{FF2B5EF4-FFF2-40B4-BE49-F238E27FC236}">
                    <a16:creationId xmlns:a16="http://schemas.microsoft.com/office/drawing/2014/main" id="{1297750D-8C08-FB62-4206-D30111B1238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12" name="Rectangle 1111">
                <a:extLst>
                  <a:ext uri="{FF2B5EF4-FFF2-40B4-BE49-F238E27FC236}">
                    <a16:creationId xmlns:a16="http://schemas.microsoft.com/office/drawing/2014/main" id="{0462A961-A2E0-3C6F-76A1-4BB37A8D75F1}"/>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113" name="Rectangle 1112">
                <a:extLst>
                  <a:ext uri="{FF2B5EF4-FFF2-40B4-BE49-F238E27FC236}">
                    <a16:creationId xmlns:a16="http://schemas.microsoft.com/office/drawing/2014/main" id="{CB299EC5-8CD6-3322-EBAA-9BC8509B837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4" name="Group 563">
              <a:extLst>
                <a:ext uri="{FF2B5EF4-FFF2-40B4-BE49-F238E27FC236}">
                  <a16:creationId xmlns:a16="http://schemas.microsoft.com/office/drawing/2014/main" id="{880777B0-957E-3502-0CD8-A81578A75D79}"/>
                </a:ext>
              </a:extLst>
            </p:cNvPr>
            <p:cNvGrpSpPr/>
            <p:nvPr/>
          </p:nvGrpSpPr>
          <p:grpSpPr>
            <a:xfrm>
              <a:off x="2982915" y="5237354"/>
              <a:ext cx="1184005" cy="626087"/>
              <a:chOff x="3752904" y="1856916"/>
              <a:chExt cx="1184005" cy="626087"/>
            </a:xfrm>
          </p:grpSpPr>
          <p:sp>
            <p:nvSpPr>
              <p:cNvPr id="1109" name="Rectangle 1108">
                <a:extLst>
                  <a:ext uri="{FF2B5EF4-FFF2-40B4-BE49-F238E27FC236}">
                    <a16:creationId xmlns:a16="http://schemas.microsoft.com/office/drawing/2014/main" id="{D53DE35E-7B65-6F83-EBAE-FB8499EB74F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10" name="Rectangle 1109">
                <a:extLst>
                  <a:ext uri="{FF2B5EF4-FFF2-40B4-BE49-F238E27FC236}">
                    <a16:creationId xmlns:a16="http://schemas.microsoft.com/office/drawing/2014/main" id="{B8E80EFD-613B-2194-1772-5D9AE993955F}"/>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74" name="Group 573">
              <a:extLst>
                <a:ext uri="{FF2B5EF4-FFF2-40B4-BE49-F238E27FC236}">
                  <a16:creationId xmlns:a16="http://schemas.microsoft.com/office/drawing/2014/main" id="{CF384DE5-F765-A7CB-D053-BAF9DA5FDE12}"/>
                </a:ext>
              </a:extLst>
            </p:cNvPr>
            <p:cNvGrpSpPr/>
            <p:nvPr/>
          </p:nvGrpSpPr>
          <p:grpSpPr>
            <a:xfrm>
              <a:off x="2982915" y="4521745"/>
              <a:ext cx="1184005" cy="626087"/>
              <a:chOff x="3752904" y="1856916"/>
              <a:chExt cx="1184005" cy="626087"/>
            </a:xfrm>
          </p:grpSpPr>
          <p:sp>
            <p:nvSpPr>
              <p:cNvPr id="1107" name="Rectangle 1106">
                <a:extLst>
                  <a:ext uri="{FF2B5EF4-FFF2-40B4-BE49-F238E27FC236}">
                    <a16:creationId xmlns:a16="http://schemas.microsoft.com/office/drawing/2014/main" id="{5DF52D56-AB67-B292-C6CA-36464B705AB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08" name="Rectangle 1107">
                <a:extLst>
                  <a:ext uri="{FF2B5EF4-FFF2-40B4-BE49-F238E27FC236}">
                    <a16:creationId xmlns:a16="http://schemas.microsoft.com/office/drawing/2014/main" id="{6C22C4C7-81FC-B961-7D99-8EFE8E1CB3A3}"/>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75" name="Group 574">
              <a:extLst>
                <a:ext uri="{FF2B5EF4-FFF2-40B4-BE49-F238E27FC236}">
                  <a16:creationId xmlns:a16="http://schemas.microsoft.com/office/drawing/2014/main" id="{A0609210-5195-E8BD-4B18-774487CABF9E}"/>
                </a:ext>
              </a:extLst>
            </p:cNvPr>
            <p:cNvGrpSpPr/>
            <p:nvPr/>
          </p:nvGrpSpPr>
          <p:grpSpPr>
            <a:xfrm>
              <a:off x="2982915" y="5952963"/>
              <a:ext cx="1184005" cy="626087"/>
              <a:chOff x="3752904" y="1856916"/>
              <a:chExt cx="1184005" cy="626087"/>
            </a:xfrm>
          </p:grpSpPr>
          <p:sp>
            <p:nvSpPr>
              <p:cNvPr id="1105" name="Rectangle 1104">
                <a:extLst>
                  <a:ext uri="{FF2B5EF4-FFF2-40B4-BE49-F238E27FC236}">
                    <a16:creationId xmlns:a16="http://schemas.microsoft.com/office/drawing/2014/main" id="{A1384D32-C1F6-6CA6-422E-085FE36122C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06" name="Rectangle 1105">
                <a:extLst>
                  <a:ext uri="{FF2B5EF4-FFF2-40B4-BE49-F238E27FC236}">
                    <a16:creationId xmlns:a16="http://schemas.microsoft.com/office/drawing/2014/main" id="{8A3FC52E-9991-875A-2C1D-8EDDA189D0E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4" name="Group 1023">
              <a:extLst>
                <a:ext uri="{FF2B5EF4-FFF2-40B4-BE49-F238E27FC236}">
                  <a16:creationId xmlns:a16="http://schemas.microsoft.com/office/drawing/2014/main" id="{BF8C7C27-3211-1F65-D5E5-2EF5DB1F6080}"/>
                </a:ext>
              </a:extLst>
            </p:cNvPr>
            <p:cNvGrpSpPr/>
            <p:nvPr/>
          </p:nvGrpSpPr>
          <p:grpSpPr>
            <a:xfrm>
              <a:off x="1696204" y="3805630"/>
              <a:ext cx="1184005" cy="626087"/>
              <a:chOff x="3752904" y="1856916"/>
              <a:chExt cx="1184005" cy="626087"/>
            </a:xfrm>
          </p:grpSpPr>
          <p:sp>
            <p:nvSpPr>
              <p:cNvPr id="1103" name="Rectangle 1102">
                <a:extLst>
                  <a:ext uri="{FF2B5EF4-FFF2-40B4-BE49-F238E27FC236}">
                    <a16:creationId xmlns:a16="http://schemas.microsoft.com/office/drawing/2014/main" id="{2224D6A1-EA5B-531B-656C-0D305F4AFFA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04" name="Rectangle 1103">
                <a:extLst>
                  <a:ext uri="{FF2B5EF4-FFF2-40B4-BE49-F238E27FC236}">
                    <a16:creationId xmlns:a16="http://schemas.microsoft.com/office/drawing/2014/main" id="{0D698D27-FA63-E8F8-23B8-A91EA541DB67}"/>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6" name="Group 1025">
              <a:extLst>
                <a:ext uri="{FF2B5EF4-FFF2-40B4-BE49-F238E27FC236}">
                  <a16:creationId xmlns:a16="http://schemas.microsoft.com/office/drawing/2014/main" id="{933FE72E-3D02-0546-07F2-C950CADE1581}"/>
                </a:ext>
              </a:extLst>
            </p:cNvPr>
            <p:cNvGrpSpPr/>
            <p:nvPr/>
          </p:nvGrpSpPr>
          <p:grpSpPr>
            <a:xfrm>
              <a:off x="1696204" y="5236848"/>
              <a:ext cx="1184005" cy="626087"/>
              <a:chOff x="3752904" y="1856916"/>
              <a:chExt cx="1184005" cy="626087"/>
            </a:xfrm>
          </p:grpSpPr>
          <p:sp>
            <p:nvSpPr>
              <p:cNvPr id="1101" name="Rectangle 1100">
                <a:extLst>
                  <a:ext uri="{FF2B5EF4-FFF2-40B4-BE49-F238E27FC236}">
                    <a16:creationId xmlns:a16="http://schemas.microsoft.com/office/drawing/2014/main" id="{9A92992F-3D2A-B318-66F8-87C0D5F8D87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02" name="Rectangle 1101">
                <a:extLst>
                  <a:ext uri="{FF2B5EF4-FFF2-40B4-BE49-F238E27FC236}">
                    <a16:creationId xmlns:a16="http://schemas.microsoft.com/office/drawing/2014/main" id="{5142A1E4-40FA-5077-5C51-32838AEF82F8}"/>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94" name="Group 1093">
              <a:extLst>
                <a:ext uri="{FF2B5EF4-FFF2-40B4-BE49-F238E27FC236}">
                  <a16:creationId xmlns:a16="http://schemas.microsoft.com/office/drawing/2014/main" id="{F75892D4-EACF-3D81-D790-B4393ABFD9E6}"/>
                </a:ext>
              </a:extLst>
            </p:cNvPr>
            <p:cNvGrpSpPr/>
            <p:nvPr/>
          </p:nvGrpSpPr>
          <p:grpSpPr>
            <a:xfrm>
              <a:off x="1696204" y="4521239"/>
              <a:ext cx="1184005" cy="626087"/>
              <a:chOff x="3752904" y="1856916"/>
              <a:chExt cx="1184005" cy="626087"/>
            </a:xfrm>
          </p:grpSpPr>
          <p:sp>
            <p:nvSpPr>
              <p:cNvPr id="1099" name="Rectangle 1098">
                <a:extLst>
                  <a:ext uri="{FF2B5EF4-FFF2-40B4-BE49-F238E27FC236}">
                    <a16:creationId xmlns:a16="http://schemas.microsoft.com/office/drawing/2014/main" id="{C0C1429F-D51F-95DC-2849-DE84165471D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100" name="Rectangle 1099">
                <a:extLst>
                  <a:ext uri="{FF2B5EF4-FFF2-40B4-BE49-F238E27FC236}">
                    <a16:creationId xmlns:a16="http://schemas.microsoft.com/office/drawing/2014/main" id="{4F2C3A13-BBE4-685A-1346-4B58B62014A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95" name="Group 1094">
              <a:extLst>
                <a:ext uri="{FF2B5EF4-FFF2-40B4-BE49-F238E27FC236}">
                  <a16:creationId xmlns:a16="http://schemas.microsoft.com/office/drawing/2014/main" id="{068A3BA8-6192-EE47-C338-953065D319A3}"/>
                </a:ext>
              </a:extLst>
            </p:cNvPr>
            <p:cNvGrpSpPr/>
            <p:nvPr/>
          </p:nvGrpSpPr>
          <p:grpSpPr>
            <a:xfrm>
              <a:off x="1696204" y="5952457"/>
              <a:ext cx="1184005" cy="626087"/>
              <a:chOff x="3752904" y="1856916"/>
              <a:chExt cx="1184005" cy="626087"/>
            </a:xfrm>
          </p:grpSpPr>
          <p:sp>
            <p:nvSpPr>
              <p:cNvPr id="1097" name="Rectangle 1096">
                <a:extLst>
                  <a:ext uri="{FF2B5EF4-FFF2-40B4-BE49-F238E27FC236}">
                    <a16:creationId xmlns:a16="http://schemas.microsoft.com/office/drawing/2014/main" id="{4DFA8422-78C5-A9B1-06CD-7FB22F7CF0B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98" name="Rectangle 1097">
                <a:extLst>
                  <a:ext uri="{FF2B5EF4-FFF2-40B4-BE49-F238E27FC236}">
                    <a16:creationId xmlns:a16="http://schemas.microsoft.com/office/drawing/2014/main" id="{706EE6AF-2746-C6F0-DEAA-CA9613EC80E3}"/>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sp>
        <p:nvSpPr>
          <p:cNvPr id="1182" name="Rectangle 1181">
            <a:extLst>
              <a:ext uri="{FF2B5EF4-FFF2-40B4-BE49-F238E27FC236}">
                <a16:creationId xmlns:a16="http://schemas.microsoft.com/office/drawing/2014/main" id="{F2E33E21-D457-3A4B-805A-8186367D4F8D}"/>
              </a:ext>
            </a:extLst>
          </p:cNvPr>
          <p:cNvSpPr/>
          <p:nvPr/>
        </p:nvSpPr>
        <p:spPr>
          <a:xfrm>
            <a:off x="7844372" y="9613980"/>
            <a:ext cx="6524625" cy="458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 Instruction Cache</a:t>
            </a:r>
          </a:p>
        </p:txBody>
      </p:sp>
      <p:sp>
        <p:nvSpPr>
          <p:cNvPr id="1183" name="Rectangle 1182">
            <a:extLst>
              <a:ext uri="{FF2B5EF4-FFF2-40B4-BE49-F238E27FC236}">
                <a16:creationId xmlns:a16="http://schemas.microsoft.com/office/drawing/2014/main" id="{83384B10-7109-FBAC-A018-C796ABC88706}"/>
              </a:ext>
            </a:extLst>
          </p:cNvPr>
          <p:cNvSpPr/>
          <p:nvPr/>
        </p:nvSpPr>
        <p:spPr>
          <a:xfrm>
            <a:off x="14543116" y="9613980"/>
            <a:ext cx="4045370" cy="4585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L1.5 </a:t>
            </a:r>
            <a:r>
              <a:rPr lang="en-SG" dirty="0" err="1"/>
              <a:t>InDexed</a:t>
            </a:r>
            <a:r>
              <a:rPr lang="en-SG" dirty="0"/>
              <a:t> Constant Cache 8 KB</a:t>
            </a:r>
          </a:p>
        </p:txBody>
      </p:sp>
      <p:sp>
        <p:nvSpPr>
          <p:cNvPr id="1185" name="Rectangle 1184">
            <a:extLst>
              <a:ext uri="{FF2B5EF4-FFF2-40B4-BE49-F238E27FC236}">
                <a16:creationId xmlns:a16="http://schemas.microsoft.com/office/drawing/2014/main" id="{B3F55591-D94F-9BAA-CF3D-F37396ECEDF7}"/>
              </a:ext>
            </a:extLst>
          </p:cNvPr>
          <p:cNvSpPr/>
          <p:nvPr/>
        </p:nvSpPr>
        <p:spPr>
          <a:xfrm>
            <a:off x="10461078" y="10415423"/>
            <a:ext cx="3927141" cy="30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L0 Instruction Cache</a:t>
            </a:r>
          </a:p>
        </p:txBody>
      </p:sp>
      <p:sp>
        <p:nvSpPr>
          <p:cNvPr id="1187" name="Rectangle 1186">
            <a:extLst>
              <a:ext uri="{FF2B5EF4-FFF2-40B4-BE49-F238E27FC236}">
                <a16:creationId xmlns:a16="http://schemas.microsoft.com/office/drawing/2014/main" id="{92476125-46D2-AF1E-115A-30EF8A708AC3}"/>
              </a:ext>
            </a:extLst>
          </p:cNvPr>
          <p:cNvSpPr/>
          <p:nvPr/>
        </p:nvSpPr>
        <p:spPr>
          <a:xfrm>
            <a:off x="7318807" y="18739130"/>
            <a:ext cx="8461305" cy="394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64 KB Register File</a:t>
            </a:r>
          </a:p>
        </p:txBody>
      </p:sp>
      <p:sp>
        <p:nvSpPr>
          <p:cNvPr id="1189" name="Rectangle 1188">
            <a:extLst>
              <a:ext uri="{FF2B5EF4-FFF2-40B4-BE49-F238E27FC236}">
                <a16:creationId xmlns:a16="http://schemas.microsoft.com/office/drawing/2014/main" id="{B243FE6C-1C4C-8E9D-1084-35D75770D57E}"/>
              </a:ext>
            </a:extLst>
          </p:cNvPr>
          <p:cNvSpPr/>
          <p:nvPr/>
        </p:nvSpPr>
        <p:spPr>
          <a:xfrm>
            <a:off x="7318807" y="10998450"/>
            <a:ext cx="11269677" cy="381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Warp Scheduler</a:t>
            </a:r>
          </a:p>
        </p:txBody>
      </p:sp>
      <p:sp>
        <p:nvSpPr>
          <p:cNvPr id="1191" name="Rectangle 1190">
            <a:extLst>
              <a:ext uri="{FF2B5EF4-FFF2-40B4-BE49-F238E27FC236}">
                <a16:creationId xmlns:a16="http://schemas.microsoft.com/office/drawing/2014/main" id="{291AACB9-2180-4AF7-34C1-50DCF1543465}"/>
              </a:ext>
            </a:extLst>
          </p:cNvPr>
          <p:cNvSpPr/>
          <p:nvPr/>
        </p:nvSpPr>
        <p:spPr>
          <a:xfrm>
            <a:off x="8263112" y="10452085"/>
            <a:ext cx="1490247" cy="226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Branch Unit</a:t>
            </a:r>
          </a:p>
        </p:txBody>
      </p:sp>
      <p:sp>
        <p:nvSpPr>
          <p:cNvPr id="1194" name="Rectangle 1193">
            <a:extLst>
              <a:ext uri="{FF2B5EF4-FFF2-40B4-BE49-F238E27FC236}">
                <a16:creationId xmlns:a16="http://schemas.microsoft.com/office/drawing/2014/main" id="{BBBB59EB-C1A0-B726-5F75-D1125A5344FC}"/>
              </a:ext>
            </a:extLst>
          </p:cNvPr>
          <p:cNvSpPr/>
          <p:nvPr/>
        </p:nvSpPr>
        <p:spPr>
          <a:xfrm>
            <a:off x="8074124" y="11707759"/>
            <a:ext cx="9081944" cy="391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Math Dispatch Unit</a:t>
            </a:r>
          </a:p>
        </p:txBody>
      </p:sp>
      <p:grpSp>
        <p:nvGrpSpPr>
          <p:cNvPr id="1195" name="Group 1194">
            <a:extLst>
              <a:ext uri="{FF2B5EF4-FFF2-40B4-BE49-F238E27FC236}">
                <a16:creationId xmlns:a16="http://schemas.microsoft.com/office/drawing/2014/main" id="{1C8DA5AF-7EE5-3DBA-D6F6-9E52B843E433}"/>
              </a:ext>
            </a:extLst>
          </p:cNvPr>
          <p:cNvGrpSpPr/>
          <p:nvPr/>
        </p:nvGrpSpPr>
        <p:grpSpPr>
          <a:xfrm>
            <a:off x="15172000" y="13420362"/>
            <a:ext cx="962757" cy="496662"/>
            <a:chOff x="6871745" y="902186"/>
            <a:chExt cx="1173627" cy="496662"/>
          </a:xfrm>
        </p:grpSpPr>
        <p:sp>
          <p:nvSpPr>
            <p:cNvPr id="1196" name="Rectangle 1195">
              <a:extLst>
                <a:ext uri="{FF2B5EF4-FFF2-40B4-BE49-F238E27FC236}">
                  <a16:creationId xmlns:a16="http://schemas.microsoft.com/office/drawing/2014/main" id="{96C46F4E-1FD6-CB0F-10CB-84B46F0AB3E6}"/>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197" name="Rectangle 1196">
              <a:extLst>
                <a:ext uri="{FF2B5EF4-FFF2-40B4-BE49-F238E27FC236}">
                  <a16:creationId xmlns:a16="http://schemas.microsoft.com/office/drawing/2014/main" id="{6CBFC598-E6F1-FAC8-3CDC-877600B8CB2D}"/>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198" name="Rectangle 1197">
              <a:extLst>
                <a:ext uri="{FF2B5EF4-FFF2-40B4-BE49-F238E27FC236}">
                  <a16:creationId xmlns:a16="http://schemas.microsoft.com/office/drawing/2014/main" id="{52229D23-5E3C-3EAB-998D-575C21BEC389}"/>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199" name="Rectangle 1198">
              <a:extLst>
                <a:ext uri="{FF2B5EF4-FFF2-40B4-BE49-F238E27FC236}">
                  <a16:creationId xmlns:a16="http://schemas.microsoft.com/office/drawing/2014/main" id="{B523A105-6112-D5DF-A0E7-19690BB955E4}"/>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200" name="Rectangle 1199">
              <a:extLst>
                <a:ext uri="{FF2B5EF4-FFF2-40B4-BE49-F238E27FC236}">
                  <a16:creationId xmlns:a16="http://schemas.microsoft.com/office/drawing/2014/main" id="{04B3EBEE-B6AB-B21F-24F1-9D5D31C74F4C}"/>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grpSp>
      <p:sp>
        <p:nvSpPr>
          <p:cNvPr id="1202" name="Rectangle 1201">
            <a:extLst>
              <a:ext uri="{FF2B5EF4-FFF2-40B4-BE49-F238E27FC236}">
                <a16:creationId xmlns:a16="http://schemas.microsoft.com/office/drawing/2014/main" id="{08DEE837-422C-EA32-BC33-83D79913B97A}"/>
              </a:ext>
            </a:extLst>
          </p:cNvPr>
          <p:cNvSpPr/>
          <p:nvPr/>
        </p:nvSpPr>
        <p:spPr>
          <a:xfrm>
            <a:off x="7314645" y="19321676"/>
            <a:ext cx="11258863" cy="4173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 </a:t>
            </a:r>
            <a:r>
              <a:rPr lang="en-SG" dirty="0" err="1"/>
              <a:t>Dcache</a:t>
            </a:r>
            <a:r>
              <a:rPr lang="en-SG" dirty="0"/>
              <a:t>/</a:t>
            </a:r>
            <a:r>
              <a:rPr lang="en-SG" dirty="0" err="1"/>
              <a:t>Smem</a:t>
            </a:r>
            <a:r>
              <a:rPr lang="en-SG" dirty="0"/>
              <a:t> 128kb (MIO)</a:t>
            </a:r>
          </a:p>
        </p:txBody>
      </p:sp>
      <p:sp>
        <p:nvSpPr>
          <p:cNvPr id="1203" name="Rectangle 1202">
            <a:extLst>
              <a:ext uri="{FF2B5EF4-FFF2-40B4-BE49-F238E27FC236}">
                <a16:creationId xmlns:a16="http://schemas.microsoft.com/office/drawing/2014/main" id="{DD79C0E7-03D5-283F-8DA5-2D0576D78C70}"/>
              </a:ext>
            </a:extLst>
          </p:cNvPr>
          <p:cNvSpPr/>
          <p:nvPr/>
        </p:nvSpPr>
        <p:spPr>
          <a:xfrm>
            <a:off x="15172000" y="12886231"/>
            <a:ext cx="2554231" cy="3172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MIO Scheduler</a:t>
            </a:r>
          </a:p>
        </p:txBody>
      </p:sp>
      <p:cxnSp>
        <p:nvCxnSpPr>
          <p:cNvPr id="1204" name="Straight Arrow Connector 1203">
            <a:extLst>
              <a:ext uri="{FF2B5EF4-FFF2-40B4-BE49-F238E27FC236}">
                <a16:creationId xmlns:a16="http://schemas.microsoft.com/office/drawing/2014/main" id="{2582BAE9-288E-82C9-EEBB-AA216C369395}"/>
              </a:ext>
            </a:extLst>
          </p:cNvPr>
          <p:cNvCxnSpPr>
            <a:cxnSpLocks/>
          </p:cNvCxnSpPr>
          <p:nvPr/>
        </p:nvCxnSpPr>
        <p:spPr>
          <a:xfrm>
            <a:off x="15769086" y="10072484"/>
            <a:ext cx="0" cy="34084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05" name="Straight Arrow Connector 1204">
            <a:extLst>
              <a:ext uri="{FF2B5EF4-FFF2-40B4-BE49-F238E27FC236}">
                <a16:creationId xmlns:a16="http://schemas.microsoft.com/office/drawing/2014/main" id="{3769A136-0451-BE33-6D64-98BC416E51C0}"/>
              </a:ext>
            </a:extLst>
          </p:cNvPr>
          <p:cNvCxnSpPr>
            <a:cxnSpLocks/>
          </p:cNvCxnSpPr>
          <p:nvPr/>
        </p:nvCxnSpPr>
        <p:spPr>
          <a:xfrm>
            <a:off x="12465411" y="1009194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06" name="Straight Arrow Connector 1205">
            <a:extLst>
              <a:ext uri="{FF2B5EF4-FFF2-40B4-BE49-F238E27FC236}">
                <a16:creationId xmlns:a16="http://schemas.microsoft.com/office/drawing/2014/main" id="{9ABDA91A-0E59-8316-949C-F42E9D260112}"/>
              </a:ext>
            </a:extLst>
          </p:cNvPr>
          <p:cNvCxnSpPr>
            <a:cxnSpLocks/>
          </p:cNvCxnSpPr>
          <p:nvPr/>
        </p:nvCxnSpPr>
        <p:spPr>
          <a:xfrm>
            <a:off x="12492485" y="10724103"/>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07" name="Straight Arrow Connector 1206">
            <a:extLst>
              <a:ext uri="{FF2B5EF4-FFF2-40B4-BE49-F238E27FC236}">
                <a16:creationId xmlns:a16="http://schemas.microsoft.com/office/drawing/2014/main" id="{E31FF0DC-3F51-C302-A313-638CC02D5C35}"/>
              </a:ext>
            </a:extLst>
          </p:cNvPr>
          <p:cNvCxnSpPr>
            <a:cxnSpLocks/>
          </p:cNvCxnSpPr>
          <p:nvPr/>
        </p:nvCxnSpPr>
        <p:spPr>
          <a:xfrm>
            <a:off x="15780112" y="10678971"/>
            <a:ext cx="0" cy="34084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08" name="Straight Arrow Connector 1207">
            <a:extLst>
              <a:ext uri="{FF2B5EF4-FFF2-40B4-BE49-F238E27FC236}">
                <a16:creationId xmlns:a16="http://schemas.microsoft.com/office/drawing/2014/main" id="{F848580F-0255-8A9B-1F93-CD89A7C36F5E}"/>
              </a:ext>
            </a:extLst>
          </p:cNvPr>
          <p:cNvCxnSpPr>
            <a:cxnSpLocks/>
          </p:cNvCxnSpPr>
          <p:nvPr/>
        </p:nvCxnSpPr>
        <p:spPr>
          <a:xfrm flipV="1">
            <a:off x="9175213" y="10652762"/>
            <a:ext cx="0" cy="3456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09" name="Straight Arrow Connector 1208">
            <a:extLst>
              <a:ext uri="{FF2B5EF4-FFF2-40B4-BE49-F238E27FC236}">
                <a16:creationId xmlns:a16="http://schemas.microsoft.com/office/drawing/2014/main" id="{BF9F67DD-B062-DCF9-EC5D-9F488924E939}"/>
              </a:ext>
            </a:extLst>
          </p:cNvPr>
          <p:cNvCxnSpPr>
            <a:cxnSpLocks/>
          </p:cNvCxnSpPr>
          <p:nvPr/>
        </p:nvCxnSpPr>
        <p:spPr>
          <a:xfrm>
            <a:off x="7691171" y="11374173"/>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10" name="Straight Arrow Connector 1209">
            <a:extLst>
              <a:ext uri="{FF2B5EF4-FFF2-40B4-BE49-F238E27FC236}">
                <a16:creationId xmlns:a16="http://schemas.microsoft.com/office/drawing/2014/main" id="{3C0F2CBE-C090-E3B9-14ED-B854F0615105}"/>
              </a:ext>
            </a:extLst>
          </p:cNvPr>
          <p:cNvCxnSpPr>
            <a:cxnSpLocks/>
          </p:cNvCxnSpPr>
          <p:nvPr/>
        </p:nvCxnSpPr>
        <p:spPr>
          <a:xfrm>
            <a:off x="12075348" y="11404413"/>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11" name="Straight Arrow Connector 1210">
            <a:extLst>
              <a:ext uri="{FF2B5EF4-FFF2-40B4-BE49-F238E27FC236}">
                <a16:creationId xmlns:a16="http://schemas.microsoft.com/office/drawing/2014/main" id="{DBA33EDD-7149-878E-C895-CC8238705640}"/>
              </a:ext>
            </a:extLst>
          </p:cNvPr>
          <p:cNvCxnSpPr>
            <a:cxnSpLocks/>
          </p:cNvCxnSpPr>
          <p:nvPr/>
        </p:nvCxnSpPr>
        <p:spPr>
          <a:xfrm>
            <a:off x="10704589" y="12098884"/>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12" name="Straight Arrow Connector 1211">
            <a:extLst>
              <a:ext uri="{FF2B5EF4-FFF2-40B4-BE49-F238E27FC236}">
                <a16:creationId xmlns:a16="http://schemas.microsoft.com/office/drawing/2014/main" id="{F861313E-8BF6-603F-0780-9E2F99E72B67}"/>
              </a:ext>
            </a:extLst>
          </p:cNvPr>
          <p:cNvCxnSpPr>
            <a:cxnSpLocks/>
          </p:cNvCxnSpPr>
          <p:nvPr/>
        </p:nvCxnSpPr>
        <p:spPr>
          <a:xfrm>
            <a:off x="15706611" y="12098884"/>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13" name="Straight Arrow Connector 1212">
            <a:extLst>
              <a:ext uri="{FF2B5EF4-FFF2-40B4-BE49-F238E27FC236}">
                <a16:creationId xmlns:a16="http://schemas.microsoft.com/office/drawing/2014/main" id="{4A3124D4-5743-DFB7-C650-3521E8EA72B6}"/>
              </a:ext>
            </a:extLst>
          </p:cNvPr>
          <p:cNvCxnSpPr>
            <a:cxnSpLocks/>
          </p:cNvCxnSpPr>
          <p:nvPr/>
        </p:nvCxnSpPr>
        <p:spPr>
          <a:xfrm>
            <a:off x="16665850" y="12090704"/>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14" name="Straight Arrow Connector 1213">
            <a:extLst>
              <a:ext uri="{FF2B5EF4-FFF2-40B4-BE49-F238E27FC236}">
                <a16:creationId xmlns:a16="http://schemas.microsoft.com/office/drawing/2014/main" id="{A8C11FC3-9047-3AA8-1527-402ECAAAEC71}"/>
              </a:ext>
            </a:extLst>
          </p:cNvPr>
          <p:cNvCxnSpPr>
            <a:cxnSpLocks/>
            <a:stCxn id="1409" idx="2"/>
          </p:cNvCxnSpPr>
          <p:nvPr/>
        </p:nvCxnSpPr>
        <p:spPr>
          <a:xfrm>
            <a:off x="7678706" y="12099889"/>
            <a:ext cx="30438" cy="6434485"/>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15" name="Straight Arrow Connector 1214">
            <a:extLst>
              <a:ext uri="{FF2B5EF4-FFF2-40B4-BE49-F238E27FC236}">
                <a16:creationId xmlns:a16="http://schemas.microsoft.com/office/drawing/2014/main" id="{C8BA98DF-824D-F0EB-249F-1763B2F48DDB}"/>
              </a:ext>
            </a:extLst>
          </p:cNvPr>
          <p:cNvCxnSpPr>
            <a:cxnSpLocks/>
          </p:cNvCxnSpPr>
          <p:nvPr/>
        </p:nvCxnSpPr>
        <p:spPr>
          <a:xfrm flipH="1">
            <a:off x="15677357" y="13941272"/>
            <a:ext cx="6579" cy="4790102"/>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408" name="TextBox 1407">
            <a:extLst>
              <a:ext uri="{FF2B5EF4-FFF2-40B4-BE49-F238E27FC236}">
                <a16:creationId xmlns:a16="http://schemas.microsoft.com/office/drawing/2014/main" id="{95F7400B-BF18-DAA1-8C2C-CAD627FEBB07}"/>
              </a:ext>
            </a:extLst>
          </p:cNvPr>
          <p:cNvSpPr txBox="1"/>
          <p:nvPr/>
        </p:nvSpPr>
        <p:spPr>
          <a:xfrm>
            <a:off x="13770150" y="9218924"/>
            <a:ext cx="918841" cy="369332"/>
          </a:xfrm>
          <a:prstGeom prst="rect">
            <a:avLst/>
          </a:prstGeom>
          <a:noFill/>
        </p:spPr>
        <p:txBody>
          <a:bodyPr wrap="none" rtlCol="0">
            <a:spAutoFit/>
          </a:bodyPr>
          <a:lstStyle/>
          <a:p>
            <a:r>
              <a:rPr lang="en-SG" dirty="0"/>
              <a:t>128 KB </a:t>
            </a:r>
          </a:p>
        </p:txBody>
      </p:sp>
      <p:sp>
        <p:nvSpPr>
          <p:cNvPr id="1409" name="Rectangle 1408">
            <a:extLst>
              <a:ext uri="{FF2B5EF4-FFF2-40B4-BE49-F238E27FC236}">
                <a16:creationId xmlns:a16="http://schemas.microsoft.com/office/drawing/2014/main" id="{1ED8990B-54AF-9501-FDAC-8E792E521375}"/>
              </a:ext>
            </a:extLst>
          </p:cNvPr>
          <p:cNvSpPr/>
          <p:nvPr/>
        </p:nvSpPr>
        <p:spPr>
          <a:xfrm>
            <a:off x="7367401" y="11758836"/>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Tensor Core</a:t>
            </a:r>
          </a:p>
        </p:txBody>
      </p:sp>
      <p:sp>
        <p:nvSpPr>
          <p:cNvPr id="1410" name="Rectangle 1409">
            <a:extLst>
              <a:ext uri="{FF2B5EF4-FFF2-40B4-BE49-F238E27FC236}">
                <a16:creationId xmlns:a16="http://schemas.microsoft.com/office/drawing/2014/main" id="{D9E0E02C-EC4E-B27A-FA4C-0735960D9FE1}"/>
              </a:ext>
            </a:extLst>
          </p:cNvPr>
          <p:cNvSpPr/>
          <p:nvPr/>
        </p:nvSpPr>
        <p:spPr>
          <a:xfrm>
            <a:off x="17181108" y="13287150"/>
            <a:ext cx="564175" cy="163629"/>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fp64</a:t>
            </a:r>
          </a:p>
        </p:txBody>
      </p:sp>
      <p:sp>
        <p:nvSpPr>
          <p:cNvPr id="1411" name="TextBox 1410">
            <a:extLst>
              <a:ext uri="{FF2B5EF4-FFF2-40B4-BE49-F238E27FC236}">
                <a16:creationId xmlns:a16="http://schemas.microsoft.com/office/drawing/2014/main" id="{20563563-B77B-9FFB-3CCE-BA74DE3F9C6D}"/>
              </a:ext>
            </a:extLst>
          </p:cNvPr>
          <p:cNvSpPr txBox="1"/>
          <p:nvPr/>
        </p:nvSpPr>
        <p:spPr>
          <a:xfrm>
            <a:off x="17106943" y="13435658"/>
            <a:ext cx="944996" cy="553998"/>
          </a:xfrm>
          <a:prstGeom prst="rect">
            <a:avLst/>
          </a:prstGeom>
          <a:noFill/>
        </p:spPr>
        <p:txBody>
          <a:bodyPr wrap="square" rtlCol="0">
            <a:spAutoFit/>
          </a:bodyPr>
          <a:lstStyle/>
          <a:p>
            <a:r>
              <a:rPr lang="en-SG" sz="1000" dirty="0"/>
              <a:t>Emulated</a:t>
            </a:r>
          </a:p>
          <a:p>
            <a:r>
              <a:rPr lang="en-SG" sz="1000" dirty="0"/>
              <a:t>Does not</a:t>
            </a:r>
          </a:p>
          <a:p>
            <a:r>
              <a:rPr lang="en-SG" sz="1000" dirty="0"/>
              <a:t>exist</a:t>
            </a:r>
          </a:p>
        </p:txBody>
      </p:sp>
      <p:sp>
        <p:nvSpPr>
          <p:cNvPr id="1412" name="TextBox 1411">
            <a:extLst>
              <a:ext uri="{FF2B5EF4-FFF2-40B4-BE49-F238E27FC236}">
                <a16:creationId xmlns:a16="http://schemas.microsoft.com/office/drawing/2014/main" id="{809E2795-42BC-7DEC-3E9C-EE814EFFE093}"/>
              </a:ext>
            </a:extLst>
          </p:cNvPr>
          <p:cNvSpPr txBox="1"/>
          <p:nvPr/>
        </p:nvSpPr>
        <p:spPr>
          <a:xfrm>
            <a:off x="14897438" y="15245931"/>
            <a:ext cx="731853" cy="400110"/>
          </a:xfrm>
          <a:prstGeom prst="rect">
            <a:avLst/>
          </a:prstGeom>
          <a:noFill/>
        </p:spPr>
        <p:txBody>
          <a:bodyPr wrap="square" rtlCol="0">
            <a:spAutoFit/>
          </a:bodyPr>
          <a:lstStyle/>
          <a:p>
            <a:r>
              <a:rPr lang="en-SG" sz="1000" dirty="0"/>
              <a:t>Mio </a:t>
            </a:r>
            <a:r>
              <a:rPr lang="en-SG" sz="1000" dirty="0" err="1"/>
              <a:t>datapath</a:t>
            </a:r>
            <a:endParaRPr lang="en-SG" sz="1000" dirty="0"/>
          </a:p>
        </p:txBody>
      </p:sp>
      <p:sp>
        <p:nvSpPr>
          <p:cNvPr id="1413" name="Rectangle 1412">
            <a:extLst>
              <a:ext uri="{FF2B5EF4-FFF2-40B4-BE49-F238E27FC236}">
                <a16:creationId xmlns:a16="http://schemas.microsoft.com/office/drawing/2014/main" id="{D7D1F2DF-0313-EF71-F702-1F090EB2FEF2}"/>
              </a:ext>
            </a:extLst>
          </p:cNvPr>
          <p:cNvSpPr/>
          <p:nvPr/>
        </p:nvSpPr>
        <p:spPr>
          <a:xfrm>
            <a:off x="10377336" y="18200646"/>
            <a:ext cx="3243800" cy="361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Register Cache</a:t>
            </a:r>
          </a:p>
        </p:txBody>
      </p:sp>
      <p:sp>
        <p:nvSpPr>
          <p:cNvPr id="1414" name="Rectangle 1413">
            <a:extLst>
              <a:ext uri="{FF2B5EF4-FFF2-40B4-BE49-F238E27FC236}">
                <a16:creationId xmlns:a16="http://schemas.microsoft.com/office/drawing/2014/main" id="{82E564D2-BCA8-916B-E0B9-A5E217E71810}"/>
              </a:ext>
            </a:extLst>
          </p:cNvPr>
          <p:cNvSpPr/>
          <p:nvPr/>
        </p:nvSpPr>
        <p:spPr>
          <a:xfrm>
            <a:off x="15172000" y="12431548"/>
            <a:ext cx="966548" cy="245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MUFU Instruction</a:t>
            </a:r>
          </a:p>
          <a:p>
            <a:pPr algn="ctr"/>
            <a:r>
              <a:rPr lang="en-SG" sz="800" dirty="0"/>
              <a:t>queue</a:t>
            </a:r>
          </a:p>
        </p:txBody>
      </p:sp>
      <p:sp>
        <p:nvSpPr>
          <p:cNvPr id="1415" name="Rectangle 1414">
            <a:extLst>
              <a:ext uri="{FF2B5EF4-FFF2-40B4-BE49-F238E27FC236}">
                <a16:creationId xmlns:a16="http://schemas.microsoft.com/office/drawing/2014/main" id="{0B4B0AA3-ABCC-0CBB-9D0E-397F109C87F8}"/>
              </a:ext>
            </a:extLst>
          </p:cNvPr>
          <p:cNvSpPr/>
          <p:nvPr/>
        </p:nvSpPr>
        <p:spPr>
          <a:xfrm rot="16200000">
            <a:off x="10593884" y="15079571"/>
            <a:ext cx="5666736" cy="370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Crossbar</a:t>
            </a:r>
          </a:p>
        </p:txBody>
      </p:sp>
      <p:sp>
        <p:nvSpPr>
          <p:cNvPr id="1416" name="Rectangle 1415">
            <a:extLst>
              <a:ext uri="{FF2B5EF4-FFF2-40B4-BE49-F238E27FC236}">
                <a16:creationId xmlns:a16="http://schemas.microsoft.com/office/drawing/2014/main" id="{9EDBC76F-463F-A5EE-A1E2-E831460AC8A6}"/>
              </a:ext>
            </a:extLst>
          </p:cNvPr>
          <p:cNvSpPr/>
          <p:nvPr/>
        </p:nvSpPr>
        <p:spPr>
          <a:xfrm>
            <a:off x="18978975" y="17158573"/>
            <a:ext cx="967344" cy="509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ADU</a:t>
            </a:r>
          </a:p>
        </p:txBody>
      </p:sp>
      <p:sp>
        <p:nvSpPr>
          <p:cNvPr id="1417" name="Rectangle 1416">
            <a:extLst>
              <a:ext uri="{FF2B5EF4-FFF2-40B4-BE49-F238E27FC236}">
                <a16:creationId xmlns:a16="http://schemas.microsoft.com/office/drawing/2014/main" id="{1F197BE3-26B4-97B9-9C43-829DF9A332BE}"/>
              </a:ext>
            </a:extLst>
          </p:cNvPr>
          <p:cNvSpPr/>
          <p:nvPr/>
        </p:nvSpPr>
        <p:spPr>
          <a:xfrm>
            <a:off x="13711444" y="18200052"/>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1419" name="Rectangle 1418">
            <a:extLst>
              <a:ext uri="{FF2B5EF4-FFF2-40B4-BE49-F238E27FC236}">
                <a16:creationId xmlns:a16="http://schemas.microsoft.com/office/drawing/2014/main" id="{27BD8877-3089-2212-FB27-5BC74C2555B1}"/>
              </a:ext>
            </a:extLst>
          </p:cNvPr>
          <p:cNvSpPr/>
          <p:nvPr/>
        </p:nvSpPr>
        <p:spPr>
          <a:xfrm>
            <a:off x="13711443" y="17529848"/>
            <a:ext cx="1058852" cy="582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Operand buffer</a:t>
            </a:r>
          </a:p>
        </p:txBody>
      </p:sp>
      <p:grpSp>
        <p:nvGrpSpPr>
          <p:cNvPr id="1447" name="Group 1446">
            <a:extLst>
              <a:ext uri="{FF2B5EF4-FFF2-40B4-BE49-F238E27FC236}">
                <a16:creationId xmlns:a16="http://schemas.microsoft.com/office/drawing/2014/main" id="{769D259B-4701-6988-C4F5-9CF86DB27DE8}"/>
              </a:ext>
            </a:extLst>
          </p:cNvPr>
          <p:cNvGrpSpPr/>
          <p:nvPr/>
        </p:nvGrpSpPr>
        <p:grpSpPr>
          <a:xfrm>
            <a:off x="16168133" y="13429495"/>
            <a:ext cx="958266" cy="496662"/>
            <a:chOff x="6871745" y="902186"/>
            <a:chExt cx="1173627" cy="496662"/>
          </a:xfrm>
        </p:grpSpPr>
        <p:sp>
          <p:nvSpPr>
            <p:cNvPr id="1448" name="Rectangle 1447">
              <a:extLst>
                <a:ext uri="{FF2B5EF4-FFF2-40B4-BE49-F238E27FC236}">
                  <a16:creationId xmlns:a16="http://schemas.microsoft.com/office/drawing/2014/main" id="{3ACDD68A-11F6-2E43-C2AD-B8E0467679A5}"/>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449" name="Rectangle 1448">
              <a:extLst>
                <a:ext uri="{FF2B5EF4-FFF2-40B4-BE49-F238E27FC236}">
                  <a16:creationId xmlns:a16="http://schemas.microsoft.com/office/drawing/2014/main" id="{7A699C52-E695-91A2-19AE-60D9474AF713}"/>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50" name="Rectangle 1449">
              <a:extLst>
                <a:ext uri="{FF2B5EF4-FFF2-40B4-BE49-F238E27FC236}">
                  <a16:creationId xmlns:a16="http://schemas.microsoft.com/office/drawing/2014/main" id="{5DF2C132-A907-C477-67AB-A30B218F71CD}"/>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51" name="Rectangle 1450">
              <a:extLst>
                <a:ext uri="{FF2B5EF4-FFF2-40B4-BE49-F238E27FC236}">
                  <a16:creationId xmlns:a16="http://schemas.microsoft.com/office/drawing/2014/main" id="{F9031531-460D-CF64-584B-ADF070EF451C}"/>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52" name="Rectangle 1451">
              <a:extLst>
                <a:ext uri="{FF2B5EF4-FFF2-40B4-BE49-F238E27FC236}">
                  <a16:creationId xmlns:a16="http://schemas.microsoft.com/office/drawing/2014/main" id="{B616D605-91B1-F48A-1140-1CEBB78144C3}"/>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grpSp>
      <p:cxnSp>
        <p:nvCxnSpPr>
          <p:cNvPr id="1453" name="Straight Arrow Connector 1452">
            <a:extLst>
              <a:ext uri="{FF2B5EF4-FFF2-40B4-BE49-F238E27FC236}">
                <a16:creationId xmlns:a16="http://schemas.microsoft.com/office/drawing/2014/main" id="{D00E7B77-0395-1AE0-39A9-C3FEAE9BED57}"/>
              </a:ext>
            </a:extLst>
          </p:cNvPr>
          <p:cNvCxnSpPr>
            <a:cxnSpLocks/>
          </p:cNvCxnSpPr>
          <p:nvPr/>
        </p:nvCxnSpPr>
        <p:spPr>
          <a:xfrm>
            <a:off x="15673498" y="12676876"/>
            <a:ext cx="0" cy="2253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54" name="Rectangle 1453">
            <a:extLst>
              <a:ext uri="{FF2B5EF4-FFF2-40B4-BE49-F238E27FC236}">
                <a16:creationId xmlns:a16="http://schemas.microsoft.com/office/drawing/2014/main" id="{EAB4E4E9-B1C5-6261-EFE5-F75E1A5FF54C}"/>
              </a:ext>
            </a:extLst>
          </p:cNvPr>
          <p:cNvSpPr/>
          <p:nvPr/>
        </p:nvSpPr>
        <p:spPr>
          <a:xfrm>
            <a:off x="16189520" y="12431548"/>
            <a:ext cx="966548" cy="245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LSU Queue</a:t>
            </a:r>
          </a:p>
        </p:txBody>
      </p:sp>
      <p:cxnSp>
        <p:nvCxnSpPr>
          <p:cNvPr id="1455" name="Straight Arrow Connector 1454">
            <a:extLst>
              <a:ext uri="{FF2B5EF4-FFF2-40B4-BE49-F238E27FC236}">
                <a16:creationId xmlns:a16="http://schemas.microsoft.com/office/drawing/2014/main" id="{49198DED-99D5-2F18-499A-8774AA245D17}"/>
              </a:ext>
            </a:extLst>
          </p:cNvPr>
          <p:cNvCxnSpPr>
            <a:cxnSpLocks/>
          </p:cNvCxnSpPr>
          <p:nvPr/>
        </p:nvCxnSpPr>
        <p:spPr>
          <a:xfrm>
            <a:off x="16684704" y="12676876"/>
            <a:ext cx="0" cy="2253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56" name="Straight Arrow Connector 1455">
            <a:extLst>
              <a:ext uri="{FF2B5EF4-FFF2-40B4-BE49-F238E27FC236}">
                <a16:creationId xmlns:a16="http://schemas.microsoft.com/office/drawing/2014/main" id="{E31DC2AA-0126-3CFF-AF4A-B31B8B042809}"/>
              </a:ext>
            </a:extLst>
          </p:cNvPr>
          <p:cNvCxnSpPr>
            <a:cxnSpLocks/>
          </p:cNvCxnSpPr>
          <p:nvPr/>
        </p:nvCxnSpPr>
        <p:spPr>
          <a:xfrm>
            <a:off x="15652543" y="13209717"/>
            <a:ext cx="0" cy="2253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57" name="Straight Arrow Connector 1456">
            <a:extLst>
              <a:ext uri="{FF2B5EF4-FFF2-40B4-BE49-F238E27FC236}">
                <a16:creationId xmlns:a16="http://schemas.microsoft.com/office/drawing/2014/main" id="{3323522C-D92D-50CB-52FB-4B98B163E488}"/>
              </a:ext>
            </a:extLst>
          </p:cNvPr>
          <p:cNvCxnSpPr>
            <a:cxnSpLocks/>
          </p:cNvCxnSpPr>
          <p:nvPr/>
        </p:nvCxnSpPr>
        <p:spPr>
          <a:xfrm>
            <a:off x="16684704" y="13209717"/>
            <a:ext cx="0" cy="2253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58" name="Straight Arrow Connector 1457">
            <a:extLst>
              <a:ext uri="{FF2B5EF4-FFF2-40B4-BE49-F238E27FC236}">
                <a16:creationId xmlns:a16="http://schemas.microsoft.com/office/drawing/2014/main" id="{B028E49F-EE2A-B67D-D5A6-DEE450F17FBD}"/>
              </a:ext>
            </a:extLst>
          </p:cNvPr>
          <p:cNvCxnSpPr>
            <a:cxnSpLocks/>
          </p:cNvCxnSpPr>
          <p:nvPr/>
        </p:nvCxnSpPr>
        <p:spPr>
          <a:xfrm>
            <a:off x="16655204" y="13941272"/>
            <a:ext cx="0" cy="533208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59" name="Straight Arrow Connector 1458">
            <a:extLst>
              <a:ext uri="{FF2B5EF4-FFF2-40B4-BE49-F238E27FC236}">
                <a16:creationId xmlns:a16="http://schemas.microsoft.com/office/drawing/2014/main" id="{5175A3B9-4386-857F-7E23-3697BAB2A598}"/>
              </a:ext>
            </a:extLst>
          </p:cNvPr>
          <p:cNvCxnSpPr>
            <a:cxnSpLocks/>
          </p:cNvCxnSpPr>
          <p:nvPr/>
        </p:nvCxnSpPr>
        <p:spPr>
          <a:xfrm flipH="1" flipV="1">
            <a:off x="14581774" y="18012275"/>
            <a:ext cx="21604" cy="80383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60" name="Straight Arrow Connector 1459">
            <a:extLst>
              <a:ext uri="{FF2B5EF4-FFF2-40B4-BE49-F238E27FC236}">
                <a16:creationId xmlns:a16="http://schemas.microsoft.com/office/drawing/2014/main" id="{794B9F7F-6778-C6DF-ADAF-72DBAE3B66BD}"/>
              </a:ext>
            </a:extLst>
          </p:cNvPr>
          <p:cNvCxnSpPr>
            <a:cxnSpLocks/>
          </p:cNvCxnSpPr>
          <p:nvPr/>
        </p:nvCxnSpPr>
        <p:spPr>
          <a:xfrm>
            <a:off x="13027596" y="18570746"/>
            <a:ext cx="64729" cy="35069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61" name="Straight Arrow Connector 1460">
            <a:extLst>
              <a:ext uri="{FF2B5EF4-FFF2-40B4-BE49-F238E27FC236}">
                <a16:creationId xmlns:a16="http://schemas.microsoft.com/office/drawing/2014/main" id="{C04EA5CF-A8A5-BF86-27CC-F44808B52E55}"/>
              </a:ext>
            </a:extLst>
          </p:cNvPr>
          <p:cNvCxnSpPr>
            <a:cxnSpLocks/>
          </p:cNvCxnSpPr>
          <p:nvPr/>
        </p:nvCxnSpPr>
        <p:spPr>
          <a:xfrm flipH="1" flipV="1">
            <a:off x="13485130" y="17666343"/>
            <a:ext cx="456965" cy="12897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62" name="Straight Arrow Connector 1461">
            <a:extLst>
              <a:ext uri="{FF2B5EF4-FFF2-40B4-BE49-F238E27FC236}">
                <a16:creationId xmlns:a16="http://schemas.microsoft.com/office/drawing/2014/main" id="{AD2B3FAD-8517-DF4C-8164-3AA29CA5F81B}"/>
              </a:ext>
            </a:extLst>
          </p:cNvPr>
          <p:cNvCxnSpPr>
            <a:cxnSpLocks/>
          </p:cNvCxnSpPr>
          <p:nvPr/>
        </p:nvCxnSpPr>
        <p:spPr>
          <a:xfrm>
            <a:off x="13434936" y="17967197"/>
            <a:ext cx="53934"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63" name="Straight Arrow Connector 1462">
            <a:extLst>
              <a:ext uri="{FF2B5EF4-FFF2-40B4-BE49-F238E27FC236}">
                <a16:creationId xmlns:a16="http://schemas.microsoft.com/office/drawing/2014/main" id="{67F7E3F2-C0C7-B2EC-6E36-84B4F51F1CEA}"/>
              </a:ext>
            </a:extLst>
          </p:cNvPr>
          <p:cNvCxnSpPr>
            <a:cxnSpLocks/>
          </p:cNvCxnSpPr>
          <p:nvPr/>
        </p:nvCxnSpPr>
        <p:spPr>
          <a:xfrm flipH="1">
            <a:off x="13066748" y="16706860"/>
            <a:ext cx="428617" cy="3761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64" name="Straight Arrow Connector 1463">
            <a:extLst>
              <a:ext uri="{FF2B5EF4-FFF2-40B4-BE49-F238E27FC236}">
                <a16:creationId xmlns:a16="http://schemas.microsoft.com/office/drawing/2014/main" id="{A3E28DBA-251A-2AC4-C6A9-73774063AEDD}"/>
              </a:ext>
            </a:extLst>
          </p:cNvPr>
          <p:cNvCxnSpPr>
            <a:cxnSpLocks/>
          </p:cNvCxnSpPr>
          <p:nvPr/>
        </p:nvCxnSpPr>
        <p:spPr>
          <a:xfrm flipV="1">
            <a:off x="12681634" y="18012275"/>
            <a:ext cx="217129" cy="20475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65" name="Straight Arrow Connector 1464">
            <a:extLst>
              <a:ext uri="{FF2B5EF4-FFF2-40B4-BE49-F238E27FC236}">
                <a16:creationId xmlns:a16="http://schemas.microsoft.com/office/drawing/2014/main" id="{93AA4DE1-2038-755F-AA30-4BA7B163700A}"/>
              </a:ext>
            </a:extLst>
          </p:cNvPr>
          <p:cNvCxnSpPr>
            <a:cxnSpLocks/>
          </p:cNvCxnSpPr>
          <p:nvPr/>
        </p:nvCxnSpPr>
        <p:spPr>
          <a:xfrm>
            <a:off x="13590465" y="17921583"/>
            <a:ext cx="308723"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66" name="Straight Arrow Connector 1465">
            <a:extLst>
              <a:ext uri="{FF2B5EF4-FFF2-40B4-BE49-F238E27FC236}">
                <a16:creationId xmlns:a16="http://schemas.microsoft.com/office/drawing/2014/main" id="{4EB1B1EE-523F-5541-2BBE-E51AA7D68B5B}"/>
              </a:ext>
            </a:extLst>
          </p:cNvPr>
          <p:cNvCxnSpPr>
            <a:cxnSpLocks/>
          </p:cNvCxnSpPr>
          <p:nvPr/>
        </p:nvCxnSpPr>
        <p:spPr>
          <a:xfrm>
            <a:off x="13541975" y="18380120"/>
            <a:ext cx="405945" cy="4678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67" name="Straight Arrow Connector 1466">
            <a:extLst>
              <a:ext uri="{FF2B5EF4-FFF2-40B4-BE49-F238E27FC236}">
                <a16:creationId xmlns:a16="http://schemas.microsoft.com/office/drawing/2014/main" id="{A9F05011-C9F8-F259-3886-8B9A3CFF0EDB}"/>
              </a:ext>
            </a:extLst>
          </p:cNvPr>
          <p:cNvCxnSpPr>
            <a:cxnSpLocks/>
          </p:cNvCxnSpPr>
          <p:nvPr/>
        </p:nvCxnSpPr>
        <p:spPr>
          <a:xfrm>
            <a:off x="17457687" y="11402047"/>
            <a:ext cx="0" cy="148418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68" name="TextBox 1467">
            <a:extLst>
              <a:ext uri="{FF2B5EF4-FFF2-40B4-BE49-F238E27FC236}">
                <a16:creationId xmlns:a16="http://schemas.microsoft.com/office/drawing/2014/main" id="{B6708D87-68C2-90F4-2D5D-AF4DE4095F83}"/>
              </a:ext>
            </a:extLst>
          </p:cNvPr>
          <p:cNvSpPr txBox="1"/>
          <p:nvPr/>
        </p:nvSpPr>
        <p:spPr>
          <a:xfrm>
            <a:off x="14863110" y="9225925"/>
            <a:ext cx="3986541" cy="369332"/>
          </a:xfrm>
          <a:prstGeom prst="rect">
            <a:avLst/>
          </a:prstGeom>
          <a:noFill/>
        </p:spPr>
        <p:txBody>
          <a:bodyPr wrap="none" rtlCol="0">
            <a:spAutoFit/>
          </a:bodyPr>
          <a:lstStyle/>
          <a:p>
            <a:r>
              <a:rPr lang="en-SG" dirty="0"/>
              <a:t>Judging by </a:t>
            </a:r>
            <a:r>
              <a:rPr lang="en-SG" dirty="0" err="1"/>
              <a:t>greg</a:t>
            </a:r>
            <a:r>
              <a:rPr lang="en-SG" dirty="0"/>
              <a:t> this is probably correct</a:t>
            </a:r>
          </a:p>
        </p:txBody>
      </p:sp>
      <p:sp>
        <p:nvSpPr>
          <p:cNvPr id="1469" name="TextBox 1468">
            <a:extLst>
              <a:ext uri="{FF2B5EF4-FFF2-40B4-BE49-F238E27FC236}">
                <a16:creationId xmlns:a16="http://schemas.microsoft.com/office/drawing/2014/main" id="{B9A533BE-F327-0261-A180-54C37A4E91B2}"/>
              </a:ext>
            </a:extLst>
          </p:cNvPr>
          <p:cNvSpPr txBox="1"/>
          <p:nvPr/>
        </p:nvSpPr>
        <p:spPr>
          <a:xfrm>
            <a:off x="18051939" y="13185254"/>
            <a:ext cx="1464824" cy="553998"/>
          </a:xfrm>
          <a:prstGeom prst="rect">
            <a:avLst/>
          </a:prstGeom>
          <a:noFill/>
        </p:spPr>
        <p:txBody>
          <a:bodyPr wrap="square" rtlCol="0">
            <a:spAutoFit/>
          </a:bodyPr>
          <a:lstStyle/>
          <a:p>
            <a:r>
              <a:rPr lang="en-SG" sz="1000" dirty="0"/>
              <a:t>Mio block shared between all </a:t>
            </a:r>
            <a:r>
              <a:rPr lang="en-SG" sz="1000" dirty="0" err="1"/>
              <a:t>subprocessors</a:t>
            </a:r>
            <a:endParaRPr lang="en-SG" sz="1000" dirty="0"/>
          </a:p>
        </p:txBody>
      </p:sp>
      <p:sp>
        <p:nvSpPr>
          <p:cNvPr id="1470" name="TextBox 1469">
            <a:extLst>
              <a:ext uri="{FF2B5EF4-FFF2-40B4-BE49-F238E27FC236}">
                <a16:creationId xmlns:a16="http://schemas.microsoft.com/office/drawing/2014/main" id="{48B3AD70-FF29-3949-B8ED-06D91FC26824}"/>
              </a:ext>
            </a:extLst>
          </p:cNvPr>
          <p:cNvSpPr txBox="1"/>
          <p:nvPr/>
        </p:nvSpPr>
        <p:spPr>
          <a:xfrm>
            <a:off x="16656488" y="14069631"/>
            <a:ext cx="1080679" cy="400110"/>
          </a:xfrm>
          <a:prstGeom prst="rect">
            <a:avLst/>
          </a:prstGeom>
          <a:noFill/>
        </p:spPr>
        <p:txBody>
          <a:bodyPr wrap="square" rtlCol="0">
            <a:spAutoFit/>
          </a:bodyPr>
          <a:lstStyle/>
          <a:p>
            <a:r>
              <a:rPr lang="en-SG" sz="1000" dirty="0" err="1"/>
              <a:t>Lsu</a:t>
            </a:r>
            <a:r>
              <a:rPr lang="en-SG" sz="1000" dirty="0"/>
              <a:t> pipeline</a:t>
            </a:r>
          </a:p>
          <a:p>
            <a:endParaRPr lang="en-SG" sz="1000" dirty="0"/>
          </a:p>
        </p:txBody>
      </p:sp>
      <p:sp>
        <p:nvSpPr>
          <p:cNvPr id="1538" name="Rectangle 1537">
            <a:extLst>
              <a:ext uri="{FF2B5EF4-FFF2-40B4-BE49-F238E27FC236}">
                <a16:creationId xmlns:a16="http://schemas.microsoft.com/office/drawing/2014/main" id="{8851BE76-337C-78C3-88EE-2750B177B8CC}"/>
              </a:ext>
            </a:extLst>
          </p:cNvPr>
          <p:cNvSpPr/>
          <p:nvPr/>
        </p:nvSpPr>
        <p:spPr>
          <a:xfrm>
            <a:off x="-8114144" y="-2342447"/>
            <a:ext cx="657553" cy="378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539" name="Rectangle 1538">
            <a:extLst>
              <a:ext uri="{FF2B5EF4-FFF2-40B4-BE49-F238E27FC236}">
                <a16:creationId xmlns:a16="http://schemas.microsoft.com/office/drawing/2014/main" id="{4E12B1A0-712E-A530-EE0D-987AB6E3BB90}"/>
              </a:ext>
            </a:extLst>
          </p:cNvPr>
          <p:cNvSpPr/>
          <p:nvPr/>
        </p:nvSpPr>
        <p:spPr>
          <a:xfrm>
            <a:off x="-7379433" y="-2315046"/>
            <a:ext cx="657553" cy="378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540" name="Rectangle 1539">
            <a:extLst>
              <a:ext uri="{FF2B5EF4-FFF2-40B4-BE49-F238E27FC236}">
                <a16:creationId xmlns:a16="http://schemas.microsoft.com/office/drawing/2014/main" id="{0A9E2AFB-86AB-7602-BAD9-2245D832B0B1}"/>
              </a:ext>
            </a:extLst>
          </p:cNvPr>
          <p:cNvSpPr/>
          <p:nvPr/>
        </p:nvSpPr>
        <p:spPr>
          <a:xfrm>
            <a:off x="-7372817" y="-1865667"/>
            <a:ext cx="657553" cy="378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541" name="Rectangle 1540">
            <a:extLst>
              <a:ext uri="{FF2B5EF4-FFF2-40B4-BE49-F238E27FC236}">
                <a16:creationId xmlns:a16="http://schemas.microsoft.com/office/drawing/2014/main" id="{0A89C2E2-F259-8F31-4335-0CBD1423FBDF}"/>
              </a:ext>
            </a:extLst>
          </p:cNvPr>
          <p:cNvSpPr/>
          <p:nvPr/>
        </p:nvSpPr>
        <p:spPr>
          <a:xfrm>
            <a:off x="-8122763" y="-1811323"/>
            <a:ext cx="657553" cy="378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542" name="Rectangle 1541">
            <a:extLst>
              <a:ext uri="{FF2B5EF4-FFF2-40B4-BE49-F238E27FC236}">
                <a16:creationId xmlns:a16="http://schemas.microsoft.com/office/drawing/2014/main" id="{4C714338-45EB-A0C3-0654-7BA1B3FE882F}"/>
              </a:ext>
            </a:extLst>
          </p:cNvPr>
          <p:cNvSpPr/>
          <p:nvPr/>
        </p:nvSpPr>
        <p:spPr>
          <a:xfrm>
            <a:off x="-8108096" y="-1305470"/>
            <a:ext cx="657553" cy="378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543" name="Rectangle 1542">
            <a:extLst>
              <a:ext uri="{FF2B5EF4-FFF2-40B4-BE49-F238E27FC236}">
                <a16:creationId xmlns:a16="http://schemas.microsoft.com/office/drawing/2014/main" id="{F153A266-FA29-5D5A-B110-C4DDF92A2521}"/>
              </a:ext>
            </a:extLst>
          </p:cNvPr>
          <p:cNvSpPr/>
          <p:nvPr/>
        </p:nvSpPr>
        <p:spPr>
          <a:xfrm>
            <a:off x="-7336252" y="-1289716"/>
            <a:ext cx="657553" cy="378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544" name="Rectangle 1543">
            <a:extLst>
              <a:ext uri="{FF2B5EF4-FFF2-40B4-BE49-F238E27FC236}">
                <a16:creationId xmlns:a16="http://schemas.microsoft.com/office/drawing/2014/main" id="{704306A3-F988-CAAE-4BA2-9D73C8466F8A}"/>
              </a:ext>
            </a:extLst>
          </p:cNvPr>
          <p:cNvSpPr/>
          <p:nvPr/>
        </p:nvSpPr>
        <p:spPr>
          <a:xfrm>
            <a:off x="-8097069" y="-825859"/>
            <a:ext cx="657553" cy="378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545" name="Rectangle 1544">
            <a:extLst>
              <a:ext uri="{FF2B5EF4-FFF2-40B4-BE49-F238E27FC236}">
                <a16:creationId xmlns:a16="http://schemas.microsoft.com/office/drawing/2014/main" id="{12087FF4-F30A-CCD5-D3E0-A36F8474DE2B}"/>
              </a:ext>
            </a:extLst>
          </p:cNvPr>
          <p:cNvSpPr/>
          <p:nvPr/>
        </p:nvSpPr>
        <p:spPr>
          <a:xfrm>
            <a:off x="-7323299" y="-766831"/>
            <a:ext cx="657553" cy="378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546" name="Rectangle 1545">
            <a:extLst>
              <a:ext uri="{FF2B5EF4-FFF2-40B4-BE49-F238E27FC236}">
                <a16:creationId xmlns:a16="http://schemas.microsoft.com/office/drawing/2014/main" id="{AEF37D68-9773-FF88-66FB-A6B1CE44B92D}"/>
              </a:ext>
            </a:extLst>
          </p:cNvPr>
          <p:cNvSpPr/>
          <p:nvPr/>
        </p:nvSpPr>
        <p:spPr>
          <a:xfrm>
            <a:off x="-8293473" y="-177010"/>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547" name="Rectangle 1546">
            <a:extLst>
              <a:ext uri="{FF2B5EF4-FFF2-40B4-BE49-F238E27FC236}">
                <a16:creationId xmlns:a16="http://schemas.microsoft.com/office/drawing/2014/main" id="{713EFB90-7144-7E37-2A88-5836125571B9}"/>
              </a:ext>
            </a:extLst>
          </p:cNvPr>
          <p:cNvSpPr/>
          <p:nvPr/>
        </p:nvSpPr>
        <p:spPr>
          <a:xfrm>
            <a:off x="-6913344" y="-169823"/>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548" name="Rectangle 1547">
            <a:extLst>
              <a:ext uri="{FF2B5EF4-FFF2-40B4-BE49-F238E27FC236}">
                <a16:creationId xmlns:a16="http://schemas.microsoft.com/office/drawing/2014/main" id="{0BDA7AE3-22EC-AA42-8C8C-B13BF431E2F6}"/>
              </a:ext>
            </a:extLst>
          </p:cNvPr>
          <p:cNvSpPr/>
          <p:nvPr/>
        </p:nvSpPr>
        <p:spPr>
          <a:xfrm>
            <a:off x="-7817927" y="-182072"/>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549" name="Rectangle 1548">
            <a:extLst>
              <a:ext uri="{FF2B5EF4-FFF2-40B4-BE49-F238E27FC236}">
                <a16:creationId xmlns:a16="http://schemas.microsoft.com/office/drawing/2014/main" id="{30BADD49-1218-C962-D7F4-A91A0D65ADCA}"/>
              </a:ext>
            </a:extLst>
          </p:cNvPr>
          <p:cNvSpPr/>
          <p:nvPr/>
        </p:nvSpPr>
        <p:spPr>
          <a:xfrm>
            <a:off x="-7378442" y="-174784"/>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550" name="Rectangle 1549">
            <a:extLst>
              <a:ext uri="{FF2B5EF4-FFF2-40B4-BE49-F238E27FC236}">
                <a16:creationId xmlns:a16="http://schemas.microsoft.com/office/drawing/2014/main" id="{217227B0-0A99-CCA8-9C9C-AC729F402204}"/>
              </a:ext>
            </a:extLst>
          </p:cNvPr>
          <p:cNvSpPr/>
          <p:nvPr/>
        </p:nvSpPr>
        <p:spPr>
          <a:xfrm>
            <a:off x="-8361772" y="-2680544"/>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551" name="Rectangle 1550">
            <a:extLst>
              <a:ext uri="{FF2B5EF4-FFF2-40B4-BE49-F238E27FC236}">
                <a16:creationId xmlns:a16="http://schemas.microsoft.com/office/drawing/2014/main" id="{8CE421B4-0B99-72A0-AB73-C901FCE37040}"/>
              </a:ext>
            </a:extLst>
          </p:cNvPr>
          <p:cNvSpPr/>
          <p:nvPr/>
        </p:nvSpPr>
        <p:spPr>
          <a:xfrm>
            <a:off x="-6981643" y="-2673357"/>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552" name="Rectangle 1551">
            <a:extLst>
              <a:ext uri="{FF2B5EF4-FFF2-40B4-BE49-F238E27FC236}">
                <a16:creationId xmlns:a16="http://schemas.microsoft.com/office/drawing/2014/main" id="{6D6A4FB6-A1F4-5D37-F452-A00A5C9E6994}"/>
              </a:ext>
            </a:extLst>
          </p:cNvPr>
          <p:cNvSpPr/>
          <p:nvPr/>
        </p:nvSpPr>
        <p:spPr>
          <a:xfrm>
            <a:off x="-7886226" y="-2685606"/>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553" name="Rectangle 1552">
            <a:extLst>
              <a:ext uri="{FF2B5EF4-FFF2-40B4-BE49-F238E27FC236}">
                <a16:creationId xmlns:a16="http://schemas.microsoft.com/office/drawing/2014/main" id="{B0D6D6B6-F1CE-F4C2-9D23-5023F21B005B}"/>
              </a:ext>
            </a:extLst>
          </p:cNvPr>
          <p:cNvSpPr/>
          <p:nvPr/>
        </p:nvSpPr>
        <p:spPr>
          <a:xfrm>
            <a:off x="-7446741" y="-2678318"/>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cxnSp>
        <p:nvCxnSpPr>
          <p:cNvPr id="1572" name="Straight Arrow Connector 1571">
            <a:extLst>
              <a:ext uri="{FF2B5EF4-FFF2-40B4-BE49-F238E27FC236}">
                <a16:creationId xmlns:a16="http://schemas.microsoft.com/office/drawing/2014/main" id="{022FA52E-8993-5C57-007D-8D0E53EB5E76}"/>
              </a:ext>
            </a:extLst>
          </p:cNvPr>
          <p:cNvCxnSpPr>
            <a:cxnSpLocks/>
            <a:stCxn id="19" idx="3"/>
            <a:endCxn id="1550" idx="1"/>
          </p:cNvCxnSpPr>
          <p:nvPr/>
        </p:nvCxnSpPr>
        <p:spPr>
          <a:xfrm flipV="1">
            <a:off x="-8625140" y="-2576481"/>
            <a:ext cx="263368" cy="5091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75" name="Straight Arrow Connector 1574">
            <a:extLst>
              <a:ext uri="{FF2B5EF4-FFF2-40B4-BE49-F238E27FC236}">
                <a16:creationId xmlns:a16="http://schemas.microsoft.com/office/drawing/2014/main" id="{2D19914B-3DC0-0A4F-AB87-7B006CBF9C7A}"/>
              </a:ext>
            </a:extLst>
          </p:cNvPr>
          <p:cNvCxnSpPr>
            <a:cxnSpLocks/>
            <a:stCxn id="19" idx="3"/>
            <a:endCxn id="1567" idx="1"/>
          </p:cNvCxnSpPr>
          <p:nvPr/>
        </p:nvCxnSpPr>
        <p:spPr>
          <a:xfrm>
            <a:off x="-8625140" y="-2067381"/>
            <a:ext cx="231318" cy="1978068"/>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78" name="Straight Arrow Connector 1577">
            <a:extLst>
              <a:ext uri="{FF2B5EF4-FFF2-40B4-BE49-F238E27FC236}">
                <a16:creationId xmlns:a16="http://schemas.microsoft.com/office/drawing/2014/main" id="{39E04A45-AFF9-3581-6C08-348E78A2CDCF}"/>
              </a:ext>
            </a:extLst>
          </p:cNvPr>
          <p:cNvCxnSpPr>
            <a:cxnSpLocks/>
            <a:stCxn id="19" idx="3"/>
            <a:endCxn id="1565" idx="1"/>
          </p:cNvCxnSpPr>
          <p:nvPr/>
        </p:nvCxnSpPr>
        <p:spPr>
          <a:xfrm>
            <a:off x="-8625140" y="-2067381"/>
            <a:ext cx="291785" cy="702815"/>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87" name="Straight Arrow Connector 1586">
            <a:extLst>
              <a:ext uri="{FF2B5EF4-FFF2-40B4-BE49-F238E27FC236}">
                <a16:creationId xmlns:a16="http://schemas.microsoft.com/office/drawing/2014/main" id="{DC81037C-C577-966E-C187-B225324140F6}"/>
              </a:ext>
            </a:extLst>
          </p:cNvPr>
          <p:cNvCxnSpPr>
            <a:cxnSpLocks/>
          </p:cNvCxnSpPr>
          <p:nvPr/>
        </p:nvCxnSpPr>
        <p:spPr>
          <a:xfrm>
            <a:off x="-6290077" y="526856"/>
            <a:ext cx="0" cy="33782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96" name="Straight Arrow Connector 1595">
            <a:extLst>
              <a:ext uri="{FF2B5EF4-FFF2-40B4-BE49-F238E27FC236}">
                <a16:creationId xmlns:a16="http://schemas.microsoft.com/office/drawing/2014/main" id="{4C74945B-DECD-C58A-C0DA-6B98C44F7723}"/>
              </a:ext>
            </a:extLst>
          </p:cNvPr>
          <p:cNvCxnSpPr>
            <a:cxnSpLocks/>
          </p:cNvCxnSpPr>
          <p:nvPr/>
        </p:nvCxnSpPr>
        <p:spPr>
          <a:xfrm>
            <a:off x="-5414151" y="486955"/>
            <a:ext cx="0" cy="33782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99" name="Straight Arrow Connector 1598">
            <a:extLst>
              <a:ext uri="{FF2B5EF4-FFF2-40B4-BE49-F238E27FC236}">
                <a16:creationId xmlns:a16="http://schemas.microsoft.com/office/drawing/2014/main" id="{ED57CD9F-06E5-0499-91F1-83A142C350B7}"/>
              </a:ext>
            </a:extLst>
          </p:cNvPr>
          <p:cNvCxnSpPr>
            <a:cxnSpLocks/>
          </p:cNvCxnSpPr>
          <p:nvPr/>
        </p:nvCxnSpPr>
        <p:spPr>
          <a:xfrm flipV="1">
            <a:off x="-10118316" y="478056"/>
            <a:ext cx="544011" cy="52207"/>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01" name="Straight Arrow Connector 1600">
            <a:extLst>
              <a:ext uri="{FF2B5EF4-FFF2-40B4-BE49-F238E27FC236}">
                <a16:creationId xmlns:a16="http://schemas.microsoft.com/office/drawing/2014/main" id="{61BB6630-C967-ECFC-2178-AEC470B99335}"/>
              </a:ext>
            </a:extLst>
          </p:cNvPr>
          <p:cNvCxnSpPr>
            <a:cxnSpLocks/>
          </p:cNvCxnSpPr>
          <p:nvPr/>
        </p:nvCxnSpPr>
        <p:spPr>
          <a:xfrm flipV="1">
            <a:off x="-9101110" y="1349608"/>
            <a:ext cx="25105" cy="38252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06" name="Straight Arrow Connector 1605">
            <a:extLst>
              <a:ext uri="{FF2B5EF4-FFF2-40B4-BE49-F238E27FC236}">
                <a16:creationId xmlns:a16="http://schemas.microsoft.com/office/drawing/2014/main" id="{ED105BC9-EEFA-8908-BDB5-DAAB4A0BFFA6}"/>
              </a:ext>
            </a:extLst>
          </p:cNvPr>
          <p:cNvCxnSpPr>
            <a:cxnSpLocks/>
          </p:cNvCxnSpPr>
          <p:nvPr/>
        </p:nvCxnSpPr>
        <p:spPr>
          <a:xfrm flipV="1">
            <a:off x="-8043881" y="1359253"/>
            <a:ext cx="25105" cy="38252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07" name="Straight Arrow Connector 1606">
            <a:extLst>
              <a:ext uri="{FF2B5EF4-FFF2-40B4-BE49-F238E27FC236}">
                <a16:creationId xmlns:a16="http://schemas.microsoft.com/office/drawing/2014/main" id="{324D4FAA-362A-2E0B-F203-BB55943B3733}"/>
              </a:ext>
            </a:extLst>
          </p:cNvPr>
          <p:cNvCxnSpPr>
            <a:cxnSpLocks/>
          </p:cNvCxnSpPr>
          <p:nvPr/>
        </p:nvCxnSpPr>
        <p:spPr>
          <a:xfrm flipV="1">
            <a:off x="-6168491" y="1292475"/>
            <a:ext cx="25105" cy="38252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08" name="Straight Arrow Connector 1607">
            <a:extLst>
              <a:ext uri="{FF2B5EF4-FFF2-40B4-BE49-F238E27FC236}">
                <a16:creationId xmlns:a16="http://schemas.microsoft.com/office/drawing/2014/main" id="{DC09CF24-AECF-0B0C-E259-B463C5CF25B0}"/>
              </a:ext>
            </a:extLst>
          </p:cNvPr>
          <p:cNvCxnSpPr>
            <a:cxnSpLocks/>
          </p:cNvCxnSpPr>
          <p:nvPr/>
        </p:nvCxnSpPr>
        <p:spPr>
          <a:xfrm flipV="1">
            <a:off x="-5385945" y="1284115"/>
            <a:ext cx="25105" cy="38252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15" name="Straight Arrow Connector 1614">
            <a:extLst>
              <a:ext uri="{FF2B5EF4-FFF2-40B4-BE49-F238E27FC236}">
                <a16:creationId xmlns:a16="http://schemas.microsoft.com/office/drawing/2014/main" id="{7934E1BC-362E-B78A-3E54-EA815BF7DF21}"/>
              </a:ext>
            </a:extLst>
          </p:cNvPr>
          <p:cNvCxnSpPr>
            <a:cxnSpLocks/>
          </p:cNvCxnSpPr>
          <p:nvPr/>
        </p:nvCxnSpPr>
        <p:spPr>
          <a:xfrm flipV="1">
            <a:off x="-9504562" y="-150526"/>
            <a:ext cx="1456" cy="388945"/>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16" name="Straight Arrow Connector 1615">
            <a:extLst>
              <a:ext uri="{FF2B5EF4-FFF2-40B4-BE49-F238E27FC236}">
                <a16:creationId xmlns:a16="http://schemas.microsoft.com/office/drawing/2014/main" id="{AA46A5B6-F951-E78A-2832-F2B9766AD40B}"/>
              </a:ext>
            </a:extLst>
          </p:cNvPr>
          <p:cNvCxnSpPr>
            <a:cxnSpLocks/>
          </p:cNvCxnSpPr>
          <p:nvPr/>
        </p:nvCxnSpPr>
        <p:spPr>
          <a:xfrm flipH="1" flipV="1">
            <a:off x="-8973120" y="-257022"/>
            <a:ext cx="12358" cy="419008"/>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17" name="Straight Arrow Connector 1616">
            <a:extLst>
              <a:ext uri="{FF2B5EF4-FFF2-40B4-BE49-F238E27FC236}">
                <a16:creationId xmlns:a16="http://schemas.microsoft.com/office/drawing/2014/main" id="{356296A2-845E-68E6-6D52-503980E42709}"/>
              </a:ext>
            </a:extLst>
          </p:cNvPr>
          <p:cNvCxnSpPr>
            <a:cxnSpLocks/>
          </p:cNvCxnSpPr>
          <p:nvPr/>
        </p:nvCxnSpPr>
        <p:spPr>
          <a:xfrm flipH="1" flipV="1">
            <a:off x="-9641308" y="169434"/>
            <a:ext cx="2691014" cy="23352"/>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20" name="Straight Arrow Connector 1619">
            <a:extLst>
              <a:ext uri="{FF2B5EF4-FFF2-40B4-BE49-F238E27FC236}">
                <a16:creationId xmlns:a16="http://schemas.microsoft.com/office/drawing/2014/main" id="{45001DBA-0435-60F3-F153-EBAB702E8CB1}"/>
              </a:ext>
            </a:extLst>
          </p:cNvPr>
          <p:cNvCxnSpPr>
            <a:cxnSpLocks/>
            <a:stCxn id="429" idx="0"/>
          </p:cNvCxnSpPr>
          <p:nvPr/>
        </p:nvCxnSpPr>
        <p:spPr>
          <a:xfrm flipH="1" flipV="1">
            <a:off x="-7411412" y="155985"/>
            <a:ext cx="17180" cy="507052"/>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23" name="Straight Arrow Connector 1622">
            <a:extLst>
              <a:ext uri="{FF2B5EF4-FFF2-40B4-BE49-F238E27FC236}">
                <a16:creationId xmlns:a16="http://schemas.microsoft.com/office/drawing/2014/main" id="{C80CDE20-A8A6-F4C0-CF97-371BC7064DFC}"/>
              </a:ext>
            </a:extLst>
          </p:cNvPr>
          <p:cNvCxnSpPr>
            <a:cxnSpLocks/>
          </p:cNvCxnSpPr>
          <p:nvPr/>
        </p:nvCxnSpPr>
        <p:spPr>
          <a:xfrm flipH="1" flipV="1">
            <a:off x="-7006591" y="175916"/>
            <a:ext cx="13043" cy="5256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27" name="Straight Arrow Connector 1626">
            <a:extLst>
              <a:ext uri="{FF2B5EF4-FFF2-40B4-BE49-F238E27FC236}">
                <a16:creationId xmlns:a16="http://schemas.microsoft.com/office/drawing/2014/main" id="{524FE955-D930-30AA-E2C6-B5D8C97C1D1D}"/>
              </a:ext>
            </a:extLst>
          </p:cNvPr>
          <p:cNvCxnSpPr>
            <a:cxnSpLocks/>
            <a:stCxn id="1547" idx="3"/>
          </p:cNvCxnSpPr>
          <p:nvPr/>
        </p:nvCxnSpPr>
        <p:spPr>
          <a:xfrm>
            <a:off x="-6465020" y="-65760"/>
            <a:ext cx="1728332" cy="0"/>
          </a:xfrm>
          <a:prstGeom prst="straightConnector1">
            <a:avLst/>
          </a:prstGeom>
          <a:ln w="57150">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631" name="Picture 2">
            <a:extLst>
              <a:ext uri="{FF2B5EF4-FFF2-40B4-BE49-F238E27FC236}">
                <a16:creationId xmlns:a16="http://schemas.microsoft.com/office/drawing/2014/main" id="{09123DA9-5BE3-4D3B-32CF-48BB48CB38F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276981" y="3259181"/>
            <a:ext cx="8934450" cy="3495675"/>
          </a:xfrm>
          <a:prstGeom prst="rect">
            <a:avLst/>
          </a:prstGeom>
          <a:noFill/>
          <a:extLst>
            <a:ext uri="{909E8E84-426E-40DD-AFC4-6F175D3DCCD1}">
              <a14:hiddenFill xmlns:a14="http://schemas.microsoft.com/office/drawing/2010/main">
                <a:solidFill>
                  <a:srgbClr val="FFFFFF"/>
                </a:solidFill>
              </a14:hiddenFill>
            </a:ext>
          </a:extLst>
        </p:spPr>
      </p:pic>
      <p:cxnSp>
        <p:nvCxnSpPr>
          <p:cNvPr id="1632" name="Straight Arrow Connector 1631">
            <a:extLst>
              <a:ext uri="{FF2B5EF4-FFF2-40B4-BE49-F238E27FC236}">
                <a16:creationId xmlns:a16="http://schemas.microsoft.com/office/drawing/2014/main" id="{1AF72DAA-099A-827F-9072-EF2CBB31BA60}"/>
              </a:ext>
            </a:extLst>
          </p:cNvPr>
          <p:cNvCxnSpPr>
            <a:cxnSpLocks/>
          </p:cNvCxnSpPr>
          <p:nvPr/>
        </p:nvCxnSpPr>
        <p:spPr>
          <a:xfrm>
            <a:off x="-10808866" y="1633298"/>
            <a:ext cx="42901" cy="531886"/>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34" name="Straight Arrow Connector 1633">
            <a:extLst>
              <a:ext uri="{FF2B5EF4-FFF2-40B4-BE49-F238E27FC236}">
                <a16:creationId xmlns:a16="http://schemas.microsoft.com/office/drawing/2014/main" id="{CA38FA76-7220-8835-689E-99AE51EC9F18}"/>
              </a:ext>
            </a:extLst>
          </p:cNvPr>
          <p:cNvCxnSpPr>
            <a:cxnSpLocks/>
          </p:cNvCxnSpPr>
          <p:nvPr/>
        </p:nvCxnSpPr>
        <p:spPr>
          <a:xfrm flipV="1">
            <a:off x="-10745190" y="2003794"/>
            <a:ext cx="3706806" cy="122166"/>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36" name="Straight Arrow Connector 1635">
            <a:extLst>
              <a:ext uri="{FF2B5EF4-FFF2-40B4-BE49-F238E27FC236}">
                <a16:creationId xmlns:a16="http://schemas.microsoft.com/office/drawing/2014/main" id="{76FFAD91-F3DE-39EE-7966-36F1A68406B9}"/>
              </a:ext>
            </a:extLst>
          </p:cNvPr>
          <p:cNvCxnSpPr>
            <a:cxnSpLocks/>
            <a:endCxn id="404" idx="2"/>
          </p:cNvCxnSpPr>
          <p:nvPr/>
        </p:nvCxnSpPr>
        <p:spPr>
          <a:xfrm flipH="1" flipV="1">
            <a:off x="-7197786" y="1508331"/>
            <a:ext cx="96753" cy="584491"/>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42" name="Straight Arrow Connector 1641">
            <a:extLst>
              <a:ext uri="{FF2B5EF4-FFF2-40B4-BE49-F238E27FC236}">
                <a16:creationId xmlns:a16="http://schemas.microsoft.com/office/drawing/2014/main" id="{78424010-B5F7-CC04-2566-0AD8BA3B68EC}"/>
              </a:ext>
            </a:extLst>
          </p:cNvPr>
          <p:cNvCxnSpPr>
            <a:cxnSpLocks/>
          </p:cNvCxnSpPr>
          <p:nvPr/>
        </p:nvCxnSpPr>
        <p:spPr>
          <a:xfrm flipV="1">
            <a:off x="-10147498" y="-1656085"/>
            <a:ext cx="1922029" cy="2438"/>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50" name="Straight Arrow Connector 1649">
            <a:extLst>
              <a:ext uri="{FF2B5EF4-FFF2-40B4-BE49-F238E27FC236}">
                <a16:creationId xmlns:a16="http://schemas.microsoft.com/office/drawing/2014/main" id="{01D5333F-E6C1-C3FA-FB2E-A86FD35B5C4C}"/>
              </a:ext>
            </a:extLst>
          </p:cNvPr>
          <p:cNvCxnSpPr>
            <a:cxnSpLocks/>
          </p:cNvCxnSpPr>
          <p:nvPr/>
        </p:nvCxnSpPr>
        <p:spPr>
          <a:xfrm>
            <a:off x="-10090268" y="1787855"/>
            <a:ext cx="5588148" cy="31453"/>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929" name="Rectangle 1928">
            <a:extLst>
              <a:ext uri="{FF2B5EF4-FFF2-40B4-BE49-F238E27FC236}">
                <a16:creationId xmlns:a16="http://schemas.microsoft.com/office/drawing/2014/main" id="{2EDE26A9-6383-8D45-1C1F-5CE77E2D7D44}"/>
              </a:ext>
            </a:extLst>
          </p:cNvPr>
          <p:cNvSpPr/>
          <p:nvPr/>
        </p:nvSpPr>
        <p:spPr>
          <a:xfrm>
            <a:off x="-9896489" y="-3136753"/>
            <a:ext cx="5002113" cy="2732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Operand </a:t>
            </a:r>
            <a:r>
              <a:rPr lang="en-SG" sz="1100" dirty="0" err="1"/>
              <a:t>buffer+Register</a:t>
            </a:r>
            <a:r>
              <a:rPr lang="en-SG" sz="1100" dirty="0"/>
              <a:t> Cache</a:t>
            </a:r>
          </a:p>
        </p:txBody>
      </p:sp>
      <p:sp>
        <p:nvSpPr>
          <p:cNvPr id="1930" name="Rectangle 1929">
            <a:extLst>
              <a:ext uri="{FF2B5EF4-FFF2-40B4-BE49-F238E27FC236}">
                <a16:creationId xmlns:a16="http://schemas.microsoft.com/office/drawing/2014/main" id="{42730FCE-F9DF-78AD-4A19-0166593619F6}"/>
              </a:ext>
            </a:extLst>
          </p:cNvPr>
          <p:cNvSpPr/>
          <p:nvPr/>
        </p:nvSpPr>
        <p:spPr>
          <a:xfrm>
            <a:off x="-8722339" y="-4039245"/>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Tensor</a:t>
            </a:r>
          </a:p>
        </p:txBody>
      </p:sp>
      <p:sp>
        <p:nvSpPr>
          <p:cNvPr id="1931" name="Rectangle 1930">
            <a:extLst>
              <a:ext uri="{FF2B5EF4-FFF2-40B4-BE49-F238E27FC236}">
                <a16:creationId xmlns:a16="http://schemas.microsoft.com/office/drawing/2014/main" id="{068A413B-61B4-E9BF-DB7D-8C6787B6040B}"/>
              </a:ext>
            </a:extLst>
          </p:cNvPr>
          <p:cNvSpPr/>
          <p:nvPr/>
        </p:nvSpPr>
        <p:spPr>
          <a:xfrm>
            <a:off x="-6964288" y="-4069854"/>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Tensor</a:t>
            </a:r>
          </a:p>
        </p:txBody>
      </p:sp>
      <p:sp>
        <p:nvSpPr>
          <p:cNvPr id="1932" name="Rectangle 1931">
            <a:extLst>
              <a:ext uri="{FF2B5EF4-FFF2-40B4-BE49-F238E27FC236}">
                <a16:creationId xmlns:a16="http://schemas.microsoft.com/office/drawing/2014/main" id="{EA4904EA-5DD8-21F6-5A37-67625504143B}"/>
              </a:ext>
            </a:extLst>
          </p:cNvPr>
          <p:cNvSpPr/>
          <p:nvPr/>
        </p:nvSpPr>
        <p:spPr>
          <a:xfrm>
            <a:off x="-7536245" y="-3554723"/>
            <a:ext cx="423681" cy="3660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MD unit</a:t>
            </a:r>
          </a:p>
        </p:txBody>
      </p:sp>
      <p:sp>
        <p:nvSpPr>
          <p:cNvPr id="1933" name="Rectangle 1932">
            <a:extLst>
              <a:ext uri="{FF2B5EF4-FFF2-40B4-BE49-F238E27FC236}">
                <a16:creationId xmlns:a16="http://schemas.microsoft.com/office/drawing/2014/main" id="{5FBE826E-F818-FB47-7BC5-8E72CDF2E4BA}"/>
              </a:ext>
            </a:extLst>
          </p:cNvPr>
          <p:cNvSpPr/>
          <p:nvPr/>
        </p:nvSpPr>
        <p:spPr>
          <a:xfrm>
            <a:off x="-6989223" y="-3563777"/>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1934" name="Rectangle 1933">
            <a:extLst>
              <a:ext uri="{FF2B5EF4-FFF2-40B4-BE49-F238E27FC236}">
                <a16:creationId xmlns:a16="http://schemas.microsoft.com/office/drawing/2014/main" id="{655399AA-FBBC-4688-FA64-C4126FDAB7A2}"/>
              </a:ext>
            </a:extLst>
          </p:cNvPr>
          <p:cNvSpPr/>
          <p:nvPr/>
        </p:nvSpPr>
        <p:spPr>
          <a:xfrm>
            <a:off x="-9896489" y="-4026358"/>
            <a:ext cx="1184005" cy="826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935" name="Rectangle 1934">
            <a:extLst>
              <a:ext uri="{FF2B5EF4-FFF2-40B4-BE49-F238E27FC236}">
                <a16:creationId xmlns:a16="http://schemas.microsoft.com/office/drawing/2014/main" id="{615206F9-CCD3-EC5C-6FD2-9653122390B4}"/>
              </a:ext>
            </a:extLst>
          </p:cNvPr>
          <p:cNvSpPr/>
          <p:nvPr/>
        </p:nvSpPr>
        <p:spPr>
          <a:xfrm>
            <a:off x="-6317686" y="-4079534"/>
            <a:ext cx="1400882" cy="8983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936" name="Rectangle 1935">
            <a:extLst>
              <a:ext uri="{FF2B5EF4-FFF2-40B4-BE49-F238E27FC236}">
                <a16:creationId xmlns:a16="http://schemas.microsoft.com/office/drawing/2014/main" id="{9A823FE6-2270-DACF-FAB8-FAEEAA93F743}"/>
              </a:ext>
            </a:extLst>
          </p:cNvPr>
          <p:cNvSpPr/>
          <p:nvPr/>
        </p:nvSpPr>
        <p:spPr>
          <a:xfrm>
            <a:off x="-8025591" y="-4034016"/>
            <a:ext cx="1009481" cy="4484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dirty="0"/>
              <a:t>Warp Scheduler</a:t>
            </a:r>
          </a:p>
        </p:txBody>
      </p:sp>
      <p:cxnSp>
        <p:nvCxnSpPr>
          <p:cNvPr id="1937" name="Straight Arrow Connector 1936">
            <a:extLst>
              <a:ext uri="{FF2B5EF4-FFF2-40B4-BE49-F238E27FC236}">
                <a16:creationId xmlns:a16="http://schemas.microsoft.com/office/drawing/2014/main" id="{DECF0C3A-0A2D-2ABA-2823-CB6B134F9F9F}"/>
              </a:ext>
            </a:extLst>
          </p:cNvPr>
          <p:cNvCxnSpPr>
            <a:cxnSpLocks/>
          </p:cNvCxnSpPr>
          <p:nvPr/>
        </p:nvCxnSpPr>
        <p:spPr>
          <a:xfrm rot="10800000" flipH="1" flipV="1">
            <a:off x="-7171493" y="-3621838"/>
            <a:ext cx="1177773" cy="9038"/>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38" name="Straight Arrow Connector 1937">
            <a:extLst>
              <a:ext uri="{FF2B5EF4-FFF2-40B4-BE49-F238E27FC236}">
                <a16:creationId xmlns:a16="http://schemas.microsoft.com/office/drawing/2014/main" id="{C4387F31-1622-AEE5-6A16-4E4774E1D389}"/>
              </a:ext>
            </a:extLst>
          </p:cNvPr>
          <p:cNvCxnSpPr>
            <a:cxnSpLocks/>
          </p:cNvCxnSpPr>
          <p:nvPr/>
        </p:nvCxnSpPr>
        <p:spPr>
          <a:xfrm rot="10800000" flipH="1">
            <a:off x="-7224568" y="-3875293"/>
            <a:ext cx="435051" cy="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39" name="Straight Arrow Connector 1938">
            <a:extLst>
              <a:ext uri="{FF2B5EF4-FFF2-40B4-BE49-F238E27FC236}">
                <a16:creationId xmlns:a16="http://schemas.microsoft.com/office/drawing/2014/main" id="{11488AB6-3743-ECC3-8F57-A1AD3ED6E2AB}"/>
              </a:ext>
            </a:extLst>
          </p:cNvPr>
          <p:cNvCxnSpPr>
            <a:cxnSpLocks/>
          </p:cNvCxnSpPr>
          <p:nvPr/>
        </p:nvCxnSpPr>
        <p:spPr>
          <a:xfrm rot="10800000" flipH="1" flipV="1">
            <a:off x="-7245650" y="-3435477"/>
            <a:ext cx="477214" cy="56377"/>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940" name="Rectangle 1939">
            <a:extLst>
              <a:ext uri="{FF2B5EF4-FFF2-40B4-BE49-F238E27FC236}">
                <a16:creationId xmlns:a16="http://schemas.microsoft.com/office/drawing/2014/main" id="{A0931406-2ADD-A6E3-6A82-3F3E2E21713A}"/>
              </a:ext>
            </a:extLst>
          </p:cNvPr>
          <p:cNvSpPr/>
          <p:nvPr/>
        </p:nvSpPr>
        <p:spPr>
          <a:xfrm>
            <a:off x="-8676797" y="-3555379"/>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1941" name="Rectangle 1940">
            <a:extLst>
              <a:ext uri="{FF2B5EF4-FFF2-40B4-BE49-F238E27FC236}">
                <a16:creationId xmlns:a16="http://schemas.microsoft.com/office/drawing/2014/main" id="{136BE557-1DB5-A1A2-8665-A11CF4C1560C}"/>
              </a:ext>
            </a:extLst>
          </p:cNvPr>
          <p:cNvSpPr/>
          <p:nvPr/>
        </p:nvSpPr>
        <p:spPr>
          <a:xfrm>
            <a:off x="-7917237" y="-3573366"/>
            <a:ext cx="423681" cy="3660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MD unit</a:t>
            </a:r>
          </a:p>
        </p:txBody>
      </p:sp>
      <p:cxnSp>
        <p:nvCxnSpPr>
          <p:cNvPr id="1942" name="Straight Arrow Connector 1941">
            <a:extLst>
              <a:ext uri="{FF2B5EF4-FFF2-40B4-BE49-F238E27FC236}">
                <a16:creationId xmlns:a16="http://schemas.microsoft.com/office/drawing/2014/main" id="{58188A45-B8C6-2521-1EAB-339636C40B47}"/>
              </a:ext>
            </a:extLst>
          </p:cNvPr>
          <p:cNvCxnSpPr>
            <a:cxnSpLocks/>
          </p:cNvCxnSpPr>
          <p:nvPr/>
        </p:nvCxnSpPr>
        <p:spPr>
          <a:xfrm rot="10800000" flipV="1">
            <a:off x="-7307735" y="-3868946"/>
            <a:ext cx="0" cy="5256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43" name="Straight Arrow Connector 1942">
            <a:extLst>
              <a:ext uri="{FF2B5EF4-FFF2-40B4-BE49-F238E27FC236}">
                <a16:creationId xmlns:a16="http://schemas.microsoft.com/office/drawing/2014/main" id="{033FC4F7-45E6-F1B7-08B6-4874BFA17A6F}"/>
              </a:ext>
            </a:extLst>
          </p:cNvPr>
          <p:cNvCxnSpPr>
            <a:cxnSpLocks/>
          </p:cNvCxnSpPr>
          <p:nvPr/>
        </p:nvCxnSpPr>
        <p:spPr>
          <a:xfrm rot="10800000" flipV="1">
            <a:off x="-7680253" y="-3868946"/>
            <a:ext cx="0" cy="5256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nvGrpSpPr>
          <p:cNvPr id="1944" name="Group 1943">
            <a:extLst>
              <a:ext uri="{FF2B5EF4-FFF2-40B4-BE49-F238E27FC236}">
                <a16:creationId xmlns:a16="http://schemas.microsoft.com/office/drawing/2014/main" id="{3BD713C3-20FC-13DB-132D-095CFE5377BA}"/>
              </a:ext>
            </a:extLst>
          </p:cNvPr>
          <p:cNvGrpSpPr/>
          <p:nvPr/>
        </p:nvGrpSpPr>
        <p:grpSpPr>
          <a:xfrm>
            <a:off x="-9100146" y="-3916041"/>
            <a:ext cx="1248731" cy="496193"/>
            <a:chOff x="-6534068" y="1769117"/>
            <a:chExt cx="1248731" cy="496193"/>
          </a:xfrm>
        </p:grpSpPr>
        <p:cxnSp>
          <p:nvCxnSpPr>
            <p:cNvPr id="1945" name="Straight Arrow Connector 1944">
              <a:extLst>
                <a:ext uri="{FF2B5EF4-FFF2-40B4-BE49-F238E27FC236}">
                  <a16:creationId xmlns:a16="http://schemas.microsoft.com/office/drawing/2014/main" id="{2C711754-3072-6866-1A40-090079920D65}"/>
                </a:ext>
              </a:extLst>
            </p:cNvPr>
            <p:cNvCxnSpPr>
              <a:cxnSpLocks/>
            </p:cNvCxnSpPr>
            <p:nvPr/>
          </p:nvCxnSpPr>
          <p:spPr>
            <a:xfrm flipH="1" flipV="1">
              <a:off x="-6534068" y="1991605"/>
              <a:ext cx="1177773" cy="9038"/>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46" name="Straight Arrow Connector 1945">
              <a:extLst>
                <a:ext uri="{FF2B5EF4-FFF2-40B4-BE49-F238E27FC236}">
                  <a16:creationId xmlns:a16="http://schemas.microsoft.com/office/drawing/2014/main" id="{ED6490D5-9A32-AB93-6668-455ED752661A}"/>
                </a:ext>
              </a:extLst>
            </p:cNvPr>
            <p:cNvCxnSpPr>
              <a:cxnSpLocks/>
            </p:cNvCxnSpPr>
            <p:nvPr/>
          </p:nvCxnSpPr>
          <p:spPr>
            <a:xfrm flipH="1">
              <a:off x="-5741470" y="2265310"/>
              <a:ext cx="435051" cy="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47" name="Straight Arrow Connector 1946">
              <a:extLst>
                <a:ext uri="{FF2B5EF4-FFF2-40B4-BE49-F238E27FC236}">
                  <a16:creationId xmlns:a16="http://schemas.microsoft.com/office/drawing/2014/main" id="{096CB8D0-6E60-5632-C4B7-0DB054210D7B}"/>
                </a:ext>
              </a:extLst>
            </p:cNvPr>
            <p:cNvCxnSpPr>
              <a:cxnSpLocks/>
            </p:cNvCxnSpPr>
            <p:nvPr/>
          </p:nvCxnSpPr>
          <p:spPr>
            <a:xfrm flipH="1" flipV="1">
              <a:off x="-5762551" y="1769117"/>
              <a:ext cx="477214" cy="56377"/>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948" name="Straight Arrow Connector 1947">
            <a:extLst>
              <a:ext uri="{FF2B5EF4-FFF2-40B4-BE49-F238E27FC236}">
                <a16:creationId xmlns:a16="http://schemas.microsoft.com/office/drawing/2014/main" id="{22E4EF5E-495C-EBB1-1EDA-80132882643E}"/>
              </a:ext>
            </a:extLst>
          </p:cNvPr>
          <p:cNvCxnSpPr>
            <a:cxnSpLocks/>
          </p:cNvCxnSpPr>
          <p:nvPr/>
        </p:nvCxnSpPr>
        <p:spPr>
          <a:xfrm rot="10800000">
            <a:off x="-5482616" y="-3369882"/>
            <a:ext cx="0" cy="33782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49" name="Straight Arrow Connector 1948">
            <a:extLst>
              <a:ext uri="{FF2B5EF4-FFF2-40B4-BE49-F238E27FC236}">
                <a16:creationId xmlns:a16="http://schemas.microsoft.com/office/drawing/2014/main" id="{2ABCB60B-4781-B6B7-050C-B4074343F011}"/>
              </a:ext>
            </a:extLst>
          </p:cNvPr>
          <p:cNvCxnSpPr>
            <a:cxnSpLocks/>
          </p:cNvCxnSpPr>
          <p:nvPr/>
        </p:nvCxnSpPr>
        <p:spPr>
          <a:xfrm rot="10800000">
            <a:off x="-6592957" y="-3332488"/>
            <a:ext cx="0" cy="33782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50" name="Straight Arrow Connector 1949">
            <a:extLst>
              <a:ext uri="{FF2B5EF4-FFF2-40B4-BE49-F238E27FC236}">
                <a16:creationId xmlns:a16="http://schemas.microsoft.com/office/drawing/2014/main" id="{7B9B1B1A-2EEA-D1D6-8F7F-C773DB52A655}"/>
              </a:ext>
            </a:extLst>
          </p:cNvPr>
          <p:cNvCxnSpPr>
            <a:cxnSpLocks/>
          </p:cNvCxnSpPr>
          <p:nvPr/>
        </p:nvCxnSpPr>
        <p:spPr>
          <a:xfrm flipV="1">
            <a:off x="-10023279" y="-4268706"/>
            <a:ext cx="4609128" cy="9181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51" name="Straight Arrow Connector 1950">
            <a:extLst>
              <a:ext uri="{FF2B5EF4-FFF2-40B4-BE49-F238E27FC236}">
                <a16:creationId xmlns:a16="http://schemas.microsoft.com/office/drawing/2014/main" id="{9EDD62CD-901C-F692-0C47-868818DFBBEC}"/>
              </a:ext>
            </a:extLst>
          </p:cNvPr>
          <p:cNvCxnSpPr>
            <a:cxnSpLocks/>
          </p:cNvCxnSpPr>
          <p:nvPr/>
        </p:nvCxnSpPr>
        <p:spPr>
          <a:xfrm rot="10800000" flipV="1">
            <a:off x="-8029455" y="-2928164"/>
            <a:ext cx="10353" cy="36417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52" name="Straight Arrow Connector 1951">
            <a:extLst>
              <a:ext uri="{FF2B5EF4-FFF2-40B4-BE49-F238E27FC236}">
                <a16:creationId xmlns:a16="http://schemas.microsoft.com/office/drawing/2014/main" id="{53FE68AC-07ED-7CDE-1F2D-EF7E8CB949CA}"/>
              </a:ext>
            </a:extLst>
          </p:cNvPr>
          <p:cNvCxnSpPr>
            <a:cxnSpLocks/>
          </p:cNvCxnSpPr>
          <p:nvPr/>
        </p:nvCxnSpPr>
        <p:spPr>
          <a:xfrm rot="10800000">
            <a:off x="-8428560" y="-3390365"/>
            <a:ext cx="0" cy="33782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53" name="Straight Arrow Connector 1952">
            <a:extLst>
              <a:ext uri="{FF2B5EF4-FFF2-40B4-BE49-F238E27FC236}">
                <a16:creationId xmlns:a16="http://schemas.microsoft.com/office/drawing/2014/main" id="{87758844-9443-7BAA-6CAC-6BE70F3BB993}"/>
              </a:ext>
            </a:extLst>
          </p:cNvPr>
          <p:cNvCxnSpPr>
            <a:cxnSpLocks/>
          </p:cNvCxnSpPr>
          <p:nvPr/>
        </p:nvCxnSpPr>
        <p:spPr>
          <a:xfrm rot="10800000">
            <a:off x="-9304486" y="-3350464"/>
            <a:ext cx="0" cy="33782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54" name="Straight Arrow Connector 1953">
            <a:extLst>
              <a:ext uri="{FF2B5EF4-FFF2-40B4-BE49-F238E27FC236}">
                <a16:creationId xmlns:a16="http://schemas.microsoft.com/office/drawing/2014/main" id="{FA15CA28-9C8C-8D29-589F-0039623135F4}"/>
              </a:ext>
            </a:extLst>
          </p:cNvPr>
          <p:cNvCxnSpPr>
            <a:cxnSpLocks/>
          </p:cNvCxnSpPr>
          <p:nvPr/>
        </p:nvCxnSpPr>
        <p:spPr>
          <a:xfrm rot="10800000" flipV="1">
            <a:off x="-10154487" y="-3037230"/>
            <a:ext cx="544011" cy="52207"/>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55" name="Straight Arrow Connector 1954">
            <a:extLst>
              <a:ext uri="{FF2B5EF4-FFF2-40B4-BE49-F238E27FC236}">
                <a16:creationId xmlns:a16="http://schemas.microsoft.com/office/drawing/2014/main" id="{CCE26058-792E-E4F3-B7B0-CCCAF1219A82}"/>
              </a:ext>
            </a:extLst>
          </p:cNvPr>
          <p:cNvCxnSpPr>
            <a:cxnSpLocks/>
          </p:cNvCxnSpPr>
          <p:nvPr/>
        </p:nvCxnSpPr>
        <p:spPr>
          <a:xfrm rot="10800000" flipV="1">
            <a:off x="-5642632" y="-4257820"/>
            <a:ext cx="25105" cy="38252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56" name="Straight Arrow Connector 1955">
            <a:extLst>
              <a:ext uri="{FF2B5EF4-FFF2-40B4-BE49-F238E27FC236}">
                <a16:creationId xmlns:a16="http://schemas.microsoft.com/office/drawing/2014/main" id="{3F2A701A-B173-5C1F-0DA1-41153D37664D}"/>
              </a:ext>
            </a:extLst>
          </p:cNvPr>
          <p:cNvCxnSpPr>
            <a:cxnSpLocks/>
          </p:cNvCxnSpPr>
          <p:nvPr/>
        </p:nvCxnSpPr>
        <p:spPr>
          <a:xfrm rot="10800000" flipV="1">
            <a:off x="-6699861" y="-4267465"/>
            <a:ext cx="25105" cy="38252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57" name="Straight Arrow Connector 1956">
            <a:extLst>
              <a:ext uri="{FF2B5EF4-FFF2-40B4-BE49-F238E27FC236}">
                <a16:creationId xmlns:a16="http://schemas.microsoft.com/office/drawing/2014/main" id="{4D569E44-D9F4-E553-DCCB-959D00CB61FA}"/>
              </a:ext>
            </a:extLst>
          </p:cNvPr>
          <p:cNvCxnSpPr>
            <a:cxnSpLocks/>
          </p:cNvCxnSpPr>
          <p:nvPr/>
        </p:nvCxnSpPr>
        <p:spPr>
          <a:xfrm rot="10800000" flipV="1">
            <a:off x="-8575251" y="-4200687"/>
            <a:ext cx="25105" cy="38252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58" name="Straight Arrow Connector 1957">
            <a:extLst>
              <a:ext uri="{FF2B5EF4-FFF2-40B4-BE49-F238E27FC236}">
                <a16:creationId xmlns:a16="http://schemas.microsoft.com/office/drawing/2014/main" id="{C090B178-B92B-7439-13BF-A0C0F95F047E}"/>
              </a:ext>
            </a:extLst>
          </p:cNvPr>
          <p:cNvCxnSpPr>
            <a:cxnSpLocks/>
          </p:cNvCxnSpPr>
          <p:nvPr/>
        </p:nvCxnSpPr>
        <p:spPr>
          <a:xfrm rot="10800000" flipV="1">
            <a:off x="-9357797" y="-4192327"/>
            <a:ext cx="25105" cy="38252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78" name="Straight Arrow Connector 1977">
            <a:extLst>
              <a:ext uri="{FF2B5EF4-FFF2-40B4-BE49-F238E27FC236}">
                <a16:creationId xmlns:a16="http://schemas.microsoft.com/office/drawing/2014/main" id="{5F67EF22-18E1-F16C-469E-A8F5A0A97298}"/>
              </a:ext>
            </a:extLst>
          </p:cNvPr>
          <p:cNvCxnSpPr>
            <a:cxnSpLocks/>
          </p:cNvCxnSpPr>
          <p:nvPr/>
        </p:nvCxnSpPr>
        <p:spPr>
          <a:xfrm flipH="1">
            <a:off x="-11163684" y="432703"/>
            <a:ext cx="252287" cy="3652"/>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80" name="Straight Arrow Connector 1979">
            <a:extLst>
              <a:ext uri="{FF2B5EF4-FFF2-40B4-BE49-F238E27FC236}">
                <a16:creationId xmlns:a16="http://schemas.microsoft.com/office/drawing/2014/main" id="{D7072CD8-4431-C17F-716D-C0486ADC97EE}"/>
              </a:ext>
            </a:extLst>
          </p:cNvPr>
          <p:cNvCxnSpPr>
            <a:cxnSpLocks/>
          </p:cNvCxnSpPr>
          <p:nvPr/>
        </p:nvCxnSpPr>
        <p:spPr>
          <a:xfrm flipV="1">
            <a:off x="-11168612" y="-4494323"/>
            <a:ext cx="70415" cy="494630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84" name="Straight Arrow Connector 1983">
            <a:extLst>
              <a:ext uri="{FF2B5EF4-FFF2-40B4-BE49-F238E27FC236}">
                <a16:creationId xmlns:a16="http://schemas.microsoft.com/office/drawing/2014/main" id="{13B108F1-E0A6-D326-7438-563948DC33CB}"/>
              </a:ext>
            </a:extLst>
          </p:cNvPr>
          <p:cNvCxnSpPr>
            <a:cxnSpLocks/>
          </p:cNvCxnSpPr>
          <p:nvPr/>
        </p:nvCxnSpPr>
        <p:spPr>
          <a:xfrm>
            <a:off x="-11113524" y="-4457205"/>
            <a:ext cx="3761358" cy="26206"/>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86" name="Straight Arrow Connector 1985">
            <a:extLst>
              <a:ext uri="{FF2B5EF4-FFF2-40B4-BE49-F238E27FC236}">
                <a16:creationId xmlns:a16="http://schemas.microsoft.com/office/drawing/2014/main" id="{9838E7D7-5117-8C7D-DBFB-B583B014D0A6}"/>
              </a:ext>
            </a:extLst>
          </p:cNvPr>
          <p:cNvCxnSpPr>
            <a:cxnSpLocks/>
          </p:cNvCxnSpPr>
          <p:nvPr/>
        </p:nvCxnSpPr>
        <p:spPr>
          <a:xfrm flipH="1">
            <a:off x="-7418147" y="-4441848"/>
            <a:ext cx="17564" cy="38378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88" name="Straight Arrow Connector 1987">
            <a:extLst>
              <a:ext uri="{FF2B5EF4-FFF2-40B4-BE49-F238E27FC236}">
                <a16:creationId xmlns:a16="http://schemas.microsoft.com/office/drawing/2014/main" id="{39C57265-EDE0-E6BD-E8C0-FC80D79E694F}"/>
              </a:ext>
            </a:extLst>
          </p:cNvPr>
          <p:cNvCxnSpPr>
            <a:cxnSpLocks/>
          </p:cNvCxnSpPr>
          <p:nvPr/>
        </p:nvCxnSpPr>
        <p:spPr>
          <a:xfrm flipH="1" flipV="1">
            <a:off x="-6540666" y="21789"/>
            <a:ext cx="49419" cy="467472"/>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91" name="Straight Arrow Connector 1990">
            <a:extLst>
              <a:ext uri="{FF2B5EF4-FFF2-40B4-BE49-F238E27FC236}">
                <a16:creationId xmlns:a16="http://schemas.microsoft.com/office/drawing/2014/main" id="{E734D3F2-77DE-D038-9EBC-19C72303CCE6}"/>
              </a:ext>
            </a:extLst>
          </p:cNvPr>
          <p:cNvCxnSpPr>
            <a:cxnSpLocks/>
            <a:stCxn id="1567" idx="1"/>
          </p:cNvCxnSpPr>
          <p:nvPr/>
        </p:nvCxnSpPr>
        <p:spPr>
          <a:xfrm flipH="1">
            <a:off x="-10029598" y="-89313"/>
            <a:ext cx="1635776" cy="100180"/>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998" name="Rectangle 1997">
            <a:extLst>
              <a:ext uri="{FF2B5EF4-FFF2-40B4-BE49-F238E27FC236}">
                <a16:creationId xmlns:a16="http://schemas.microsoft.com/office/drawing/2014/main" id="{2F7284D2-371F-30AC-D14E-FBF22AFD2602}"/>
              </a:ext>
            </a:extLst>
          </p:cNvPr>
          <p:cNvSpPr/>
          <p:nvPr/>
        </p:nvSpPr>
        <p:spPr>
          <a:xfrm>
            <a:off x="-6440291" y="-2435783"/>
            <a:ext cx="1525370" cy="21745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050" dirty="0"/>
              <a:t>Misc.</a:t>
            </a:r>
          </a:p>
          <a:p>
            <a:pPr algn="ctr"/>
            <a:r>
              <a:rPr lang="en-SG" sz="1050" dirty="0"/>
              <a:t>Units</a:t>
            </a:r>
          </a:p>
          <a:p>
            <a:pPr algn="ctr"/>
            <a:r>
              <a:rPr lang="en-GB" sz="1050" dirty="0"/>
              <a:t>Address Divergence Unit</a:t>
            </a:r>
          </a:p>
          <a:p>
            <a:pPr algn="ctr"/>
            <a:r>
              <a:rPr lang="en-GB" sz="1050" dirty="0"/>
              <a:t>Memory Convergence Unit</a:t>
            </a:r>
          </a:p>
          <a:p>
            <a:pPr algn="ctr"/>
            <a:r>
              <a:rPr lang="en-GB" sz="1050" dirty="0"/>
              <a:t>Tensor Access Unit</a:t>
            </a:r>
          </a:p>
          <a:p>
            <a:pPr algn="ctr"/>
            <a:r>
              <a:rPr lang="en-GB" sz="1050" dirty="0"/>
              <a:t>etc.</a:t>
            </a:r>
            <a:endParaRPr lang="en-SG" sz="1050" dirty="0"/>
          </a:p>
        </p:txBody>
      </p:sp>
      <p:cxnSp>
        <p:nvCxnSpPr>
          <p:cNvPr id="2001" name="Straight Arrow Connector 2000">
            <a:extLst>
              <a:ext uri="{FF2B5EF4-FFF2-40B4-BE49-F238E27FC236}">
                <a16:creationId xmlns:a16="http://schemas.microsoft.com/office/drawing/2014/main" id="{1A75459C-6B54-5C06-CBF9-F4E00D2708C8}"/>
              </a:ext>
            </a:extLst>
          </p:cNvPr>
          <p:cNvCxnSpPr>
            <a:cxnSpLocks/>
          </p:cNvCxnSpPr>
          <p:nvPr/>
        </p:nvCxnSpPr>
        <p:spPr>
          <a:xfrm>
            <a:off x="-6465767" y="-2643613"/>
            <a:ext cx="1774621" cy="0"/>
          </a:xfrm>
          <a:prstGeom prst="straightConnector1">
            <a:avLst/>
          </a:prstGeom>
          <a:ln w="57150">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1634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4" name="Rectangle 3">
            <a:extLst>
              <a:ext uri="{FF2B5EF4-FFF2-40B4-BE49-F238E27FC236}">
                <a16:creationId xmlns:a16="http://schemas.microsoft.com/office/drawing/2014/main" id="{DC1FFAE9-AC20-0930-B4E5-725987E990F5}"/>
              </a:ext>
            </a:extLst>
          </p:cNvPr>
          <p:cNvSpPr/>
          <p:nvPr/>
        </p:nvSpPr>
        <p:spPr>
          <a:xfrm>
            <a:off x="1467930" y="488482"/>
            <a:ext cx="1667156" cy="1193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900"/>
          </a:p>
        </p:txBody>
      </p:sp>
      <p:sp>
        <p:nvSpPr>
          <p:cNvPr id="9" name="TextBox 8">
            <a:extLst>
              <a:ext uri="{FF2B5EF4-FFF2-40B4-BE49-F238E27FC236}">
                <a16:creationId xmlns:a16="http://schemas.microsoft.com/office/drawing/2014/main" id="{5D6364F1-730B-53F6-DB15-F8F4205F8218}"/>
              </a:ext>
            </a:extLst>
          </p:cNvPr>
          <p:cNvSpPr txBox="1"/>
          <p:nvPr/>
        </p:nvSpPr>
        <p:spPr>
          <a:xfrm>
            <a:off x="2215716" y="783726"/>
            <a:ext cx="763017" cy="230832"/>
          </a:xfrm>
          <a:prstGeom prst="rect">
            <a:avLst/>
          </a:prstGeom>
          <a:noFill/>
        </p:spPr>
        <p:txBody>
          <a:bodyPr wrap="square" rtlCol="0">
            <a:spAutoFit/>
          </a:bodyPr>
          <a:lstStyle/>
          <a:p>
            <a:r>
              <a:rPr lang="en-SG" sz="900" dirty="0"/>
              <a:t>instruction</a:t>
            </a:r>
          </a:p>
        </p:txBody>
      </p:sp>
      <p:sp>
        <p:nvSpPr>
          <p:cNvPr id="10" name="TextBox 9">
            <a:extLst>
              <a:ext uri="{FF2B5EF4-FFF2-40B4-BE49-F238E27FC236}">
                <a16:creationId xmlns:a16="http://schemas.microsoft.com/office/drawing/2014/main" id="{ED88FB9D-4E05-2CB0-55CA-8565CBC09723}"/>
              </a:ext>
            </a:extLst>
          </p:cNvPr>
          <p:cNvSpPr txBox="1"/>
          <p:nvPr/>
        </p:nvSpPr>
        <p:spPr>
          <a:xfrm>
            <a:off x="2215716" y="1153058"/>
            <a:ext cx="763017" cy="230832"/>
          </a:xfrm>
          <a:prstGeom prst="rect">
            <a:avLst/>
          </a:prstGeom>
          <a:noFill/>
        </p:spPr>
        <p:txBody>
          <a:bodyPr wrap="square" rtlCol="0">
            <a:spAutoFit/>
          </a:bodyPr>
          <a:lstStyle/>
          <a:p>
            <a:r>
              <a:rPr lang="en-SG" sz="900" dirty="0"/>
              <a:t>instruction</a:t>
            </a:r>
          </a:p>
        </p:txBody>
      </p:sp>
      <p:sp>
        <p:nvSpPr>
          <p:cNvPr id="11" name="TextBox 10">
            <a:extLst>
              <a:ext uri="{FF2B5EF4-FFF2-40B4-BE49-F238E27FC236}">
                <a16:creationId xmlns:a16="http://schemas.microsoft.com/office/drawing/2014/main" id="{37E65E7C-5501-745A-31E3-32CBE0D5367A}"/>
              </a:ext>
            </a:extLst>
          </p:cNvPr>
          <p:cNvSpPr txBox="1"/>
          <p:nvPr/>
        </p:nvSpPr>
        <p:spPr>
          <a:xfrm>
            <a:off x="2215716" y="1025563"/>
            <a:ext cx="763017" cy="230832"/>
          </a:xfrm>
          <a:prstGeom prst="rect">
            <a:avLst/>
          </a:prstGeom>
          <a:noFill/>
        </p:spPr>
        <p:txBody>
          <a:bodyPr wrap="square" rtlCol="0">
            <a:spAutoFit/>
          </a:bodyPr>
          <a:lstStyle/>
          <a:p>
            <a:r>
              <a:rPr lang="en-SG" sz="900" dirty="0"/>
              <a:t>instruction</a:t>
            </a:r>
          </a:p>
        </p:txBody>
      </p:sp>
      <p:sp>
        <p:nvSpPr>
          <p:cNvPr id="12" name="TextBox 11">
            <a:extLst>
              <a:ext uri="{FF2B5EF4-FFF2-40B4-BE49-F238E27FC236}">
                <a16:creationId xmlns:a16="http://schemas.microsoft.com/office/drawing/2014/main" id="{22266A48-8414-786A-CDBD-ADAFA0581810}"/>
              </a:ext>
            </a:extLst>
          </p:cNvPr>
          <p:cNvSpPr txBox="1"/>
          <p:nvPr/>
        </p:nvSpPr>
        <p:spPr>
          <a:xfrm>
            <a:off x="2215716" y="1394895"/>
            <a:ext cx="763017" cy="230832"/>
          </a:xfrm>
          <a:prstGeom prst="rect">
            <a:avLst/>
          </a:prstGeom>
          <a:noFill/>
        </p:spPr>
        <p:txBody>
          <a:bodyPr wrap="square" rtlCol="0">
            <a:spAutoFit/>
          </a:bodyPr>
          <a:lstStyle/>
          <a:p>
            <a:r>
              <a:rPr lang="en-SG" sz="900" dirty="0"/>
              <a:t>instruction</a:t>
            </a:r>
          </a:p>
        </p:txBody>
      </p:sp>
      <p:sp>
        <p:nvSpPr>
          <p:cNvPr id="13" name="Rectangle 12">
            <a:extLst>
              <a:ext uri="{FF2B5EF4-FFF2-40B4-BE49-F238E27FC236}">
                <a16:creationId xmlns:a16="http://schemas.microsoft.com/office/drawing/2014/main" id="{BAED5BF2-54BB-CCAC-9C0F-004C889B0B0A}"/>
              </a:ext>
            </a:extLst>
          </p:cNvPr>
          <p:cNvSpPr/>
          <p:nvPr/>
        </p:nvSpPr>
        <p:spPr>
          <a:xfrm>
            <a:off x="1584044" y="2548507"/>
            <a:ext cx="1667156" cy="1193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900"/>
          </a:p>
        </p:txBody>
      </p:sp>
      <p:sp>
        <p:nvSpPr>
          <p:cNvPr id="14" name="TextBox 13">
            <a:extLst>
              <a:ext uri="{FF2B5EF4-FFF2-40B4-BE49-F238E27FC236}">
                <a16:creationId xmlns:a16="http://schemas.microsoft.com/office/drawing/2014/main" id="{DD929EBA-47CF-904E-1040-4D73E98030CC}"/>
              </a:ext>
            </a:extLst>
          </p:cNvPr>
          <p:cNvSpPr txBox="1"/>
          <p:nvPr/>
        </p:nvSpPr>
        <p:spPr>
          <a:xfrm>
            <a:off x="2331830" y="2843751"/>
            <a:ext cx="763017" cy="230832"/>
          </a:xfrm>
          <a:prstGeom prst="rect">
            <a:avLst/>
          </a:prstGeom>
          <a:noFill/>
        </p:spPr>
        <p:txBody>
          <a:bodyPr wrap="square" rtlCol="0">
            <a:spAutoFit/>
          </a:bodyPr>
          <a:lstStyle/>
          <a:p>
            <a:r>
              <a:rPr lang="en-SG" sz="900" dirty="0"/>
              <a:t>instruction</a:t>
            </a:r>
          </a:p>
        </p:txBody>
      </p:sp>
      <p:sp>
        <p:nvSpPr>
          <p:cNvPr id="15" name="TextBox 14">
            <a:extLst>
              <a:ext uri="{FF2B5EF4-FFF2-40B4-BE49-F238E27FC236}">
                <a16:creationId xmlns:a16="http://schemas.microsoft.com/office/drawing/2014/main" id="{7C87305B-67CC-45C2-28AE-73AA9F6DFE1D}"/>
              </a:ext>
            </a:extLst>
          </p:cNvPr>
          <p:cNvSpPr txBox="1"/>
          <p:nvPr/>
        </p:nvSpPr>
        <p:spPr>
          <a:xfrm>
            <a:off x="2331830" y="3213083"/>
            <a:ext cx="763017" cy="230832"/>
          </a:xfrm>
          <a:prstGeom prst="rect">
            <a:avLst/>
          </a:prstGeom>
          <a:noFill/>
        </p:spPr>
        <p:txBody>
          <a:bodyPr wrap="square" rtlCol="0">
            <a:spAutoFit/>
          </a:bodyPr>
          <a:lstStyle/>
          <a:p>
            <a:r>
              <a:rPr lang="en-SG" sz="900" dirty="0"/>
              <a:t>instruction</a:t>
            </a:r>
          </a:p>
        </p:txBody>
      </p:sp>
      <p:sp>
        <p:nvSpPr>
          <p:cNvPr id="16" name="TextBox 15">
            <a:extLst>
              <a:ext uri="{FF2B5EF4-FFF2-40B4-BE49-F238E27FC236}">
                <a16:creationId xmlns:a16="http://schemas.microsoft.com/office/drawing/2014/main" id="{AE8058A2-D9EF-440A-262E-B03CF6C64CE4}"/>
              </a:ext>
            </a:extLst>
          </p:cNvPr>
          <p:cNvSpPr txBox="1"/>
          <p:nvPr/>
        </p:nvSpPr>
        <p:spPr>
          <a:xfrm>
            <a:off x="2331830" y="3085588"/>
            <a:ext cx="763017" cy="230832"/>
          </a:xfrm>
          <a:prstGeom prst="rect">
            <a:avLst/>
          </a:prstGeom>
          <a:noFill/>
        </p:spPr>
        <p:txBody>
          <a:bodyPr wrap="square" rtlCol="0">
            <a:spAutoFit/>
          </a:bodyPr>
          <a:lstStyle/>
          <a:p>
            <a:r>
              <a:rPr lang="en-SG" sz="900" dirty="0"/>
              <a:t>instruction</a:t>
            </a:r>
          </a:p>
        </p:txBody>
      </p:sp>
      <p:sp>
        <p:nvSpPr>
          <p:cNvPr id="17" name="TextBox 16">
            <a:extLst>
              <a:ext uri="{FF2B5EF4-FFF2-40B4-BE49-F238E27FC236}">
                <a16:creationId xmlns:a16="http://schemas.microsoft.com/office/drawing/2014/main" id="{BB1D0E87-699E-503A-AD76-B2EB819D134B}"/>
              </a:ext>
            </a:extLst>
          </p:cNvPr>
          <p:cNvSpPr txBox="1"/>
          <p:nvPr/>
        </p:nvSpPr>
        <p:spPr>
          <a:xfrm>
            <a:off x="2331830" y="3454920"/>
            <a:ext cx="763017" cy="230832"/>
          </a:xfrm>
          <a:prstGeom prst="rect">
            <a:avLst/>
          </a:prstGeom>
          <a:noFill/>
        </p:spPr>
        <p:txBody>
          <a:bodyPr wrap="square" rtlCol="0">
            <a:spAutoFit/>
          </a:bodyPr>
          <a:lstStyle/>
          <a:p>
            <a:r>
              <a:rPr lang="en-SG" sz="900" dirty="0"/>
              <a:t>instruction</a:t>
            </a:r>
          </a:p>
        </p:txBody>
      </p:sp>
      <p:sp>
        <p:nvSpPr>
          <p:cNvPr id="18" name="Rectangle 17">
            <a:extLst>
              <a:ext uri="{FF2B5EF4-FFF2-40B4-BE49-F238E27FC236}">
                <a16:creationId xmlns:a16="http://schemas.microsoft.com/office/drawing/2014/main" id="{CBA57E17-71CE-4E07-A3BD-BEFB4D8D1BD1}"/>
              </a:ext>
            </a:extLst>
          </p:cNvPr>
          <p:cNvSpPr/>
          <p:nvPr/>
        </p:nvSpPr>
        <p:spPr>
          <a:xfrm>
            <a:off x="1584044" y="4183556"/>
            <a:ext cx="1667156" cy="1193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900"/>
          </a:p>
        </p:txBody>
      </p:sp>
      <p:sp>
        <p:nvSpPr>
          <p:cNvPr id="19" name="TextBox 18">
            <a:extLst>
              <a:ext uri="{FF2B5EF4-FFF2-40B4-BE49-F238E27FC236}">
                <a16:creationId xmlns:a16="http://schemas.microsoft.com/office/drawing/2014/main" id="{C06796A0-DBCD-2D31-C7EA-00C91294D8C8}"/>
              </a:ext>
            </a:extLst>
          </p:cNvPr>
          <p:cNvSpPr txBox="1"/>
          <p:nvPr/>
        </p:nvSpPr>
        <p:spPr>
          <a:xfrm>
            <a:off x="2331830" y="4478800"/>
            <a:ext cx="763017" cy="230832"/>
          </a:xfrm>
          <a:prstGeom prst="rect">
            <a:avLst/>
          </a:prstGeom>
          <a:noFill/>
        </p:spPr>
        <p:txBody>
          <a:bodyPr wrap="square" rtlCol="0">
            <a:spAutoFit/>
          </a:bodyPr>
          <a:lstStyle/>
          <a:p>
            <a:r>
              <a:rPr lang="en-SG" sz="900" dirty="0"/>
              <a:t>instruction</a:t>
            </a:r>
          </a:p>
        </p:txBody>
      </p:sp>
      <p:sp>
        <p:nvSpPr>
          <p:cNvPr id="20" name="TextBox 19">
            <a:extLst>
              <a:ext uri="{FF2B5EF4-FFF2-40B4-BE49-F238E27FC236}">
                <a16:creationId xmlns:a16="http://schemas.microsoft.com/office/drawing/2014/main" id="{AA844095-C0C0-40B8-2A24-CF7856189682}"/>
              </a:ext>
            </a:extLst>
          </p:cNvPr>
          <p:cNvSpPr txBox="1"/>
          <p:nvPr/>
        </p:nvSpPr>
        <p:spPr>
          <a:xfrm>
            <a:off x="2331830" y="4848132"/>
            <a:ext cx="763017" cy="230832"/>
          </a:xfrm>
          <a:prstGeom prst="rect">
            <a:avLst/>
          </a:prstGeom>
          <a:noFill/>
        </p:spPr>
        <p:txBody>
          <a:bodyPr wrap="square" rtlCol="0">
            <a:spAutoFit/>
          </a:bodyPr>
          <a:lstStyle/>
          <a:p>
            <a:r>
              <a:rPr lang="en-SG" sz="900" dirty="0"/>
              <a:t>instruction</a:t>
            </a:r>
          </a:p>
        </p:txBody>
      </p:sp>
      <p:sp>
        <p:nvSpPr>
          <p:cNvPr id="21" name="TextBox 20">
            <a:extLst>
              <a:ext uri="{FF2B5EF4-FFF2-40B4-BE49-F238E27FC236}">
                <a16:creationId xmlns:a16="http://schemas.microsoft.com/office/drawing/2014/main" id="{712B8FF2-0EF3-60DC-1B6D-0AD0C02F4A85}"/>
              </a:ext>
            </a:extLst>
          </p:cNvPr>
          <p:cNvSpPr txBox="1"/>
          <p:nvPr/>
        </p:nvSpPr>
        <p:spPr>
          <a:xfrm>
            <a:off x="2331830" y="4720637"/>
            <a:ext cx="763017" cy="230832"/>
          </a:xfrm>
          <a:prstGeom prst="rect">
            <a:avLst/>
          </a:prstGeom>
          <a:noFill/>
        </p:spPr>
        <p:txBody>
          <a:bodyPr wrap="square" rtlCol="0">
            <a:spAutoFit/>
          </a:bodyPr>
          <a:lstStyle/>
          <a:p>
            <a:r>
              <a:rPr lang="en-SG" sz="900" dirty="0"/>
              <a:t>instruction</a:t>
            </a:r>
          </a:p>
        </p:txBody>
      </p:sp>
      <p:sp>
        <p:nvSpPr>
          <p:cNvPr id="22" name="TextBox 21">
            <a:extLst>
              <a:ext uri="{FF2B5EF4-FFF2-40B4-BE49-F238E27FC236}">
                <a16:creationId xmlns:a16="http://schemas.microsoft.com/office/drawing/2014/main" id="{1E04F53F-8520-0744-B87A-68FA1834042F}"/>
              </a:ext>
            </a:extLst>
          </p:cNvPr>
          <p:cNvSpPr txBox="1"/>
          <p:nvPr/>
        </p:nvSpPr>
        <p:spPr>
          <a:xfrm>
            <a:off x="2331830" y="5089969"/>
            <a:ext cx="763017" cy="230832"/>
          </a:xfrm>
          <a:prstGeom prst="rect">
            <a:avLst/>
          </a:prstGeom>
          <a:noFill/>
        </p:spPr>
        <p:txBody>
          <a:bodyPr wrap="square" rtlCol="0">
            <a:spAutoFit/>
          </a:bodyPr>
          <a:lstStyle/>
          <a:p>
            <a:r>
              <a:rPr lang="en-SG" sz="900" dirty="0"/>
              <a:t>instruction</a:t>
            </a:r>
          </a:p>
        </p:txBody>
      </p:sp>
    </p:spTree>
    <p:extLst>
      <p:ext uri="{BB962C8B-B14F-4D97-AF65-F5344CB8AC3E}">
        <p14:creationId xmlns:p14="http://schemas.microsoft.com/office/powerpoint/2010/main" val="347863090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455"/>
        <p:cNvGrpSpPr/>
        <p:nvPr/>
      </p:nvGrpSpPr>
      <p:grpSpPr>
        <a:xfrm>
          <a:off x="0" y="0"/>
          <a:ext cx="0" cy="0"/>
          <a:chOff x="0" y="0"/>
          <a:chExt cx="0" cy="0"/>
        </a:xfrm>
      </p:grpSpPr>
      <p:sp>
        <p:nvSpPr>
          <p:cNvPr id="6456" name="Google Shape;6456;p65"/>
          <p:cNvSpPr/>
          <p:nvPr/>
        </p:nvSpPr>
        <p:spPr>
          <a:xfrm>
            <a:off x="5030784" y="4471933"/>
            <a:ext cx="1653600" cy="5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Previous layer</a:t>
            </a:r>
            <a:endParaRPr sz="1333"/>
          </a:p>
        </p:txBody>
      </p:sp>
      <p:sp>
        <p:nvSpPr>
          <p:cNvPr id="6457" name="Google Shape;6457;p65"/>
          <p:cNvSpPr/>
          <p:nvPr/>
        </p:nvSpPr>
        <p:spPr>
          <a:xfrm>
            <a:off x="1861751" y="3142600"/>
            <a:ext cx="1653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convolutions</a:t>
            </a:r>
            <a:endParaRPr sz="1333"/>
          </a:p>
        </p:txBody>
      </p:sp>
      <p:sp>
        <p:nvSpPr>
          <p:cNvPr id="6458" name="Google Shape;6458;p65"/>
          <p:cNvSpPr/>
          <p:nvPr/>
        </p:nvSpPr>
        <p:spPr>
          <a:xfrm>
            <a:off x="3780917" y="3494667"/>
            <a:ext cx="1653600" cy="52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convolutions</a:t>
            </a:r>
            <a:endParaRPr sz="1333"/>
          </a:p>
        </p:txBody>
      </p:sp>
      <p:sp>
        <p:nvSpPr>
          <p:cNvPr id="6459" name="Google Shape;6459;p65"/>
          <p:cNvSpPr/>
          <p:nvPr/>
        </p:nvSpPr>
        <p:spPr>
          <a:xfrm>
            <a:off x="3780917" y="2732267"/>
            <a:ext cx="1653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3x3 convolutions</a:t>
            </a:r>
            <a:endParaRPr sz="1333"/>
          </a:p>
        </p:txBody>
      </p:sp>
      <p:sp>
        <p:nvSpPr>
          <p:cNvPr id="6460" name="Google Shape;6460;p65"/>
          <p:cNvSpPr/>
          <p:nvPr/>
        </p:nvSpPr>
        <p:spPr>
          <a:xfrm>
            <a:off x="5700084" y="3494667"/>
            <a:ext cx="1653600" cy="52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convolutions</a:t>
            </a:r>
            <a:endParaRPr sz="1333"/>
          </a:p>
        </p:txBody>
      </p:sp>
      <p:sp>
        <p:nvSpPr>
          <p:cNvPr id="6461" name="Google Shape;6461;p65"/>
          <p:cNvSpPr/>
          <p:nvPr/>
        </p:nvSpPr>
        <p:spPr>
          <a:xfrm>
            <a:off x="5700084" y="2732267"/>
            <a:ext cx="1653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5x5 convolutions</a:t>
            </a:r>
            <a:endParaRPr sz="1333"/>
          </a:p>
        </p:txBody>
      </p:sp>
      <p:sp>
        <p:nvSpPr>
          <p:cNvPr id="6462" name="Google Shape;6462;p65"/>
          <p:cNvSpPr/>
          <p:nvPr/>
        </p:nvSpPr>
        <p:spPr>
          <a:xfrm>
            <a:off x="7524651" y="3494667"/>
            <a:ext cx="1653600" cy="5264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3x3 max pooling</a:t>
            </a:r>
            <a:endParaRPr sz="1333"/>
          </a:p>
        </p:txBody>
      </p:sp>
      <p:sp>
        <p:nvSpPr>
          <p:cNvPr id="6463" name="Google Shape;6463;p65"/>
          <p:cNvSpPr/>
          <p:nvPr/>
        </p:nvSpPr>
        <p:spPr>
          <a:xfrm>
            <a:off x="7524651" y="2732267"/>
            <a:ext cx="1653600" cy="52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convolutions</a:t>
            </a:r>
            <a:endParaRPr sz="1333"/>
          </a:p>
        </p:txBody>
      </p:sp>
      <p:sp>
        <p:nvSpPr>
          <p:cNvPr id="6464" name="Google Shape;6464;p65"/>
          <p:cNvSpPr/>
          <p:nvPr/>
        </p:nvSpPr>
        <p:spPr>
          <a:xfrm>
            <a:off x="5030784" y="1859667"/>
            <a:ext cx="1653600" cy="5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Filter concatenation</a:t>
            </a:r>
            <a:endParaRPr sz="1333"/>
          </a:p>
        </p:txBody>
      </p:sp>
      <p:cxnSp>
        <p:nvCxnSpPr>
          <p:cNvPr id="6465" name="Google Shape;6465;p65"/>
          <p:cNvCxnSpPr>
            <a:stCxn id="6456" idx="0"/>
            <a:endCxn id="6458" idx="2"/>
          </p:cNvCxnSpPr>
          <p:nvPr/>
        </p:nvCxnSpPr>
        <p:spPr>
          <a:xfrm rot="5400000" flipH="1">
            <a:off x="5007184" y="3621533"/>
            <a:ext cx="450800" cy="12500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6" name="Google Shape;6466;p65"/>
          <p:cNvCxnSpPr>
            <a:stCxn id="6456" idx="0"/>
            <a:endCxn id="6457" idx="2"/>
          </p:cNvCxnSpPr>
          <p:nvPr/>
        </p:nvCxnSpPr>
        <p:spPr>
          <a:xfrm rot="5400000" flipH="1">
            <a:off x="3871584" y="2485933"/>
            <a:ext cx="802800" cy="31692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7" name="Google Shape;6467;p65"/>
          <p:cNvCxnSpPr>
            <a:stCxn id="6456" idx="0"/>
            <a:endCxn id="6460" idx="2"/>
          </p:cNvCxnSpPr>
          <p:nvPr/>
        </p:nvCxnSpPr>
        <p:spPr>
          <a:xfrm rot="-5400000">
            <a:off x="5966784" y="3911933"/>
            <a:ext cx="450800" cy="6692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6" idx="0"/>
            <a:endCxn id="6462" idx="2"/>
          </p:cNvCxnSpPr>
          <p:nvPr/>
        </p:nvCxnSpPr>
        <p:spPr>
          <a:xfrm rot="-5400000">
            <a:off x="6879184" y="2999533"/>
            <a:ext cx="450800" cy="24940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9" name="Google Shape;6469;p65"/>
          <p:cNvCxnSpPr>
            <a:stCxn id="6458" idx="0"/>
            <a:endCxn id="6459" idx="2"/>
          </p:cNvCxnSpPr>
          <p:nvPr/>
        </p:nvCxnSpPr>
        <p:spPr>
          <a:xfrm rot="-5400000">
            <a:off x="4490117" y="3376267"/>
            <a:ext cx="236000" cy="8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0" idx="0"/>
            <a:endCxn id="6461" idx="2"/>
          </p:cNvCxnSpPr>
          <p:nvPr/>
        </p:nvCxnSpPr>
        <p:spPr>
          <a:xfrm rot="-5400000">
            <a:off x="6409284" y="3376267"/>
            <a:ext cx="236000" cy="8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62" idx="0"/>
            <a:endCxn id="6463" idx="2"/>
          </p:cNvCxnSpPr>
          <p:nvPr/>
        </p:nvCxnSpPr>
        <p:spPr>
          <a:xfrm rot="-5400000">
            <a:off x="8233851" y="3376267"/>
            <a:ext cx="236000" cy="8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2" name="Google Shape;6472;p65"/>
          <p:cNvCxnSpPr>
            <a:stCxn id="6457" idx="0"/>
            <a:endCxn id="6464" idx="2"/>
          </p:cNvCxnSpPr>
          <p:nvPr/>
        </p:nvCxnSpPr>
        <p:spPr>
          <a:xfrm rot="-5400000">
            <a:off x="3894951" y="1179800"/>
            <a:ext cx="756400" cy="31692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3" name="Google Shape;6473;p65"/>
          <p:cNvCxnSpPr>
            <a:stCxn id="6459" idx="0"/>
            <a:endCxn id="6464" idx="2"/>
          </p:cNvCxnSpPr>
          <p:nvPr/>
        </p:nvCxnSpPr>
        <p:spPr>
          <a:xfrm rot="-5400000">
            <a:off x="5059517" y="1934067"/>
            <a:ext cx="346400" cy="12500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1" idx="0"/>
            <a:endCxn id="6464" idx="2"/>
          </p:cNvCxnSpPr>
          <p:nvPr/>
        </p:nvCxnSpPr>
        <p:spPr>
          <a:xfrm rot="5400000" flipH="1">
            <a:off x="6019084" y="2224467"/>
            <a:ext cx="346400" cy="6692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5" name="Google Shape;6475;p65"/>
          <p:cNvCxnSpPr>
            <a:stCxn id="6463" idx="0"/>
            <a:endCxn id="6464" idx="2"/>
          </p:cNvCxnSpPr>
          <p:nvPr/>
        </p:nvCxnSpPr>
        <p:spPr>
          <a:xfrm rot="5400000" flipH="1">
            <a:off x="6931251" y="1312067"/>
            <a:ext cx="346400" cy="24940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479"/>
        <p:cNvGrpSpPr/>
        <p:nvPr/>
      </p:nvGrpSpPr>
      <p:grpSpPr>
        <a:xfrm>
          <a:off x="0" y="0"/>
          <a:ext cx="0" cy="0"/>
          <a:chOff x="0" y="0"/>
          <a:chExt cx="0" cy="0"/>
        </a:xfrm>
      </p:grpSpPr>
      <p:sp>
        <p:nvSpPr>
          <p:cNvPr id="6480" name="Google Shape;6480;p66"/>
          <p:cNvSpPr/>
          <p:nvPr/>
        </p:nvSpPr>
        <p:spPr>
          <a:xfrm>
            <a:off x="5295851" y="1241533"/>
            <a:ext cx="1653600" cy="54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Previous layer</a:t>
            </a:r>
            <a:endParaRPr sz="1333"/>
          </a:p>
        </p:txBody>
      </p:sp>
      <p:sp>
        <p:nvSpPr>
          <p:cNvPr id="6481" name="Google Shape;6481;p66"/>
          <p:cNvSpPr/>
          <p:nvPr/>
        </p:nvSpPr>
        <p:spPr>
          <a:xfrm>
            <a:off x="3329151" y="2271519"/>
            <a:ext cx="1653600" cy="540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1x3 conv, </a:t>
            </a:r>
            <a:endParaRPr sz="1333"/>
          </a:p>
          <a:p>
            <a:pPr algn="ctr"/>
            <a:r>
              <a:rPr lang="en" sz="1333"/>
              <a:t>1 padding</a:t>
            </a:r>
            <a:endParaRPr sz="1333"/>
          </a:p>
        </p:txBody>
      </p:sp>
      <p:sp>
        <p:nvSpPr>
          <p:cNvPr id="6482" name="Google Shape;6482;p66"/>
          <p:cNvSpPr/>
          <p:nvPr/>
        </p:nvSpPr>
        <p:spPr>
          <a:xfrm>
            <a:off x="5295851" y="3666401"/>
            <a:ext cx="1653600" cy="540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1x5 conv,</a:t>
            </a:r>
            <a:endParaRPr sz="1333"/>
          </a:p>
          <a:p>
            <a:pPr algn="ctr"/>
            <a:r>
              <a:rPr lang="en" sz="1333"/>
              <a:t>2 padding</a:t>
            </a:r>
            <a:endParaRPr sz="1333"/>
          </a:p>
        </p:txBody>
      </p:sp>
      <p:sp>
        <p:nvSpPr>
          <p:cNvPr id="6483" name="Google Shape;6483;p66"/>
          <p:cNvSpPr/>
          <p:nvPr/>
        </p:nvSpPr>
        <p:spPr>
          <a:xfrm>
            <a:off x="5295851" y="2453952"/>
            <a:ext cx="1653600" cy="540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333">
                <a:solidFill>
                  <a:schemeClr val="dk1"/>
                </a:solidFill>
              </a:rPr>
              <a:t>1x3 conv, </a:t>
            </a:r>
            <a:endParaRPr sz="1333">
              <a:solidFill>
                <a:schemeClr val="dk1"/>
              </a:solidFill>
            </a:endParaRPr>
          </a:p>
          <a:p>
            <a:pPr algn="ctr">
              <a:buClr>
                <a:schemeClr val="dk1"/>
              </a:buClr>
              <a:buSzPts val="1100"/>
            </a:pPr>
            <a:r>
              <a:rPr lang="en" sz="1333">
                <a:solidFill>
                  <a:schemeClr val="dk1"/>
                </a:solidFill>
              </a:rPr>
              <a:t>1 padding</a:t>
            </a:r>
            <a:endParaRPr sz="1333"/>
          </a:p>
        </p:txBody>
      </p:sp>
      <p:sp>
        <p:nvSpPr>
          <p:cNvPr id="6484" name="Google Shape;6484;p66"/>
          <p:cNvSpPr/>
          <p:nvPr/>
        </p:nvSpPr>
        <p:spPr>
          <a:xfrm>
            <a:off x="7209251" y="2931401"/>
            <a:ext cx="1653600" cy="5404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1x7 conv,</a:t>
            </a:r>
            <a:endParaRPr sz="1333"/>
          </a:p>
          <a:p>
            <a:pPr algn="ctr"/>
            <a:r>
              <a:rPr lang="en" sz="1333"/>
              <a:t>3 padding</a:t>
            </a:r>
            <a:endParaRPr sz="1333"/>
          </a:p>
        </p:txBody>
      </p:sp>
      <p:sp>
        <p:nvSpPr>
          <p:cNvPr id="6485" name="Google Shape;6485;p66"/>
          <p:cNvSpPr/>
          <p:nvPr/>
        </p:nvSpPr>
        <p:spPr>
          <a:xfrm>
            <a:off x="5296251" y="5076071"/>
            <a:ext cx="1653600" cy="54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Filter concatenation</a:t>
            </a:r>
            <a:endParaRPr sz="1333"/>
          </a:p>
        </p:txBody>
      </p:sp>
      <p:cxnSp>
        <p:nvCxnSpPr>
          <p:cNvPr id="6486" name="Google Shape;6486;p66"/>
          <p:cNvCxnSpPr>
            <a:stCxn id="6485" idx="0"/>
            <a:endCxn id="6487" idx="2"/>
          </p:cNvCxnSpPr>
          <p:nvPr/>
        </p:nvCxnSpPr>
        <p:spPr>
          <a:xfrm rot="5400000" flipH="1">
            <a:off x="4861851" y="3814871"/>
            <a:ext cx="555200" cy="19672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8" name="Google Shape;6488;p66"/>
          <p:cNvCxnSpPr>
            <a:stCxn id="6485" idx="0"/>
            <a:endCxn id="6484" idx="2"/>
          </p:cNvCxnSpPr>
          <p:nvPr/>
        </p:nvCxnSpPr>
        <p:spPr>
          <a:xfrm rot="-5400000">
            <a:off x="6277451" y="3317271"/>
            <a:ext cx="1604400" cy="19132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9" name="Google Shape;6489;p66"/>
          <p:cNvSpPr/>
          <p:nvPr/>
        </p:nvSpPr>
        <p:spPr>
          <a:xfrm>
            <a:off x="3329151" y="3126003"/>
            <a:ext cx="1653600" cy="540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333">
                <a:solidFill>
                  <a:schemeClr val="dk1"/>
                </a:solidFill>
              </a:rPr>
              <a:t>1x3 conv, </a:t>
            </a:r>
            <a:endParaRPr sz="1333">
              <a:solidFill>
                <a:schemeClr val="dk1"/>
              </a:solidFill>
            </a:endParaRPr>
          </a:p>
          <a:p>
            <a:pPr algn="ctr">
              <a:buClr>
                <a:schemeClr val="dk1"/>
              </a:buClr>
              <a:buSzPts val="1100"/>
            </a:pPr>
            <a:r>
              <a:rPr lang="en" sz="1333">
                <a:solidFill>
                  <a:schemeClr val="dk1"/>
                </a:solidFill>
              </a:rPr>
              <a:t>1 padding</a:t>
            </a:r>
            <a:endParaRPr sz="1333"/>
          </a:p>
        </p:txBody>
      </p:sp>
      <p:sp>
        <p:nvSpPr>
          <p:cNvPr id="6487" name="Google Shape;6487;p66"/>
          <p:cNvSpPr/>
          <p:nvPr/>
        </p:nvSpPr>
        <p:spPr>
          <a:xfrm>
            <a:off x="3329151" y="3980452"/>
            <a:ext cx="1653600" cy="540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333">
                <a:solidFill>
                  <a:schemeClr val="dk1"/>
                </a:solidFill>
              </a:rPr>
              <a:t>1x3 conv, </a:t>
            </a:r>
            <a:endParaRPr sz="1333">
              <a:solidFill>
                <a:schemeClr val="dk1"/>
              </a:solidFill>
            </a:endParaRPr>
          </a:p>
          <a:p>
            <a:pPr algn="ctr">
              <a:buClr>
                <a:schemeClr val="dk1"/>
              </a:buClr>
              <a:buSzPts val="1100"/>
            </a:pPr>
            <a:r>
              <a:rPr lang="en" sz="1333">
                <a:solidFill>
                  <a:schemeClr val="dk1"/>
                </a:solidFill>
              </a:rPr>
              <a:t>1 padding</a:t>
            </a:r>
            <a:endParaRPr sz="1333"/>
          </a:p>
        </p:txBody>
      </p:sp>
      <p:cxnSp>
        <p:nvCxnSpPr>
          <p:cNvPr id="6490" name="Google Shape;6490;p66"/>
          <p:cNvCxnSpPr>
            <a:stCxn id="6481" idx="2"/>
            <a:endCxn id="6489" idx="0"/>
          </p:cNvCxnSpPr>
          <p:nvPr/>
        </p:nvCxnSpPr>
        <p:spPr>
          <a:xfrm>
            <a:off x="4155951" y="2811919"/>
            <a:ext cx="0" cy="3140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9" idx="2"/>
            <a:endCxn id="6487" idx="0"/>
          </p:cNvCxnSpPr>
          <p:nvPr/>
        </p:nvCxnSpPr>
        <p:spPr>
          <a:xfrm>
            <a:off x="4155951" y="3666403"/>
            <a:ext cx="0" cy="3140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3" idx="2"/>
            <a:endCxn id="6482" idx="0"/>
          </p:cNvCxnSpPr>
          <p:nvPr/>
        </p:nvCxnSpPr>
        <p:spPr>
          <a:xfrm>
            <a:off x="6122651" y="2994352"/>
            <a:ext cx="0" cy="6720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82" idx="2"/>
            <a:endCxn id="6485" idx="0"/>
          </p:cNvCxnSpPr>
          <p:nvPr/>
        </p:nvCxnSpPr>
        <p:spPr>
          <a:xfrm>
            <a:off x="6122651" y="4206801"/>
            <a:ext cx="400" cy="869200"/>
          </a:xfrm>
          <a:prstGeom prst="straightConnector1">
            <a:avLst/>
          </a:prstGeom>
          <a:noFill/>
          <a:ln w="9525" cap="flat" cmpd="sng">
            <a:solidFill>
              <a:schemeClr val="dk2"/>
            </a:solidFill>
            <a:prstDash val="solid"/>
            <a:round/>
            <a:headEnd type="none" w="med" len="med"/>
            <a:tailEnd type="triangle" w="med" len="med"/>
          </a:ln>
        </p:spPr>
      </p:cxnSp>
      <p:cxnSp>
        <p:nvCxnSpPr>
          <p:cNvPr id="6494" name="Google Shape;6494;p66"/>
          <p:cNvCxnSpPr>
            <a:stCxn id="6480" idx="2"/>
            <a:endCxn id="6481" idx="0"/>
          </p:cNvCxnSpPr>
          <p:nvPr/>
        </p:nvCxnSpPr>
        <p:spPr>
          <a:xfrm rot="5400000">
            <a:off x="4894451" y="1043333"/>
            <a:ext cx="489600" cy="19668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5" name="Google Shape;6495;p66"/>
          <p:cNvCxnSpPr>
            <a:stCxn id="6480" idx="2"/>
            <a:endCxn id="6483" idx="0"/>
          </p:cNvCxnSpPr>
          <p:nvPr/>
        </p:nvCxnSpPr>
        <p:spPr>
          <a:xfrm rot="-5400000" flipH="1">
            <a:off x="5787051" y="2117533"/>
            <a:ext cx="672000" cy="8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6" name="Google Shape;6496;p66"/>
          <p:cNvCxnSpPr>
            <a:stCxn id="6480" idx="2"/>
            <a:endCxn id="6484" idx="0"/>
          </p:cNvCxnSpPr>
          <p:nvPr/>
        </p:nvCxnSpPr>
        <p:spPr>
          <a:xfrm rot="-5400000" flipH="1">
            <a:off x="6504651" y="1399933"/>
            <a:ext cx="1149600" cy="19136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500"/>
        <p:cNvGrpSpPr/>
        <p:nvPr/>
      </p:nvGrpSpPr>
      <p:grpSpPr>
        <a:xfrm>
          <a:off x="0" y="0"/>
          <a:ext cx="0" cy="0"/>
          <a:chOff x="0" y="0"/>
          <a:chExt cx="0" cy="0"/>
        </a:xfrm>
      </p:grpSpPr>
      <p:sp>
        <p:nvSpPr>
          <p:cNvPr id="6501" name="Google Shape;6501;p67"/>
          <p:cNvSpPr/>
          <p:nvPr/>
        </p:nvSpPr>
        <p:spPr>
          <a:xfrm rot="5400000">
            <a:off x="9433" y="3245607"/>
            <a:ext cx="1112400" cy="36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Input</a:t>
            </a:r>
            <a:endParaRPr sz="1600"/>
          </a:p>
        </p:txBody>
      </p:sp>
      <p:sp>
        <p:nvSpPr>
          <p:cNvPr id="6502" name="Google Shape;6502;p67"/>
          <p:cNvSpPr/>
          <p:nvPr/>
        </p:nvSpPr>
        <p:spPr>
          <a:xfrm rot="5400000">
            <a:off x="466367" y="3245607"/>
            <a:ext cx="1112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a:t>
            </a:r>
            <a:endParaRPr sz="1600"/>
          </a:p>
        </p:txBody>
      </p:sp>
      <p:sp>
        <p:nvSpPr>
          <p:cNvPr id="6503" name="Google Shape;6503;p67"/>
          <p:cNvSpPr/>
          <p:nvPr/>
        </p:nvSpPr>
        <p:spPr>
          <a:xfrm rot="5400000">
            <a:off x="923233" y="3245607"/>
            <a:ext cx="1112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Max-Pool</a:t>
            </a:r>
            <a:endParaRPr sz="1600"/>
          </a:p>
        </p:txBody>
      </p:sp>
      <p:cxnSp>
        <p:nvCxnSpPr>
          <p:cNvPr id="6504" name="Google Shape;6504;p67"/>
          <p:cNvCxnSpPr>
            <a:stCxn id="6501" idx="0"/>
            <a:endCxn id="6502" idx="2"/>
          </p:cNvCxnSpPr>
          <p:nvPr/>
        </p:nvCxnSpPr>
        <p:spPr>
          <a:xfrm>
            <a:off x="749033" y="3429007"/>
            <a:ext cx="9000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3" idx="0"/>
            <a:endCxn id="6503" idx="0"/>
          </p:cNvCxnSpPr>
          <p:nvPr/>
        </p:nvCxnSpPr>
        <p:spPr>
          <a:xfrm>
            <a:off x="1662833"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3" idx="0"/>
            <a:endCxn id="6503" idx="0"/>
          </p:cNvCxnSpPr>
          <p:nvPr/>
        </p:nvCxnSpPr>
        <p:spPr>
          <a:xfrm>
            <a:off x="1662833"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07" name="Google Shape;6507;p67"/>
          <p:cNvCxnSpPr>
            <a:stCxn id="6503" idx="0"/>
            <a:endCxn id="6503" idx="0"/>
          </p:cNvCxnSpPr>
          <p:nvPr/>
        </p:nvCxnSpPr>
        <p:spPr>
          <a:xfrm>
            <a:off x="1662833" y="3429007"/>
            <a:ext cx="0" cy="0"/>
          </a:xfrm>
          <a:prstGeom prst="straightConnector1">
            <a:avLst/>
          </a:prstGeom>
          <a:noFill/>
          <a:ln w="9525" cap="flat" cmpd="sng">
            <a:solidFill>
              <a:schemeClr val="dk2"/>
            </a:solidFill>
            <a:prstDash val="solid"/>
            <a:round/>
            <a:headEnd type="none" w="med" len="med"/>
            <a:tailEnd type="none" w="med" len="med"/>
          </a:ln>
        </p:spPr>
      </p:cxnSp>
      <p:sp>
        <p:nvSpPr>
          <p:cNvPr id="6508" name="Google Shape;6508;p67"/>
          <p:cNvSpPr/>
          <p:nvPr/>
        </p:nvSpPr>
        <p:spPr>
          <a:xfrm rot="5400000">
            <a:off x="2750333" y="3245607"/>
            <a:ext cx="1112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Max-Pool</a:t>
            </a:r>
            <a:endParaRPr sz="1600"/>
          </a:p>
        </p:txBody>
      </p:sp>
      <p:cxnSp>
        <p:nvCxnSpPr>
          <p:cNvPr id="6509" name="Google Shape;6509;p67"/>
          <p:cNvCxnSpPr>
            <a:stCxn id="6508" idx="0"/>
            <a:endCxn id="6508" idx="0"/>
          </p:cNvCxnSpPr>
          <p:nvPr/>
        </p:nvCxnSpPr>
        <p:spPr>
          <a:xfrm>
            <a:off x="3489933"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8" idx="0"/>
            <a:endCxn id="6508" idx="0"/>
          </p:cNvCxnSpPr>
          <p:nvPr/>
        </p:nvCxnSpPr>
        <p:spPr>
          <a:xfrm>
            <a:off x="3489933"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11" name="Google Shape;6511;p67"/>
          <p:cNvCxnSpPr>
            <a:stCxn id="6508" idx="0"/>
            <a:endCxn id="6508" idx="0"/>
          </p:cNvCxnSpPr>
          <p:nvPr/>
        </p:nvCxnSpPr>
        <p:spPr>
          <a:xfrm>
            <a:off x="3489933" y="3429007"/>
            <a:ext cx="0" cy="0"/>
          </a:xfrm>
          <a:prstGeom prst="straightConnector1">
            <a:avLst/>
          </a:prstGeom>
          <a:noFill/>
          <a:ln w="9525" cap="flat" cmpd="sng">
            <a:solidFill>
              <a:schemeClr val="dk2"/>
            </a:solidFill>
            <a:prstDash val="solid"/>
            <a:round/>
            <a:headEnd type="none" w="med" len="med"/>
            <a:tailEnd type="none" w="med" len="med"/>
          </a:ln>
        </p:spPr>
      </p:cxnSp>
      <p:sp>
        <p:nvSpPr>
          <p:cNvPr id="6512" name="Google Shape;6512;p67"/>
          <p:cNvSpPr/>
          <p:nvPr/>
        </p:nvSpPr>
        <p:spPr>
          <a:xfrm rot="5400000">
            <a:off x="4121133" y="3245607"/>
            <a:ext cx="1112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Max-Pool</a:t>
            </a:r>
            <a:endParaRPr sz="1600"/>
          </a:p>
        </p:txBody>
      </p:sp>
      <p:cxnSp>
        <p:nvCxnSpPr>
          <p:cNvPr id="6513" name="Google Shape;6513;p67"/>
          <p:cNvCxnSpPr>
            <a:stCxn id="6512" idx="0"/>
            <a:endCxn id="6512" idx="0"/>
          </p:cNvCxnSpPr>
          <p:nvPr/>
        </p:nvCxnSpPr>
        <p:spPr>
          <a:xfrm>
            <a:off x="4860733"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2" idx="0"/>
            <a:endCxn id="6512" idx="0"/>
          </p:cNvCxnSpPr>
          <p:nvPr/>
        </p:nvCxnSpPr>
        <p:spPr>
          <a:xfrm>
            <a:off x="4860733"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15" name="Google Shape;6515;p67"/>
          <p:cNvCxnSpPr>
            <a:stCxn id="6512" idx="0"/>
            <a:endCxn id="6512" idx="0"/>
          </p:cNvCxnSpPr>
          <p:nvPr/>
        </p:nvCxnSpPr>
        <p:spPr>
          <a:xfrm>
            <a:off x="4860733" y="3429007"/>
            <a:ext cx="0" cy="0"/>
          </a:xfrm>
          <a:prstGeom prst="straightConnector1">
            <a:avLst/>
          </a:prstGeom>
          <a:noFill/>
          <a:ln w="9525" cap="flat" cmpd="sng">
            <a:solidFill>
              <a:schemeClr val="dk2"/>
            </a:solidFill>
            <a:prstDash val="solid"/>
            <a:round/>
            <a:headEnd type="none" w="med" len="med"/>
            <a:tailEnd type="none" w="med" len="med"/>
          </a:ln>
        </p:spPr>
      </p:cxnSp>
      <p:sp>
        <p:nvSpPr>
          <p:cNvPr id="6516" name="Google Shape;6516;p67"/>
          <p:cNvSpPr/>
          <p:nvPr/>
        </p:nvSpPr>
        <p:spPr>
          <a:xfrm rot="5400000">
            <a:off x="3207267" y="3245607"/>
            <a:ext cx="1112400" cy="36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Inception</a:t>
            </a:r>
            <a:endParaRPr sz="1600"/>
          </a:p>
        </p:txBody>
      </p:sp>
      <p:sp>
        <p:nvSpPr>
          <p:cNvPr id="6517" name="Google Shape;6517;p67"/>
          <p:cNvSpPr/>
          <p:nvPr/>
        </p:nvSpPr>
        <p:spPr>
          <a:xfrm rot="5400000">
            <a:off x="3664200" y="3245607"/>
            <a:ext cx="1112400" cy="36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Inception</a:t>
            </a:r>
            <a:endParaRPr sz="1600"/>
          </a:p>
        </p:txBody>
      </p:sp>
      <p:sp>
        <p:nvSpPr>
          <p:cNvPr id="6518" name="Google Shape;6518;p67"/>
          <p:cNvSpPr/>
          <p:nvPr/>
        </p:nvSpPr>
        <p:spPr>
          <a:xfrm rot="5400000">
            <a:off x="6888981" y="3245607"/>
            <a:ext cx="1112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Max-Pool</a:t>
            </a:r>
            <a:endParaRPr sz="1600"/>
          </a:p>
        </p:txBody>
      </p:sp>
      <p:cxnSp>
        <p:nvCxnSpPr>
          <p:cNvPr id="6519" name="Google Shape;6519;p67"/>
          <p:cNvCxnSpPr>
            <a:stCxn id="6518" idx="0"/>
            <a:endCxn id="6518" idx="0"/>
          </p:cNvCxnSpPr>
          <p:nvPr/>
        </p:nvCxnSpPr>
        <p:spPr>
          <a:xfrm>
            <a:off x="7628581"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8" idx="0"/>
            <a:endCxn id="6518" idx="0"/>
          </p:cNvCxnSpPr>
          <p:nvPr/>
        </p:nvCxnSpPr>
        <p:spPr>
          <a:xfrm>
            <a:off x="7628581"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a:stCxn id="6518" idx="0"/>
            <a:endCxn id="6518" idx="0"/>
          </p:cNvCxnSpPr>
          <p:nvPr/>
        </p:nvCxnSpPr>
        <p:spPr>
          <a:xfrm>
            <a:off x="7628581"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9006233"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9006233"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9006233"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p:nvPr/>
        </p:nvCxnSpPr>
        <p:spPr>
          <a:xfrm>
            <a:off x="1296100"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26" name="Google Shape;6526;p67"/>
          <p:cNvCxnSpPr>
            <a:stCxn id="6527" idx="0"/>
            <a:endCxn id="6508" idx="2"/>
          </p:cNvCxnSpPr>
          <p:nvPr/>
        </p:nvCxnSpPr>
        <p:spPr>
          <a:xfrm>
            <a:off x="3033133" y="3429007"/>
            <a:ext cx="900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08" idx="0"/>
            <a:endCxn id="6516" idx="2"/>
          </p:cNvCxnSpPr>
          <p:nvPr/>
        </p:nvCxnSpPr>
        <p:spPr>
          <a:xfrm>
            <a:off x="3489933" y="3429007"/>
            <a:ext cx="900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a:stCxn id="6516" idx="0"/>
            <a:endCxn id="6517" idx="2"/>
          </p:cNvCxnSpPr>
          <p:nvPr/>
        </p:nvCxnSpPr>
        <p:spPr>
          <a:xfrm>
            <a:off x="3946867" y="3429007"/>
            <a:ext cx="900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rot="10800000">
            <a:off x="7171648" y="3429007"/>
            <a:ext cx="9000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1662900"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p:nvPr/>
        </p:nvCxnSpPr>
        <p:spPr>
          <a:xfrm>
            <a:off x="1296100"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33" name="Google Shape;6533;p67"/>
          <p:cNvCxnSpPr>
            <a:stCxn id="6503" idx="2"/>
            <a:endCxn id="6534" idx="0"/>
          </p:cNvCxnSpPr>
          <p:nvPr/>
        </p:nvCxnSpPr>
        <p:spPr>
          <a:xfrm rot="10800000">
            <a:off x="1206033" y="3429007"/>
            <a:ext cx="90000" cy="0"/>
          </a:xfrm>
          <a:prstGeom prst="straightConnector1">
            <a:avLst/>
          </a:prstGeom>
          <a:noFill/>
          <a:ln w="9525" cap="flat" cmpd="sng">
            <a:solidFill>
              <a:schemeClr val="dk2"/>
            </a:solidFill>
            <a:prstDash val="solid"/>
            <a:round/>
            <a:headEnd type="none" w="med" len="med"/>
            <a:tailEnd type="none" w="med" len="med"/>
          </a:ln>
        </p:spPr>
      </p:cxnSp>
      <p:cxnSp>
        <p:nvCxnSpPr>
          <p:cNvPr id="6535" name="Google Shape;6535;p67"/>
          <p:cNvCxnSpPr>
            <a:stCxn id="6534" idx="2"/>
            <a:endCxn id="6502" idx="0"/>
          </p:cNvCxnSpPr>
          <p:nvPr/>
        </p:nvCxnSpPr>
        <p:spPr>
          <a:xfrm rot="10800000">
            <a:off x="1205967" y="3429007"/>
            <a:ext cx="90000" cy="0"/>
          </a:xfrm>
          <a:prstGeom prst="straightConnector1">
            <a:avLst/>
          </a:prstGeom>
          <a:noFill/>
          <a:ln w="9525" cap="flat" cmpd="sng">
            <a:solidFill>
              <a:schemeClr val="dk2"/>
            </a:solidFill>
            <a:prstDash val="solid"/>
            <a:round/>
            <a:headEnd type="none" w="med" len="med"/>
            <a:tailEnd type="none" w="med" len="med"/>
          </a:ln>
        </p:spPr>
      </p:cxnSp>
      <p:sp>
        <p:nvSpPr>
          <p:cNvPr id="6536" name="Google Shape;6536;p67"/>
          <p:cNvSpPr/>
          <p:nvPr/>
        </p:nvSpPr>
        <p:spPr>
          <a:xfrm rot="5400000">
            <a:off x="1379900" y="3245607"/>
            <a:ext cx="1112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a:t>
            </a:r>
            <a:endParaRPr sz="1600"/>
          </a:p>
        </p:txBody>
      </p:sp>
      <p:sp>
        <p:nvSpPr>
          <p:cNvPr id="6537" name="Google Shape;6537;p67"/>
          <p:cNvSpPr/>
          <p:nvPr/>
        </p:nvSpPr>
        <p:spPr>
          <a:xfrm rot="5400000">
            <a:off x="1836767" y="3245607"/>
            <a:ext cx="1112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Max-Pool</a:t>
            </a:r>
            <a:endParaRPr sz="1600"/>
          </a:p>
        </p:txBody>
      </p:sp>
      <p:cxnSp>
        <p:nvCxnSpPr>
          <p:cNvPr id="6538" name="Google Shape;6538;p67"/>
          <p:cNvCxnSpPr>
            <a:stCxn id="6537" idx="0"/>
            <a:endCxn id="6537" idx="0"/>
          </p:cNvCxnSpPr>
          <p:nvPr/>
        </p:nvCxnSpPr>
        <p:spPr>
          <a:xfrm>
            <a:off x="2576367"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7" idx="0"/>
            <a:endCxn id="6537" idx="0"/>
          </p:cNvCxnSpPr>
          <p:nvPr/>
        </p:nvCxnSpPr>
        <p:spPr>
          <a:xfrm>
            <a:off x="2576367"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a:stCxn id="6537" idx="0"/>
            <a:endCxn id="6537" idx="0"/>
          </p:cNvCxnSpPr>
          <p:nvPr/>
        </p:nvCxnSpPr>
        <p:spPr>
          <a:xfrm>
            <a:off x="2576367" y="3429007"/>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499300" y="3632207"/>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866100" y="3632207"/>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p:nvPr/>
        </p:nvCxnSpPr>
        <p:spPr>
          <a:xfrm>
            <a:off x="1499300" y="3632207"/>
            <a:ext cx="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stCxn id="6537" idx="2"/>
          </p:cNvCxnSpPr>
          <p:nvPr/>
        </p:nvCxnSpPr>
        <p:spPr>
          <a:xfrm rot="10800000">
            <a:off x="2119567" y="3429007"/>
            <a:ext cx="90000" cy="0"/>
          </a:xfrm>
          <a:prstGeom prst="straightConnector1">
            <a:avLst/>
          </a:prstGeom>
          <a:noFill/>
          <a:ln w="9525" cap="flat" cmpd="sng">
            <a:solidFill>
              <a:schemeClr val="dk2"/>
            </a:solidFill>
            <a:prstDash val="solid"/>
            <a:round/>
            <a:headEnd type="none" w="med" len="med"/>
            <a:tailEnd type="none" w="med" len="med"/>
          </a:ln>
        </p:spPr>
      </p:cxnSp>
      <p:cxnSp>
        <p:nvCxnSpPr>
          <p:cNvPr id="6545" name="Google Shape;6545;p67"/>
          <p:cNvCxnSpPr>
            <a:endCxn id="6536" idx="0"/>
          </p:cNvCxnSpPr>
          <p:nvPr/>
        </p:nvCxnSpPr>
        <p:spPr>
          <a:xfrm rot="10800000">
            <a:off x="2119500" y="3429007"/>
            <a:ext cx="90000" cy="0"/>
          </a:xfrm>
          <a:prstGeom prst="straightConnector1">
            <a:avLst/>
          </a:prstGeom>
          <a:noFill/>
          <a:ln w="9525" cap="flat" cmpd="sng">
            <a:solidFill>
              <a:schemeClr val="dk2"/>
            </a:solidFill>
            <a:prstDash val="solid"/>
            <a:round/>
            <a:headEnd type="none" w="med" len="med"/>
            <a:tailEnd type="none" w="med" len="med"/>
          </a:ln>
        </p:spPr>
      </p:cxnSp>
      <p:sp>
        <p:nvSpPr>
          <p:cNvPr id="6546" name="Google Shape;6546;p67"/>
          <p:cNvSpPr/>
          <p:nvPr/>
        </p:nvSpPr>
        <p:spPr>
          <a:xfrm rot="5400000">
            <a:off x="2293533" y="3245607"/>
            <a:ext cx="1112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a:t>
            </a:r>
            <a:endParaRPr sz="1600"/>
          </a:p>
        </p:txBody>
      </p:sp>
      <p:sp>
        <p:nvSpPr>
          <p:cNvPr id="6547" name="Google Shape;6547;p67"/>
          <p:cNvSpPr/>
          <p:nvPr/>
        </p:nvSpPr>
        <p:spPr>
          <a:xfrm rot="5400000">
            <a:off x="4601633" y="3245607"/>
            <a:ext cx="1112400" cy="36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Inception</a:t>
            </a:r>
            <a:endParaRPr sz="1600"/>
          </a:p>
        </p:txBody>
      </p:sp>
      <p:sp>
        <p:nvSpPr>
          <p:cNvPr id="6548" name="Google Shape;6548;p67"/>
          <p:cNvSpPr/>
          <p:nvPr/>
        </p:nvSpPr>
        <p:spPr>
          <a:xfrm rot="5400000">
            <a:off x="5058567" y="3245607"/>
            <a:ext cx="1112400" cy="36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Inception</a:t>
            </a:r>
            <a:endParaRPr sz="1600"/>
          </a:p>
        </p:txBody>
      </p:sp>
      <p:sp>
        <p:nvSpPr>
          <p:cNvPr id="6549" name="Google Shape;6549;p67"/>
          <p:cNvSpPr/>
          <p:nvPr/>
        </p:nvSpPr>
        <p:spPr>
          <a:xfrm rot="5400000">
            <a:off x="5515500" y="3245607"/>
            <a:ext cx="1112400" cy="36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Inception</a:t>
            </a:r>
            <a:endParaRPr sz="1600"/>
          </a:p>
        </p:txBody>
      </p:sp>
      <p:sp>
        <p:nvSpPr>
          <p:cNvPr id="6550" name="Google Shape;6550;p67"/>
          <p:cNvSpPr/>
          <p:nvPr/>
        </p:nvSpPr>
        <p:spPr>
          <a:xfrm rot="5400000">
            <a:off x="5972433" y="3245607"/>
            <a:ext cx="1112400" cy="36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Inception</a:t>
            </a:r>
            <a:endParaRPr sz="1600"/>
          </a:p>
        </p:txBody>
      </p:sp>
      <p:sp>
        <p:nvSpPr>
          <p:cNvPr id="6551" name="Google Shape;6551;p67"/>
          <p:cNvSpPr/>
          <p:nvPr/>
        </p:nvSpPr>
        <p:spPr>
          <a:xfrm rot="5400000">
            <a:off x="6429367" y="3245607"/>
            <a:ext cx="1112400" cy="36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Inception</a:t>
            </a:r>
            <a:endParaRPr sz="1600"/>
          </a:p>
        </p:txBody>
      </p:sp>
      <p:cxnSp>
        <p:nvCxnSpPr>
          <p:cNvPr id="6552" name="Google Shape;6552;p67"/>
          <p:cNvCxnSpPr/>
          <p:nvPr/>
        </p:nvCxnSpPr>
        <p:spPr>
          <a:xfrm>
            <a:off x="7644613" y="3428991"/>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7644613" y="3428991"/>
            <a:ext cx="0" cy="0"/>
          </a:xfrm>
          <a:prstGeom prst="straightConnector1">
            <a:avLst/>
          </a:prstGeom>
          <a:noFill/>
          <a:ln w="9525" cap="flat" cmpd="sng">
            <a:solidFill>
              <a:schemeClr val="dk2"/>
            </a:solidFill>
            <a:prstDash val="solid"/>
            <a:round/>
            <a:headEnd type="none" w="med" len="med"/>
            <a:tailEnd type="none" w="med" len="med"/>
          </a:ln>
        </p:spPr>
      </p:cxnSp>
      <p:cxnSp>
        <p:nvCxnSpPr>
          <p:cNvPr id="6554" name="Google Shape;6554;p67"/>
          <p:cNvCxnSpPr/>
          <p:nvPr/>
        </p:nvCxnSpPr>
        <p:spPr>
          <a:xfrm>
            <a:off x="7644613" y="3428991"/>
            <a:ext cx="0" cy="0"/>
          </a:xfrm>
          <a:prstGeom prst="straightConnector1">
            <a:avLst/>
          </a:prstGeom>
          <a:noFill/>
          <a:ln w="9525" cap="flat" cmpd="sng">
            <a:solidFill>
              <a:schemeClr val="dk2"/>
            </a:solidFill>
            <a:prstDash val="solid"/>
            <a:round/>
            <a:headEnd type="none" w="med" len="med"/>
            <a:tailEnd type="none" w="med" len="med"/>
          </a:ln>
        </p:spPr>
      </p:cxnSp>
      <p:sp>
        <p:nvSpPr>
          <p:cNvPr id="6555" name="Google Shape;6555;p67"/>
          <p:cNvSpPr/>
          <p:nvPr/>
        </p:nvSpPr>
        <p:spPr>
          <a:xfrm rot="5400000">
            <a:off x="7352777" y="3245591"/>
            <a:ext cx="1112400" cy="36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Inception</a:t>
            </a:r>
            <a:endParaRPr sz="1600"/>
          </a:p>
        </p:txBody>
      </p:sp>
      <p:sp>
        <p:nvSpPr>
          <p:cNvPr id="6556" name="Google Shape;6556;p67"/>
          <p:cNvSpPr/>
          <p:nvPr/>
        </p:nvSpPr>
        <p:spPr>
          <a:xfrm rot="5400000">
            <a:off x="7809711" y="3245591"/>
            <a:ext cx="1112400" cy="3668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Inception</a:t>
            </a:r>
            <a:endParaRPr sz="1600"/>
          </a:p>
        </p:txBody>
      </p:sp>
      <p:cxnSp>
        <p:nvCxnSpPr>
          <p:cNvPr id="6557" name="Google Shape;6557;p67"/>
          <p:cNvCxnSpPr>
            <a:stCxn id="6558" idx="0"/>
            <a:endCxn id="6555" idx="2"/>
          </p:cNvCxnSpPr>
          <p:nvPr/>
        </p:nvCxnSpPr>
        <p:spPr>
          <a:xfrm>
            <a:off x="7635577" y="3428991"/>
            <a:ext cx="90000" cy="0"/>
          </a:xfrm>
          <a:prstGeom prst="straightConnector1">
            <a:avLst/>
          </a:prstGeom>
          <a:noFill/>
          <a:ln w="9525" cap="flat" cmpd="sng">
            <a:solidFill>
              <a:schemeClr val="dk2"/>
            </a:solidFill>
            <a:prstDash val="solid"/>
            <a:round/>
            <a:headEnd type="none" w="med" len="med"/>
            <a:tailEnd type="none" w="med" len="med"/>
          </a:ln>
        </p:spPr>
      </p:cxnSp>
      <p:cxnSp>
        <p:nvCxnSpPr>
          <p:cNvPr id="6559" name="Google Shape;6559;p67"/>
          <p:cNvCxnSpPr>
            <a:stCxn id="6555" idx="0"/>
            <a:endCxn id="6556" idx="2"/>
          </p:cNvCxnSpPr>
          <p:nvPr/>
        </p:nvCxnSpPr>
        <p:spPr>
          <a:xfrm>
            <a:off x="8092377" y="3428991"/>
            <a:ext cx="90000" cy="0"/>
          </a:xfrm>
          <a:prstGeom prst="straightConnector1">
            <a:avLst/>
          </a:prstGeom>
          <a:noFill/>
          <a:ln w="9525" cap="flat" cmpd="sng">
            <a:solidFill>
              <a:schemeClr val="dk2"/>
            </a:solidFill>
            <a:prstDash val="solid"/>
            <a:round/>
            <a:headEnd type="none" w="med" len="med"/>
            <a:tailEnd type="none" w="med" len="med"/>
          </a:ln>
        </p:spPr>
      </p:cxnSp>
      <p:sp>
        <p:nvSpPr>
          <p:cNvPr id="6560" name="Google Shape;6560;p67"/>
          <p:cNvSpPr/>
          <p:nvPr/>
        </p:nvSpPr>
        <p:spPr>
          <a:xfrm rot="5400000">
            <a:off x="5522305" y="4514873"/>
            <a:ext cx="1112400" cy="3668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Avg-Pool</a:t>
            </a:r>
            <a:endParaRPr sz="1600"/>
          </a:p>
        </p:txBody>
      </p:sp>
      <p:sp>
        <p:nvSpPr>
          <p:cNvPr id="6561" name="Google Shape;6561;p67"/>
          <p:cNvSpPr/>
          <p:nvPr/>
        </p:nvSpPr>
        <p:spPr>
          <a:xfrm rot="5400000">
            <a:off x="5981605" y="4514873"/>
            <a:ext cx="1112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a:t>
            </a:r>
            <a:endParaRPr sz="1600"/>
          </a:p>
        </p:txBody>
      </p:sp>
      <p:sp>
        <p:nvSpPr>
          <p:cNvPr id="6562" name="Google Shape;6562;p67"/>
          <p:cNvSpPr/>
          <p:nvPr/>
        </p:nvSpPr>
        <p:spPr>
          <a:xfrm rot="5400000">
            <a:off x="6440911" y="4514873"/>
            <a:ext cx="1112400" cy="366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FC</a:t>
            </a:r>
            <a:endParaRPr sz="1600"/>
          </a:p>
        </p:txBody>
      </p:sp>
      <p:sp>
        <p:nvSpPr>
          <p:cNvPr id="6563" name="Google Shape;6563;p67"/>
          <p:cNvSpPr/>
          <p:nvPr/>
        </p:nvSpPr>
        <p:spPr>
          <a:xfrm rot="5400000">
            <a:off x="6907009" y="4514873"/>
            <a:ext cx="1112400" cy="366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FC</a:t>
            </a:r>
            <a:endParaRPr sz="1600"/>
          </a:p>
        </p:txBody>
      </p:sp>
      <p:cxnSp>
        <p:nvCxnSpPr>
          <p:cNvPr id="6564" name="Google Shape;6564;p67"/>
          <p:cNvCxnSpPr>
            <a:stCxn id="6562" idx="0"/>
            <a:endCxn id="6563" idx="2"/>
          </p:cNvCxnSpPr>
          <p:nvPr/>
        </p:nvCxnSpPr>
        <p:spPr>
          <a:xfrm>
            <a:off x="7180511" y="4698273"/>
            <a:ext cx="99200" cy="0"/>
          </a:xfrm>
          <a:prstGeom prst="straightConnector1">
            <a:avLst/>
          </a:prstGeom>
          <a:noFill/>
          <a:ln w="9525" cap="flat" cmpd="sng">
            <a:solidFill>
              <a:schemeClr val="dk2"/>
            </a:solidFill>
            <a:prstDash val="solid"/>
            <a:round/>
            <a:headEnd type="none" w="med" len="med"/>
            <a:tailEnd type="none" w="med" len="med"/>
          </a:ln>
        </p:spPr>
      </p:cxnSp>
      <p:sp>
        <p:nvSpPr>
          <p:cNvPr id="6565" name="Google Shape;6565;p67"/>
          <p:cNvSpPr/>
          <p:nvPr/>
        </p:nvSpPr>
        <p:spPr>
          <a:xfrm rot="5400000">
            <a:off x="7373105" y="4514873"/>
            <a:ext cx="1112400" cy="366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Softmax</a:t>
            </a:r>
            <a:endParaRPr sz="1600"/>
          </a:p>
        </p:txBody>
      </p:sp>
      <p:cxnSp>
        <p:nvCxnSpPr>
          <p:cNvPr id="6566" name="Google Shape;6566;p67"/>
          <p:cNvCxnSpPr>
            <a:stCxn id="6548" idx="3"/>
            <a:endCxn id="6560" idx="2"/>
          </p:cNvCxnSpPr>
          <p:nvPr/>
        </p:nvCxnSpPr>
        <p:spPr>
          <a:xfrm rot="-5400000" flipH="1">
            <a:off x="5398367" y="4201607"/>
            <a:ext cx="713200" cy="280400"/>
          </a:xfrm>
          <a:prstGeom prst="bentConnector2">
            <a:avLst/>
          </a:prstGeom>
          <a:noFill/>
          <a:ln w="9525" cap="flat" cmpd="sng">
            <a:solidFill>
              <a:schemeClr val="dk2"/>
            </a:solidFill>
            <a:prstDash val="solid"/>
            <a:round/>
            <a:headEnd type="none" w="med" len="med"/>
            <a:tailEnd type="none" w="med" len="med"/>
          </a:ln>
        </p:spPr>
      </p:cxnSp>
      <p:sp>
        <p:nvSpPr>
          <p:cNvPr id="6567" name="Google Shape;6567;p67"/>
          <p:cNvSpPr/>
          <p:nvPr/>
        </p:nvSpPr>
        <p:spPr>
          <a:xfrm rot="5400000">
            <a:off x="8266637" y="3245607"/>
            <a:ext cx="1112400" cy="3668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Avg-Pool</a:t>
            </a:r>
            <a:endParaRPr sz="1600"/>
          </a:p>
        </p:txBody>
      </p:sp>
      <p:sp>
        <p:nvSpPr>
          <p:cNvPr id="6568" name="Google Shape;6568;p67"/>
          <p:cNvSpPr/>
          <p:nvPr/>
        </p:nvSpPr>
        <p:spPr>
          <a:xfrm rot="5400000">
            <a:off x="8725937" y="3245607"/>
            <a:ext cx="1112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a:t>
            </a:r>
            <a:endParaRPr sz="1600"/>
          </a:p>
        </p:txBody>
      </p:sp>
      <p:sp>
        <p:nvSpPr>
          <p:cNvPr id="6569" name="Google Shape;6569;p67"/>
          <p:cNvSpPr/>
          <p:nvPr/>
        </p:nvSpPr>
        <p:spPr>
          <a:xfrm rot="5400000">
            <a:off x="9185243" y="3245607"/>
            <a:ext cx="1112400" cy="366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FC</a:t>
            </a:r>
            <a:endParaRPr sz="1600"/>
          </a:p>
        </p:txBody>
      </p:sp>
      <p:sp>
        <p:nvSpPr>
          <p:cNvPr id="6570" name="Google Shape;6570;p67"/>
          <p:cNvSpPr/>
          <p:nvPr/>
        </p:nvSpPr>
        <p:spPr>
          <a:xfrm rot="5400000">
            <a:off x="9644537" y="3245607"/>
            <a:ext cx="1112400" cy="366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Softmax</a:t>
            </a:r>
            <a:endParaRPr sz="1600"/>
          </a:p>
        </p:txBody>
      </p:sp>
      <p:sp>
        <p:nvSpPr>
          <p:cNvPr id="6571" name="Google Shape;6571;p67"/>
          <p:cNvSpPr/>
          <p:nvPr/>
        </p:nvSpPr>
        <p:spPr>
          <a:xfrm rot="5400000">
            <a:off x="6884301" y="1976324"/>
            <a:ext cx="1112400" cy="3668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Avg-Pool</a:t>
            </a:r>
            <a:endParaRPr sz="1600"/>
          </a:p>
        </p:txBody>
      </p:sp>
      <p:sp>
        <p:nvSpPr>
          <p:cNvPr id="6572" name="Google Shape;6572;p67"/>
          <p:cNvSpPr/>
          <p:nvPr/>
        </p:nvSpPr>
        <p:spPr>
          <a:xfrm rot="5400000">
            <a:off x="7343601" y="1976324"/>
            <a:ext cx="1112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a:t>
            </a:r>
            <a:endParaRPr sz="1600"/>
          </a:p>
        </p:txBody>
      </p:sp>
      <p:sp>
        <p:nvSpPr>
          <p:cNvPr id="6573" name="Google Shape;6573;p67"/>
          <p:cNvSpPr/>
          <p:nvPr/>
        </p:nvSpPr>
        <p:spPr>
          <a:xfrm rot="5400000">
            <a:off x="7802907" y="1976324"/>
            <a:ext cx="1112400" cy="366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FC</a:t>
            </a:r>
            <a:endParaRPr sz="1600"/>
          </a:p>
        </p:txBody>
      </p:sp>
      <p:sp>
        <p:nvSpPr>
          <p:cNvPr id="6574" name="Google Shape;6574;p67"/>
          <p:cNvSpPr/>
          <p:nvPr/>
        </p:nvSpPr>
        <p:spPr>
          <a:xfrm rot="5400000">
            <a:off x="8269005" y="1976324"/>
            <a:ext cx="1112400" cy="366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FC</a:t>
            </a:r>
            <a:endParaRPr sz="1600"/>
          </a:p>
        </p:txBody>
      </p:sp>
      <p:sp>
        <p:nvSpPr>
          <p:cNvPr id="6575" name="Google Shape;6575;p67"/>
          <p:cNvSpPr/>
          <p:nvPr/>
        </p:nvSpPr>
        <p:spPr>
          <a:xfrm rot="5400000">
            <a:off x="8735101" y="1976324"/>
            <a:ext cx="1112400" cy="366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Softmax</a:t>
            </a:r>
            <a:endParaRPr sz="1600"/>
          </a:p>
        </p:txBody>
      </p:sp>
      <p:cxnSp>
        <p:nvCxnSpPr>
          <p:cNvPr id="6576" name="Google Shape;6576;p67"/>
          <p:cNvCxnSpPr>
            <a:stCxn id="6551" idx="1"/>
            <a:endCxn id="6571" idx="2"/>
          </p:cNvCxnSpPr>
          <p:nvPr/>
        </p:nvCxnSpPr>
        <p:spPr>
          <a:xfrm rot="-5400000">
            <a:off x="6764767" y="2380407"/>
            <a:ext cx="713200" cy="271600"/>
          </a:xfrm>
          <a:prstGeom prst="bentConnector2">
            <a:avLst/>
          </a:prstGeom>
          <a:noFill/>
          <a:ln w="9525" cap="flat" cmpd="sng">
            <a:solidFill>
              <a:schemeClr val="dk2"/>
            </a:solidFill>
            <a:prstDash val="solid"/>
            <a:round/>
            <a:headEnd type="none" w="med" len="med"/>
            <a:tailEnd type="none" w="med" len="med"/>
          </a:ln>
        </p:spPr>
      </p:cxnSp>
      <p:cxnSp>
        <p:nvCxnSpPr>
          <p:cNvPr id="6577" name="Google Shape;6577;p67"/>
          <p:cNvCxnSpPr>
            <a:stCxn id="6536" idx="2"/>
            <a:endCxn id="6503" idx="0"/>
          </p:cNvCxnSpPr>
          <p:nvPr/>
        </p:nvCxnSpPr>
        <p:spPr>
          <a:xfrm flipH="1">
            <a:off x="1662700" y="3429007"/>
            <a:ext cx="90000" cy="8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8" name="Google Shape;6578;p67"/>
          <p:cNvCxnSpPr>
            <a:stCxn id="6546" idx="2"/>
            <a:endCxn id="6537" idx="0"/>
          </p:cNvCxnSpPr>
          <p:nvPr/>
        </p:nvCxnSpPr>
        <p:spPr>
          <a:xfrm flipH="1">
            <a:off x="2576333" y="3429007"/>
            <a:ext cx="90000" cy="8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9" name="Google Shape;6579;p67"/>
          <p:cNvCxnSpPr>
            <a:stCxn id="6517" idx="0"/>
            <a:endCxn id="6512" idx="2"/>
          </p:cNvCxnSpPr>
          <p:nvPr/>
        </p:nvCxnSpPr>
        <p:spPr>
          <a:xfrm>
            <a:off x="4403800" y="3429007"/>
            <a:ext cx="90000" cy="8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0" name="Google Shape;6580;p67"/>
          <p:cNvCxnSpPr>
            <a:stCxn id="6512" idx="0"/>
            <a:endCxn id="6547" idx="2"/>
          </p:cNvCxnSpPr>
          <p:nvPr/>
        </p:nvCxnSpPr>
        <p:spPr>
          <a:xfrm>
            <a:off x="4860733" y="3429007"/>
            <a:ext cx="113600" cy="8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5341233" y="3429007"/>
            <a:ext cx="90000" cy="8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5798167" y="3429007"/>
            <a:ext cx="90000" cy="8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6255100" y="3429007"/>
            <a:ext cx="90000" cy="8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0" idx="0"/>
            <a:endCxn id="6551" idx="2"/>
          </p:cNvCxnSpPr>
          <p:nvPr/>
        </p:nvCxnSpPr>
        <p:spPr>
          <a:xfrm>
            <a:off x="6712033" y="3429007"/>
            <a:ext cx="90000" cy="8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5" name="Google Shape;6585;p67"/>
          <p:cNvCxnSpPr>
            <a:stCxn id="6556" idx="0"/>
            <a:endCxn id="6567" idx="2"/>
          </p:cNvCxnSpPr>
          <p:nvPr/>
        </p:nvCxnSpPr>
        <p:spPr>
          <a:xfrm>
            <a:off x="8549311" y="3428991"/>
            <a:ext cx="90000" cy="8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7623901" y="2159724"/>
            <a:ext cx="92400" cy="8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8083201" y="2159724"/>
            <a:ext cx="92400" cy="8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8542507" y="2159724"/>
            <a:ext cx="99200" cy="8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9" name="Google Shape;6589;p67"/>
          <p:cNvCxnSpPr>
            <a:stCxn id="6574" idx="0"/>
            <a:endCxn id="6575" idx="2"/>
          </p:cNvCxnSpPr>
          <p:nvPr/>
        </p:nvCxnSpPr>
        <p:spPr>
          <a:xfrm>
            <a:off x="9008605" y="2159724"/>
            <a:ext cx="99200" cy="8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9006237" y="3429007"/>
            <a:ext cx="92400" cy="8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9465537" y="3429007"/>
            <a:ext cx="92400" cy="8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2" name="Google Shape;6592;p67"/>
          <p:cNvCxnSpPr>
            <a:stCxn id="6569" idx="0"/>
            <a:endCxn id="6570" idx="2"/>
          </p:cNvCxnSpPr>
          <p:nvPr/>
        </p:nvCxnSpPr>
        <p:spPr>
          <a:xfrm>
            <a:off x="9924843" y="3429007"/>
            <a:ext cx="92400" cy="8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6261905" y="4698273"/>
            <a:ext cx="92400" cy="8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4" name="Google Shape;6594;p67"/>
          <p:cNvCxnSpPr>
            <a:stCxn id="6561" idx="0"/>
            <a:endCxn id="6562" idx="2"/>
          </p:cNvCxnSpPr>
          <p:nvPr/>
        </p:nvCxnSpPr>
        <p:spPr>
          <a:xfrm>
            <a:off x="6721205" y="4698273"/>
            <a:ext cx="92400" cy="8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5" name="Google Shape;6595;p67"/>
          <p:cNvCxnSpPr>
            <a:stCxn id="6563" idx="0"/>
            <a:endCxn id="6565" idx="2"/>
          </p:cNvCxnSpPr>
          <p:nvPr/>
        </p:nvCxnSpPr>
        <p:spPr>
          <a:xfrm>
            <a:off x="7646609" y="4698273"/>
            <a:ext cx="99200" cy="8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6" name="Google Shape;6596;p67"/>
          <p:cNvSpPr txBox="1"/>
          <p:nvPr/>
        </p:nvSpPr>
        <p:spPr>
          <a:xfrm>
            <a:off x="8523733" y="4482467"/>
            <a:ext cx="1962000" cy="430800"/>
          </a:xfrm>
          <a:prstGeom prst="rect">
            <a:avLst/>
          </a:prstGeom>
          <a:noFill/>
          <a:ln>
            <a:noFill/>
          </a:ln>
        </p:spPr>
        <p:txBody>
          <a:bodyPr spcFirstLastPara="1" wrap="square" lIns="121900" tIns="121900" rIns="121900" bIns="121900" anchor="ctr" anchorCtr="0">
            <a:noAutofit/>
          </a:bodyPr>
          <a:lstStyle/>
          <a:p>
            <a:pPr algn="ctr"/>
            <a:r>
              <a:rPr lang="en" sz="1467"/>
              <a:t>Auxiliary Classifier</a:t>
            </a:r>
            <a:endParaRPr sz="1467"/>
          </a:p>
        </p:txBody>
      </p:sp>
      <p:cxnSp>
        <p:nvCxnSpPr>
          <p:cNvPr id="6597" name="Google Shape;6597;p67"/>
          <p:cNvCxnSpPr/>
          <p:nvPr/>
        </p:nvCxnSpPr>
        <p:spPr>
          <a:xfrm flipH="1">
            <a:off x="8249967" y="4697467"/>
            <a:ext cx="373200" cy="8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8" name="Google Shape;6598;p67"/>
          <p:cNvSpPr txBox="1"/>
          <p:nvPr/>
        </p:nvSpPr>
        <p:spPr>
          <a:xfrm>
            <a:off x="9847767" y="1968611"/>
            <a:ext cx="1962000" cy="430800"/>
          </a:xfrm>
          <a:prstGeom prst="rect">
            <a:avLst/>
          </a:prstGeom>
          <a:noFill/>
          <a:ln>
            <a:noFill/>
          </a:ln>
        </p:spPr>
        <p:txBody>
          <a:bodyPr spcFirstLastPara="1" wrap="square" lIns="121900" tIns="121900" rIns="121900" bIns="121900" anchor="ctr" anchorCtr="0">
            <a:noAutofit/>
          </a:bodyPr>
          <a:lstStyle/>
          <a:p>
            <a:pPr algn="ctr"/>
            <a:r>
              <a:rPr lang="en" sz="1467"/>
              <a:t>Auxiliary Classifier</a:t>
            </a:r>
            <a:endParaRPr sz="1467"/>
          </a:p>
        </p:txBody>
      </p:sp>
      <p:cxnSp>
        <p:nvCxnSpPr>
          <p:cNvPr id="6599" name="Google Shape;6599;p67"/>
          <p:cNvCxnSpPr/>
          <p:nvPr/>
        </p:nvCxnSpPr>
        <p:spPr>
          <a:xfrm flipH="1">
            <a:off x="9574000" y="2183611"/>
            <a:ext cx="373200" cy="8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600" name="Google Shape;6600;p67"/>
          <p:cNvSpPr/>
          <p:nvPr/>
        </p:nvSpPr>
        <p:spPr>
          <a:xfrm rot="5400000">
            <a:off x="85416" y="4925267"/>
            <a:ext cx="1938000" cy="520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Input</a:t>
            </a:r>
            <a:endParaRPr sz="1600"/>
          </a:p>
        </p:txBody>
      </p:sp>
      <p:sp>
        <p:nvSpPr>
          <p:cNvPr id="6601" name="Google Shape;6601;p67"/>
          <p:cNvSpPr/>
          <p:nvPr/>
        </p:nvSpPr>
        <p:spPr>
          <a:xfrm rot="5400000">
            <a:off x="734160" y="4925267"/>
            <a:ext cx="1938000" cy="52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ConvTranspose2d</a:t>
            </a:r>
            <a:endParaRPr sz="1600"/>
          </a:p>
        </p:txBody>
      </p:sp>
      <p:sp>
        <p:nvSpPr>
          <p:cNvPr id="6602" name="Google Shape;6602;p67"/>
          <p:cNvSpPr/>
          <p:nvPr/>
        </p:nvSpPr>
        <p:spPr>
          <a:xfrm rot="5400000">
            <a:off x="1382808" y="4925267"/>
            <a:ext cx="1938000" cy="520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Max-Pool</a:t>
            </a:r>
            <a:endParaRPr sz="1600"/>
          </a:p>
        </p:txBody>
      </p:sp>
      <p:cxnSp>
        <p:nvCxnSpPr>
          <p:cNvPr id="6603" name="Google Shape;6603;p67"/>
          <p:cNvCxnSpPr>
            <a:stCxn id="6600" idx="0"/>
            <a:endCxn id="6601" idx="2"/>
          </p:cNvCxnSpPr>
          <p:nvPr/>
        </p:nvCxnSpPr>
        <p:spPr>
          <a:xfrm>
            <a:off x="1314816" y="5185667"/>
            <a:ext cx="12800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2" idx="0"/>
            <a:endCxn id="6602" idx="0"/>
          </p:cNvCxnSpPr>
          <p:nvPr/>
        </p:nvCxnSpPr>
        <p:spPr>
          <a:xfrm>
            <a:off x="2612208" y="5185667"/>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2" idx="0"/>
            <a:endCxn id="6602" idx="0"/>
          </p:cNvCxnSpPr>
          <p:nvPr/>
        </p:nvCxnSpPr>
        <p:spPr>
          <a:xfrm>
            <a:off x="2612208" y="5185667"/>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a:stCxn id="6602" idx="0"/>
            <a:endCxn id="6602" idx="0"/>
          </p:cNvCxnSpPr>
          <p:nvPr/>
        </p:nvCxnSpPr>
        <p:spPr>
          <a:xfrm>
            <a:off x="2612208" y="5185667"/>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2091528" y="5185647"/>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2612303" y="5185647"/>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p:nvPr/>
        </p:nvCxnSpPr>
        <p:spPr>
          <a:xfrm>
            <a:off x="2091528" y="5185647"/>
            <a:ext cx="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stCxn id="6602" idx="2"/>
          </p:cNvCxnSpPr>
          <p:nvPr/>
        </p:nvCxnSpPr>
        <p:spPr>
          <a:xfrm rot="10800000">
            <a:off x="1963808" y="5185667"/>
            <a:ext cx="127600" cy="0"/>
          </a:xfrm>
          <a:prstGeom prst="straightConnector1">
            <a:avLst/>
          </a:prstGeom>
          <a:noFill/>
          <a:ln w="9525" cap="flat" cmpd="sng">
            <a:solidFill>
              <a:schemeClr val="dk2"/>
            </a:solidFill>
            <a:prstDash val="solid"/>
            <a:round/>
            <a:headEnd type="none" w="med" len="med"/>
            <a:tailEnd type="none" w="med" len="med"/>
          </a:ln>
        </p:spPr>
      </p:cxnSp>
      <p:cxnSp>
        <p:nvCxnSpPr>
          <p:cNvPr id="6611" name="Google Shape;6611;p67"/>
          <p:cNvCxnSpPr>
            <a:endCxn id="6601" idx="0"/>
          </p:cNvCxnSpPr>
          <p:nvPr/>
        </p:nvCxnSpPr>
        <p:spPr>
          <a:xfrm rot="10800000">
            <a:off x="1963560" y="5185667"/>
            <a:ext cx="127600" cy="0"/>
          </a:xfrm>
          <a:prstGeom prst="straightConnector1">
            <a:avLst/>
          </a:prstGeom>
          <a:noFill/>
          <a:ln w="9525" cap="flat" cmpd="sng">
            <a:solidFill>
              <a:schemeClr val="dk2"/>
            </a:solidFill>
            <a:prstDash val="solid"/>
            <a:round/>
            <a:headEnd type="none" w="med" len="med"/>
            <a:tailEnd type="none" w="med" len="med"/>
          </a:ln>
        </p:spPr>
      </p:cxnSp>
      <p:sp>
        <p:nvSpPr>
          <p:cNvPr id="6612" name="Google Shape;6612;p67"/>
          <p:cNvSpPr/>
          <p:nvPr/>
        </p:nvSpPr>
        <p:spPr>
          <a:xfrm rot="5400000">
            <a:off x="2031172" y="4925267"/>
            <a:ext cx="1938000" cy="52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a:t>
            </a:r>
            <a:endParaRPr sz="1600"/>
          </a:p>
        </p:txBody>
      </p:sp>
      <p:sp>
        <p:nvSpPr>
          <p:cNvPr id="6613" name="Google Shape;6613;p67"/>
          <p:cNvSpPr/>
          <p:nvPr/>
        </p:nvSpPr>
        <p:spPr>
          <a:xfrm rot="5400000">
            <a:off x="2679821" y="4925267"/>
            <a:ext cx="1938000" cy="520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Max-Pool</a:t>
            </a:r>
            <a:endParaRPr sz="1600"/>
          </a:p>
        </p:txBody>
      </p:sp>
      <p:cxnSp>
        <p:nvCxnSpPr>
          <p:cNvPr id="6614" name="Google Shape;6614;p67"/>
          <p:cNvCxnSpPr>
            <a:stCxn id="6613" idx="0"/>
            <a:endCxn id="6613" idx="0"/>
          </p:cNvCxnSpPr>
          <p:nvPr/>
        </p:nvCxnSpPr>
        <p:spPr>
          <a:xfrm>
            <a:off x="3909221" y="5185667"/>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3" idx="0"/>
            <a:endCxn id="6613" idx="0"/>
          </p:cNvCxnSpPr>
          <p:nvPr/>
        </p:nvCxnSpPr>
        <p:spPr>
          <a:xfrm>
            <a:off x="3909221" y="5185667"/>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a:stCxn id="6613" idx="0"/>
            <a:endCxn id="6613" idx="0"/>
          </p:cNvCxnSpPr>
          <p:nvPr/>
        </p:nvCxnSpPr>
        <p:spPr>
          <a:xfrm>
            <a:off x="3909221" y="5185667"/>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2380027" y="5539649"/>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2900801" y="5539649"/>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p:nvPr/>
        </p:nvCxnSpPr>
        <p:spPr>
          <a:xfrm>
            <a:off x="2380027" y="5539649"/>
            <a:ext cx="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stCxn id="6613" idx="2"/>
          </p:cNvCxnSpPr>
          <p:nvPr/>
        </p:nvCxnSpPr>
        <p:spPr>
          <a:xfrm rot="10800000">
            <a:off x="3260821" y="5185667"/>
            <a:ext cx="1276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endCxn id="6612" idx="0"/>
          </p:cNvCxnSpPr>
          <p:nvPr/>
        </p:nvCxnSpPr>
        <p:spPr>
          <a:xfrm rot="10800000">
            <a:off x="3260572" y="5185667"/>
            <a:ext cx="127600" cy="0"/>
          </a:xfrm>
          <a:prstGeom prst="straightConnector1">
            <a:avLst/>
          </a:prstGeom>
          <a:noFill/>
          <a:ln w="9525" cap="flat" cmpd="sng">
            <a:solidFill>
              <a:schemeClr val="dk2"/>
            </a:solidFill>
            <a:prstDash val="solid"/>
            <a:round/>
            <a:headEnd type="none" w="med" len="med"/>
            <a:tailEnd type="none" w="med" len="med"/>
          </a:ln>
        </p:spPr>
      </p:cxnSp>
      <p:cxnSp>
        <p:nvCxnSpPr>
          <p:cNvPr id="6622" name="Google Shape;6622;p67"/>
          <p:cNvCxnSpPr>
            <a:stCxn id="6612" idx="2"/>
            <a:endCxn id="6602" idx="0"/>
          </p:cNvCxnSpPr>
          <p:nvPr/>
        </p:nvCxnSpPr>
        <p:spPr>
          <a:xfrm flipH="1">
            <a:off x="2612172" y="5185667"/>
            <a:ext cx="127600" cy="8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3" name="Google Shape;6623;p67"/>
          <p:cNvCxnSpPr>
            <a:endCxn id="6613" idx="0"/>
          </p:cNvCxnSpPr>
          <p:nvPr/>
        </p:nvCxnSpPr>
        <p:spPr>
          <a:xfrm flipH="1">
            <a:off x="3909221" y="5184067"/>
            <a:ext cx="127600" cy="16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627"/>
        <p:cNvGrpSpPr/>
        <p:nvPr/>
      </p:nvGrpSpPr>
      <p:grpSpPr>
        <a:xfrm>
          <a:off x="0" y="0"/>
          <a:ext cx="0" cy="0"/>
          <a:chOff x="0" y="0"/>
          <a:chExt cx="0" cy="0"/>
        </a:xfrm>
      </p:grpSpPr>
      <p:sp>
        <p:nvSpPr>
          <p:cNvPr id="6628" name="Google Shape;6628;p68"/>
          <p:cNvSpPr/>
          <p:nvPr/>
        </p:nvSpPr>
        <p:spPr>
          <a:xfrm>
            <a:off x="2381867" y="4535300"/>
            <a:ext cx="1653600" cy="5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Previous layer</a:t>
            </a:r>
            <a:endParaRPr sz="1333"/>
          </a:p>
        </p:txBody>
      </p:sp>
      <p:sp>
        <p:nvSpPr>
          <p:cNvPr id="6629" name="Google Shape;6629;p68"/>
          <p:cNvSpPr/>
          <p:nvPr/>
        </p:nvSpPr>
        <p:spPr>
          <a:xfrm>
            <a:off x="1444684" y="3213467"/>
            <a:ext cx="745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a:t>
            </a:r>
            <a:endParaRPr sz="1333"/>
          </a:p>
        </p:txBody>
      </p:sp>
      <p:sp>
        <p:nvSpPr>
          <p:cNvPr id="6630" name="Google Shape;6630;p68"/>
          <p:cNvSpPr/>
          <p:nvPr/>
        </p:nvSpPr>
        <p:spPr>
          <a:xfrm>
            <a:off x="3300351" y="3602867"/>
            <a:ext cx="745600" cy="52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a:t>
            </a:r>
            <a:endParaRPr sz="1333"/>
          </a:p>
        </p:txBody>
      </p:sp>
      <p:sp>
        <p:nvSpPr>
          <p:cNvPr id="6631" name="Google Shape;6631;p68"/>
          <p:cNvSpPr/>
          <p:nvPr/>
        </p:nvSpPr>
        <p:spPr>
          <a:xfrm>
            <a:off x="3300351" y="2842033"/>
            <a:ext cx="745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3x3 conv.</a:t>
            </a:r>
            <a:endParaRPr sz="1333"/>
          </a:p>
        </p:txBody>
      </p:sp>
      <p:sp>
        <p:nvSpPr>
          <p:cNvPr id="6632" name="Google Shape;6632;p68"/>
          <p:cNvSpPr/>
          <p:nvPr/>
        </p:nvSpPr>
        <p:spPr>
          <a:xfrm>
            <a:off x="4228184" y="3585051"/>
            <a:ext cx="745600" cy="52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a:t>
            </a:r>
            <a:endParaRPr sz="1333"/>
          </a:p>
        </p:txBody>
      </p:sp>
      <p:sp>
        <p:nvSpPr>
          <p:cNvPr id="6633" name="Google Shape;6633;p68"/>
          <p:cNvSpPr/>
          <p:nvPr/>
        </p:nvSpPr>
        <p:spPr>
          <a:xfrm>
            <a:off x="4228184" y="2842017"/>
            <a:ext cx="745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3x3 conv.</a:t>
            </a:r>
            <a:endParaRPr sz="1333"/>
          </a:p>
        </p:txBody>
      </p:sp>
      <p:sp>
        <p:nvSpPr>
          <p:cNvPr id="6634" name="Google Shape;6634;p68"/>
          <p:cNvSpPr/>
          <p:nvPr/>
        </p:nvSpPr>
        <p:spPr>
          <a:xfrm>
            <a:off x="2372517" y="3622233"/>
            <a:ext cx="745600" cy="5264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Pool</a:t>
            </a:r>
            <a:endParaRPr sz="1333"/>
          </a:p>
        </p:txBody>
      </p:sp>
      <p:sp>
        <p:nvSpPr>
          <p:cNvPr id="6635" name="Google Shape;6635;p68"/>
          <p:cNvSpPr/>
          <p:nvPr/>
        </p:nvSpPr>
        <p:spPr>
          <a:xfrm>
            <a:off x="2372517" y="2842033"/>
            <a:ext cx="745600" cy="52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a:t>
            </a:r>
            <a:endParaRPr sz="1333"/>
          </a:p>
        </p:txBody>
      </p:sp>
      <p:sp>
        <p:nvSpPr>
          <p:cNvPr id="6636" name="Google Shape;6636;p68"/>
          <p:cNvSpPr/>
          <p:nvPr/>
        </p:nvSpPr>
        <p:spPr>
          <a:xfrm>
            <a:off x="2396403" y="1253633"/>
            <a:ext cx="1653600" cy="5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Filter concatenation</a:t>
            </a:r>
            <a:endParaRPr sz="1333"/>
          </a:p>
        </p:txBody>
      </p:sp>
      <p:cxnSp>
        <p:nvCxnSpPr>
          <p:cNvPr id="6637" name="Google Shape;6637;p68"/>
          <p:cNvCxnSpPr>
            <a:stCxn id="6628" idx="0"/>
            <a:endCxn id="6630" idx="2"/>
          </p:cNvCxnSpPr>
          <p:nvPr/>
        </p:nvCxnSpPr>
        <p:spPr>
          <a:xfrm rot="-5400000">
            <a:off x="3237867" y="4100100"/>
            <a:ext cx="406000" cy="4644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8" name="Google Shape;6638;p68"/>
          <p:cNvCxnSpPr>
            <a:stCxn id="6628" idx="0"/>
            <a:endCxn id="6629" idx="2"/>
          </p:cNvCxnSpPr>
          <p:nvPr/>
        </p:nvCxnSpPr>
        <p:spPr>
          <a:xfrm rot="5400000" flipH="1">
            <a:off x="2115267" y="3441900"/>
            <a:ext cx="795600" cy="13912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9" name="Google Shape;6639;p68"/>
          <p:cNvCxnSpPr>
            <a:stCxn id="6628" idx="0"/>
            <a:endCxn id="6632" idx="2"/>
          </p:cNvCxnSpPr>
          <p:nvPr/>
        </p:nvCxnSpPr>
        <p:spPr>
          <a:xfrm rot="-5400000">
            <a:off x="3692867" y="3627100"/>
            <a:ext cx="424000" cy="13924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40" name="Google Shape;6640;p68"/>
          <p:cNvCxnSpPr>
            <a:stCxn id="6628" idx="0"/>
            <a:endCxn id="6634" idx="2"/>
          </p:cNvCxnSpPr>
          <p:nvPr/>
        </p:nvCxnSpPr>
        <p:spPr>
          <a:xfrm rot="5400000" flipH="1">
            <a:off x="2783667" y="4110300"/>
            <a:ext cx="386800" cy="4632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1" name="Google Shape;6641;p68"/>
          <p:cNvCxnSpPr>
            <a:stCxn id="6630" idx="0"/>
            <a:endCxn id="6631" idx="2"/>
          </p:cNvCxnSpPr>
          <p:nvPr/>
        </p:nvCxnSpPr>
        <p:spPr>
          <a:xfrm rot="-5400000">
            <a:off x="3556351" y="3485267"/>
            <a:ext cx="234400" cy="8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2" name="Google Shape;6642;p68"/>
          <p:cNvCxnSpPr>
            <a:stCxn id="6632" idx="0"/>
            <a:endCxn id="6633" idx="2"/>
          </p:cNvCxnSpPr>
          <p:nvPr/>
        </p:nvCxnSpPr>
        <p:spPr>
          <a:xfrm rot="-5400000">
            <a:off x="4492984" y="3476251"/>
            <a:ext cx="216800" cy="8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3" name="Google Shape;6643;p68"/>
          <p:cNvCxnSpPr>
            <a:stCxn id="6634" idx="0"/>
            <a:endCxn id="6635" idx="2"/>
          </p:cNvCxnSpPr>
          <p:nvPr/>
        </p:nvCxnSpPr>
        <p:spPr>
          <a:xfrm rot="-5400000">
            <a:off x="2618717" y="3494833"/>
            <a:ext cx="254000" cy="8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4" name="Google Shape;6644;p68"/>
          <p:cNvCxnSpPr>
            <a:stCxn id="6629" idx="0"/>
            <a:endCxn id="6636" idx="2"/>
          </p:cNvCxnSpPr>
          <p:nvPr/>
        </p:nvCxnSpPr>
        <p:spPr>
          <a:xfrm rot="-5400000">
            <a:off x="1803484" y="1793867"/>
            <a:ext cx="1433600" cy="14056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5" name="Google Shape;6645;p68"/>
          <p:cNvCxnSpPr>
            <a:stCxn id="6631" idx="0"/>
            <a:endCxn id="6636" idx="2"/>
          </p:cNvCxnSpPr>
          <p:nvPr/>
        </p:nvCxnSpPr>
        <p:spPr>
          <a:xfrm rot="5400000" flipH="1">
            <a:off x="2917151" y="2086033"/>
            <a:ext cx="1062000" cy="4500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6" name="Google Shape;6646;p68"/>
          <p:cNvCxnSpPr>
            <a:stCxn id="6633" idx="0"/>
            <a:endCxn id="6647" idx="2"/>
          </p:cNvCxnSpPr>
          <p:nvPr/>
        </p:nvCxnSpPr>
        <p:spPr>
          <a:xfrm rot="-5400000">
            <a:off x="4504184" y="2730417"/>
            <a:ext cx="208400" cy="148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8" name="Google Shape;6648;p68"/>
          <p:cNvCxnSpPr>
            <a:stCxn id="6635" idx="0"/>
            <a:endCxn id="6636" idx="2"/>
          </p:cNvCxnSpPr>
          <p:nvPr/>
        </p:nvCxnSpPr>
        <p:spPr>
          <a:xfrm rot="-5400000">
            <a:off x="2453317" y="2072033"/>
            <a:ext cx="1062000" cy="4780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7" name="Google Shape;6647;p68"/>
          <p:cNvSpPr/>
          <p:nvPr/>
        </p:nvSpPr>
        <p:spPr>
          <a:xfrm>
            <a:off x="4242851" y="2107111"/>
            <a:ext cx="745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3x3 conv.</a:t>
            </a:r>
            <a:endParaRPr sz="1333"/>
          </a:p>
        </p:txBody>
      </p:sp>
      <p:cxnSp>
        <p:nvCxnSpPr>
          <p:cNvPr id="6649" name="Google Shape;6649;p68"/>
          <p:cNvCxnSpPr>
            <a:stCxn id="6647" idx="0"/>
            <a:endCxn id="6636" idx="2"/>
          </p:cNvCxnSpPr>
          <p:nvPr/>
        </p:nvCxnSpPr>
        <p:spPr>
          <a:xfrm rot="5400000" flipH="1">
            <a:off x="3755851" y="1247311"/>
            <a:ext cx="327200" cy="13924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50" name="Google Shape;6650;p68"/>
          <p:cNvSpPr/>
          <p:nvPr/>
        </p:nvSpPr>
        <p:spPr>
          <a:xfrm>
            <a:off x="7052933" y="4535300"/>
            <a:ext cx="1653600" cy="5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Previous layer</a:t>
            </a:r>
            <a:endParaRPr sz="1333"/>
          </a:p>
        </p:txBody>
      </p:sp>
      <p:sp>
        <p:nvSpPr>
          <p:cNvPr id="6651" name="Google Shape;6651;p68"/>
          <p:cNvSpPr/>
          <p:nvPr/>
        </p:nvSpPr>
        <p:spPr>
          <a:xfrm>
            <a:off x="5517184" y="3305217"/>
            <a:ext cx="745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a:t>
            </a:r>
            <a:endParaRPr sz="1333"/>
          </a:p>
        </p:txBody>
      </p:sp>
      <p:sp>
        <p:nvSpPr>
          <p:cNvPr id="6652" name="Google Shape;6652;p68"/>
          <p:cNvSpPr/>
          <p:nvPr/>
        </p:nvSpPr>
        <p:spPr>
          <a:xfrm>
            <a:off x="7760544" y="3694551"/>
            <a:ext cx="745600" cy="52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a:t>
            </a:r>
            <a:endParaRPr sz="1333"/>
          </a:p>
        </p:txBody>
      </p:sp>
      <p:sp>
        <p:nvSpPr>
          <p:cNvPr id="6653" name="Google Shape;6653;p68"/>
          <p:cNvSpPr/>
          <p:nvPr/>
        </p:nvSpPr>
        <p:spPr>
          <a:xfrm>
            <a:off x="9376011" y="3624368"/>
            <a:ext cx="745600" cy="52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a:t>
            </a:r>
            <a:endParaRPr sz="1333"/>
          </a:p>
        </p:txBody>
      </p:sp>
      <p:sp>
        <p:nvSpPr>
          <p:cNvPr id="6654" name="Google Shape;6654;p68"/>
          <p:cNvSpPr/>
          <p:nvPr/>
        </p:nvSpPr>
        <p:spPr>
          <a:xfrm>
            <a:off x="9376011" y="2881335"/>
            <a:ext cx="745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3x3 conv.</a:t>
            </a:r>
            <a:endParaRPr sz="1333"/>
          </a:p>
        </p:txBody>
      </p:sp>
      <p:sp>
        <p:nvSpPr>
          <p:cNvPr id="6655" name="Google Shape;6655;p68"/>
          <p:cNvSpPr/>
          <p:nvPr/>
        </p:nvSpPr>
        <p:spPr>
          <a:xfrm>
            <a:off x="6445017" y="3713984"/>
            <a:ext cx="745600" cy="5264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Pool</a:t>
            </a:r>
            <a:endParaRPr sz="1333"/>
          </a:p>
        </p:txBody>
      </p:sp>
      <p:sp>
        <p:nvSpPr>
          <p:cNvPr id="6656" name="Google Shape;6656;p68"/>
          <p:cNvSpPr/>
          <p:nvPr/>
        </p:nvSpPr>
        <p:spPr>
          <a:xfrm>
            <a:off x="6445017" y="2933784"/>
            <a:ext cx="745600" cy="526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1x1 conv.</a:t>
            </a:r>
            <a:endParaRPr sz="1333"/>
          </a:p>
        </p:txBody>
      </p:sp>
      <p:sp>
        <p:nvSpPr>
          <p:cNvPr id="6657" name="Google Shape;6657;p68"/>
          <p:cNvSpPr/>
          <p:nvPr/>
        </p:nvSpPr>
        <p:spPr>
          <a:xfrm>
            <a:off x="7067469" y="1253633"/>
            <a:ext cx="1653600" cy="5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Filter concatenation</a:t>
            </a:r>
            <a:endParaRPr sz="1333"/>
          </a:p>
        </p:txBody>
      </p:sp>
      <p:cxnSp>
        <p:nvCxnSpPr>
          <p:cNvPr id="6658" name="Google Shape;6658;p68"/>
          <p:cNvCxnSpPr>
            <a:stCxn id="6650" idx="0"/>
            <a:endCxn id="6652" idx="2"/>
          </p:cNvCxnSpPr>
          <p:nvPr/>
        </p:nvCxnSpPr>
        <p:spPr>
          <a:xfrm rot="-5400000">
            <a:off x="7849333" y="4251300"/>
            <a:ext cx="314400" cy="2536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9" name="Google Shape;6659;p68"/>
          <p:cNvCxnSpPr>
            <a:stCxn id="6650" idx="0"/>
            <a:endCxn id="6651" idx="2"/>
          </p:cNvCxnSpPr>
          <p:nvPr/>
        </p:nvCxnSpPr>
        <p:spPr>
          <a:xfrm rot="5400000" flipH="1">
            <a:off x="6533133" y="3188700"/>
            <a:ext cx="703600" cy="19896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60" name="Google Shape;6660;p68"/>
          <p:cNvCxnSpPr>
            <a:stCxn id="6650" idx="0"/>
            <a:endCxn id="6653" idx="2"/>
          </p:cNvCxnSpPr>
          <p:nvPr/>
        </p:nvCxnSpPr>
        <p:spPr>
          <a:xfrm rot="-5400000">
            <a:off x="8622133" y="3408500"/>
            <a:ext cx="384400" cy="18692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1" name="Google Shape;6661;p68"/>
          <p:cNvCxnSpPr>
            <a:stCxn id="6650" idx="0"/>
            <a:endCxn id="6655" idx="2"/>
          </p:cNvCxnSpPr>
          <p:nvPr/>
        </p:nvCxnSpPr>
        <p:spPr>
          <a:xfrm rot="5400000" flipH="1">
            <a:off x="7201333" y="3856900"/>
            <a:ext cx="294800" cy="10620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2" name="Google Shape;6662;p68"/>
          <p:cNvCxnSpPr>
            <a:stCxn id="6652" idx="0"/>
            <a:endCxn id="6663" idx="2"/>
          </p:cNvCxnSpPr>
          <p:nvPr/>
        </p:nvCxnSpPr>
        <p:spPr>
          <a:xfrm rot="-5400000">
            <a:off x="8237744" y="3322951"/>
            <a:ext cx="267200" cy="476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4" name="Google Shape;6664;p68"/>
          <p:cNvCxnSpPr>
            <a:stCxn id="6653" idx="0"/>
            <a:endCxn id="6654" idx="2"/>
          </p:cNvCxnSpPr>
          <p:nvPr/>
        </p:nvCxnSpPr>
        <p:spPr>
          <a:xfrm rot="-5400000">
            <a:off x="9640811" y="3515568"/>
            <a:ext cx="216800" cy="8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5" name="Google Shape;6665;p68"/>
          <p:cNvCxnSpPr>
            <a:stCxn id="6655" idx="0"/>
            <a:endCxn id="6656" idx="2"/>
          </p:cNvCxnSpPr>
          <p:nvPr/>
        </p:nvCxnSpPr>
        <p:spPr>
          <a:xfrm rot="-5400000">
            <a:off x="6691217" y="3586584"/>
            <a:ext cx="254000" cy="8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1" idx="0"/>
            <a:endCxn id="6657" idx="2"/>
          </p:cNvCxnSpPr>
          <p:nvPr/>
        </p:nvCxnSpPr>
        <p:spPr>
          <a:xfrm rot="-5400000">
            <a:off x="6129584" y="1540417"/>
            <a:ext cx="1525200" cy="20044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7" name="Google Shape;6667;p68"/>
          <p:cNvCxnSpPr>
            <a:stCxn id="6654" idx="0"/>
            <a:endCxn id="6668" idx="2"/>
          </p:cNvCxnSpPr>
          <p:nvPr/>
        </p:nvCxnSpPr>
        <p:spPr>
          <a:xfrm rot="5400000" flipH="1">
            <a:off x="9382211" y="2514735"/>
            <a:ext cx="247600" cy="4856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9" name="Google Shape;6669;p68"/>
          <p:cNvCxnSpPr>
            <a:stCxn id="6656" idx="0"/>
            <a:endCxn id="6657" idx="2"/>
          </p:cNvCxnSpPr>
          <p:nvPr/>
        </p:nvCxnSpPr>
        <p:spPr>
          <a:xfrm rot="-5400000">
            <a:off x="6779217" y="1818784"/>
            <a:ext cx="1153600" cy="10764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8" name="Google Shape;6668;p68"/>
          <p:cNvSpPr/>
          <p:nvPr/>
        </p:nvSpPr>
        <p:spPr>
          <a:xfrm>
            <a:off x="8890411" y="2107496"/>
            <a:ext cx="745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1x3 conv.</a:t>
            </a:r>
            <a:endParaRPr sz="1333"/>
          </a:p>
        </p:txBody>
      </p:sp>
      <p:cxnSp>
        <p:nvCxnSpPr>
          <p:cNvPr id="6670" name="Google Shape;6670;p68"/>
          <p:cNvCxnSpPr>
            <a:stCxn id="6668" idx="0"/>
            <a:endCxn id="6657" idx="2"/>
          </p:cNvCxnSpPr>
          <p:nvPr/>
        </p:nvCxnSpPr>
        <p:spPr>
          <a:xfrm rot="5400000" flipH="1">
            <a:off x="8415011" y="1259296"/>
            <a:ext cx="327600" cy="13688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1" name="Google Shape;6671;p68"/>
          <p:cNvSpPr/>
          <p:nvPr/>
        </p:nvSpPr>
        <p:spPr>
          <a:xfrm>
            <a:off x="9810244" y="2110824"/>
            <a:ext cx="745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3x1 conv.</a:t>
            </a:r>
            <a:endParaRPr sz="1333"/>
          </a:p>
        </p:txBody>
      </p:sp>
      <p:sp>
        <p:nvSpPr>
          <p:cNvPr id="6672" name="Google Shape;6672;p68"/>
          <p:cNvSpPr/>
          <p:nvPr/>
        </p:nvSpPr>
        <p:spPr>
          <a:xfrm>
            <a:off x="7341177" y="2912463"/>
            <a:ext cx="745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1x3 conv.</a:t>
            </a:r>
            <a:endParaRPr sz="1333"/>
          </a:p>
        </p:txBody>
      </p:sp>
      <p:sp>
        <p:nvSpPr>
          <p:cNvPr id="6663" name="Google Shape;6663;p68"/>
          <p:cNvSpPr/>
          <p:nvPr/>
        </p:nvSpPr>
        <p:spPr>
          <a:xfrm>
            <a:off x="8236616" y="2901020"/>
            <a:ext cx="7456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3x1 conv.</a:t>
            </a:r>
            <a:endParaRPr sz="1333"/>
          </a:p>
        </p:txBody>
      </p:sp>
      <p:cxnSp>
        <p:nvCxnSpPr>
          <p:cNvPr id="6673" name="Google Shape;6673;p68"/>
          <p:cNvCxnSpPr>
            <a:stCxn id="6652" idx="0"/>
            <a:endCxn id="6672" idx="2"/>
          </p:cNvCxnSpPr>
          <p:nvPr/>
        </p:nvCxnSpPr>
        <p:spPr>
          <a:xfrm rot="5400000" flipH="1">
            <a:off x="7795944" y="3357151"/>
            <a:ext cx="255600" cy="4192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4" name="Google Shape;6674;p68"/>
          <p:cNvCxnSpPr>
            <a:stCxn id="6672" idx="0"/>
          </p:cNvCxnSpPr>
          <p:nvPr/>
        </p:nvCxnSpPr>
        <p:spPr>
          <a:xfrm rot="-5400000">
            <a:off x="7283777" y="2301863"/>
            <a:ext cx="1040800" cy="1804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5" name="Google Shape;6675;p68"/>
          <p:cNvCxnSpPr>
            <a:stCxn id="6663" idx="0"/>
            <a:endCxn id="6657" idx="2"/>
          </p:cNvCxnSpPr>
          <p:nvPr/>
        </p:nvCxnSpPr>
        <p:spPr>
          <a:xfrm rot="5400000" flipH="1">
            <a:off x="7691416" y="1983020"/>
            <a:ext cx="1120800" cy="7152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6" name="Google Shape;6676;p68"/>
          <p:cNvCxnSpPr>
            <a:stCxn id="6654" idx="0"/>
            <a:endCxn id="6671" idx="2"/>
          </p:cNvCxnSpPr>
          <p:nvPr/>
        </p:nvCxnSpPr>
        <p:spPr>
          <a:xfrm rot="-5400000">
            <a:off x="9844011" y="2542135"/>
            <a:ext cx="244000" cy="4344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7" name="Google Shape;6677;p68"/>
          <p:cNvCxnSpPr>
            <a:stCxn id="6671" idx="0"/>
            <a:endCxn id="6657" idx="2"/>
          </p:cNvCxnSpPr>
          <p:nvPr/>
        </p:nvCxnSpPr>
        <p:spPr>
          <a:xfrm rot="5400000" flipH="1">
            <a:off x="8873244" y="801024"/>
            <a:ext cx="330800" cy="22888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8" name="Google Shape;6678;p68"/>
          <p:cNvSpPr txBox="1"/>
          <p:nvPr/>
        </p:nvSpPr>
        <p:spPr>
          <a:xfrm>
            <a:off x="2938995" y="4988356"/>
            <a:ext cx="568400" cy="616000"/>
          </a:xfrm>
          <a:prstGeom prst="rect">
            <a:avLst/>
          </a:prstGeom>
          <a:noFill/>
          <a:ln>
            <a:noFill/>
          </a:ln>
        </p:spPr>
        <p:txBody>
          <a:bodyPr spcFirstLastPara="1" wrap="square" lIns="121900" tIns="121900" rIns="121900" bIns="121900" anchor="t" anchorCtr="0">
            <a:noAutofit/>
          </a:bodyPr>
          <a:lstStyle/>
          <a:p>
            <a:r>
              <a:rPr lang="en" sz="2400">
                <a:latin typeface="Times New Roman"/>
                <a:ea typeface="Times New Roman"/>
                <a:cs typeface="Times New Roman"/>
                <a:sym typeface="Times New Roman"/>
              </a:rPr>
              <a:t>(</a:t>
            </a:r>
            <a:r>
              <a:rPr lang="en" sz="2400">
                <a:solidFill>
                  <a:schemeClr val="dk1"/>
                </a:solidFill>
                <a:latin typeface="Times New Roman"/>
                <a:ea typeface="Times New Roman"/>
                <a:cs typeface="Times New Roman"/>
                <a:sym typeface="Times New Roman"/>
              </a:rPr>
              <a:t>a</a:t>
            </a:r>
            <a:r>
              <a:rPr lang="en"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
        <p:nvSpPr>
          <p:cNvPr id="6679" name="Google Shape;6679;p68"/>
          <p:cNvSpPr txBox="1"/>
          <p:nvPr/>
        </p:nvSpPr>
        <p:spPr>
          <a:xfrm>
            <a:off x="7695656" y="4970763"/>
            <a:ext cx="568400" cy="616000"/>
          </a:xfrm>
          <a:prstGeom prst="rect">
            <a:avLst/>
          </a:prstGeom>
          <a:noFill/>
          <a:ln>
            <a:noFill/>
          </a:ln>
        </p:spPr>
        <p:txBody>
          <a:bodyPr spcFirstLastPara="1" wrap="square" lIns="121900" tIns="121900" rIns="121900" bIns="121900" anchor="t" anchorCtr="0">
            <a:noAutofit/>
          </a:bodyPr>
          <a:lstStyle/>
          <a:p>
            <a:r>
              <a:rPr lang="en" sz="2400">
                <a:latin typeface="Times New Roman"/>
                <a:ea typeface="Times New Roman"/>
                <a:cs typeface="Times New Roman"/>
                <a:sym typeface="Times New Roman"/>
              </a:rPr>
              <a:t>(</a:t>
            </a:r>
            <a:r>
              <a:rPr lang="en" sz="2400">
                <a:solidFill>
                  <a:schemeClr val="dk1"/>
                </a:solidFill>
                <a:latin typeface="Times New Roman"/>
                <a:ea typeface="Times New Roman"/>
                <a:cs typeface="Times New Roman"/>
                <a:sym typeface="Times New Roman"/>
              </a:rPr>
              <a:t>b</a:t>
            </a:r>
            <a:r>
              <a:rPr lang="en"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683"/>
        <p:cNvGrpSpPr/>
        <p:nvPr/>
      </p:nvGrpSpPr>
      <p:grpSpPr>
        <a:xfrm>
          <a:off x="0" y="0"/>
          <a:ext cx="0" cy="0"/>
          <a:chOff x="0" y="0"/>
          <a:chExt cx="0" cy="0"/>
        </a:xfrm>
      </p:grpSpPr>
      <p:sp>
        <p:nvSpPr>
          <p:cNvPr id="6684" name="Google Shape;6684;p69"/>
          <p:cNvSpPr/>
          <p:nvPr/>
        </p:nvSpPr>
        <p:spPr>
          <a:xfrm>
            <a:off x="2119200" y="6134600"/>
            <a:ext cx="537600" cy="35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R1</a:t>
            </a:r>
            <a:endParaRPr sz="1333"/>
          </a:p>
        </p:txBody>
      </p:sp>
      <p:sp>
        <p:nvSpPr>
          <p:cNvPr id="6685" name="Google Shape;6685;p69"/>
          <p:cNvSpPr/>
          <p:nvPr/>
        </p:nvSpPr>
        <p:spPr>
          <a:xfrm>
            <a:off x="3102128" y="6134600"/>
            <a:ext cx="537600" cy="35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R2</a:t>
            </a:r>
            <a:endParaRPr sz="1333"/>
          </a:p>
        </p:txBody>
      </p:sp>
      <p:sp>
        <p:nvSpPr>
          <p:cNvPr id="6686" name="Google Shape;6686;p69"/>
          <p:cNvSpPr/>
          <p:nvPr/>
        </p:nvSpPr>
        <p:spPr>
          <a:xfrm>
            <a:off x="4085067" y="6134600"/>
            <a:ext cx="537600" cy="35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R3</a:t>
            </a:r>
            <a:endParaRPr sz="1333"/>
          </a:p>
        </p:txBody>
      </p:sp>
      <p:sp>
        <p:nvSpPr>
          <p:cNvPr id="6687" name="Google Shape;6687;p69"/>
          <p:cNvSpPr/>
          <p:nvPr/>
        </p:nvSpPr>
        <p:spPr>
          <a:xfrm>
            <a:off x="2792847" y="6241000"/>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88" name="Google Shape;6688;p69"/>
          <p:cNvSpPr/>
          <p:nvPr/>
        </p:nvSpPr>
        <p:spPr>
          <a:xfrm>
            <a:off x="3791553" y="6241000"/>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89" name="Google Shape;6689;p69"/>
          <p:cNvSpPr/>
          <p:nvPr/>
        </p:nvSpPr>
        <p:spPr>
          <a:xfrm>
            <a:off x="1838400" y="6241000"/>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690" name="Google Shape;6690;p69"/>
          <p:cNvCxnSpPr>
            <a:stCxn id="6689" idx="0"/>
            <a:endCxn id="6687" idx="0"/>
          </p:cNvCxnSpPr>
          <p:nvPr/>
        </p:nvCxnSpPr>
        <p:spPr>
          <a:xfrm rot="-5400000" flipH="1">
            <a:off x="2383800" y="5764200"/>
            <a:ext cx="800" cy="954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1" name="Google Shape;6691;p69"/>
          <p:cNvCxnSpPr>
            <a:stCxn id="6687" idx="0"/>
            <a:endCxn id="6688" idx="0"/>
          </p:cNvCxnSpPr>
          <p:nvPr/>
        </p:nvCxnSpPr>
        <p:spPr>
          <a:xfrm rot="-5400000" flipH="1">
            <a:off x="3360447" y="5742000"/>
            <a:ext cx="800" cy="9988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2" name="Google Shape;6692;p69"/>
          <p:cNvSpPr/>
          <p:nvPr/>
        </p:nvSpPr>
        <p:spPr>
          <a:xfrm>
            <a:off x="4802800" y="6241000"/>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693" name="Google Shape;6693;p69"/>
          <p:cNvCxnSpPr>
            <a:stCxn id="6688" idx="0"/>
            <a:endCxn id="6692" idx="0"/>
          </p:cNvCxnSpPr>
          <p:nvPr/>
        </p:nvCxnSpPr>
        <p:spPr>
          <a:xfrm rot="-5400000" flipH="1">
            <a:off x="4365353" y="5735800"/>
            <a:ext cx="800" cy="10112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4" name="Google Shape;6694;p69"/>
          <p:cNvCxnSpPr>
            <a:stCxn id="6689" idx="6"/>
            <a:endCxn id="6684" idx="1"/>
          </p:cNvCxnSpPr>
          <p:nvPr/>
        </p:nvCxnSpPr>
        <p:spPr>
          <a:xfrm>
            <a:off x="1975600" y="6309600"/>
            <a:ext cx="1436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4" idx="3"/>
            <a:endCxn id="6687" idx="2"/>
          </p:cNvCxnSpPr>
          <p:nvPr/>
        </p:nvCxnSpPr>
        <p:spPr>
          <a:xfrm>
            <a:off x="2656800" y="6309600"/>
            <a:ext cx="136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7" idx="6"/>
            <a:endCxn id="6685" idx="1"/>
          </p:cNvCxnSpPr>
          <p:nvPr/>
        </p:nvCxnSpPr>
        <p:spPr>
          <a:xfrm>
            <a:off x="2930047" y="6309600"/>
            <a:ext cx="172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5" idx="3"/>
            <a:endCxn id="6688" idx="2"/>
          </p:cNvCxnSpPr>
          <p:nvPr/>
        </p:nvCxnSpPr>
        <p:spPr>
          <a:xfrm>
            <a:off x="3639728" y="6309600"/>
            <a:ext cx="1520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8" idx="6"/>
            <a:endCxn id="6686" idx="1"/>
          </p:cNvCxnSpPr>
          <p:nvPr/>
        </p:nvCxnSpPr>
        <p:spPr>
          <a:xfrm>
            <a:off x="3928753" y="6309600"/>
            <a:ext cx="1564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86" idx="3"/>
            <a:endCxn id="6692" idx="2"/>
          </p:cNvCxnSpPr>
          <p:nvPr/>
        </p:nvCxnSpPr>
        <p:spPr>
          <a:xfrm>
            <a:off x="4622667" y="6309600"/>
            <a:ext cx="180000" cy="0"/>
          </a:xfrm>
          <a:prstGeom prst="straightConnector1">
            <a:avLst/>
          </a:prstGeom>
          <a:noFill/>
          <a:ln w="9525" cap="flat" cmpd="sng">
            <a:solidFill>
              <a:schemeClr val="dk2"/>
            </a:solidFill>
            <a:prstDash val="solid"/>
            <a:round/>
            <a:headEnd type="none" w="med" len="med"/>
            <a:tailEnd type="none" w="med" len="med"/>
          </a:ln>
        </p:spPr>
      </p:cxnSp>
      <p:cxnSp>
        <p:nvCxnSpPr>
          <p:cNvPr id="6700" name="Google Shape;6700;p69"/>
          <p:cNvCxnSpPr>
            <a:stCxn id="6692" idx="6"/>
          </p:cNvCxnSpPr>
          <p:nvPr/>
        </p:nvCxnSpPr>
        <p:spPr>
          <a:xfrm rot="10800000" flipH="1">
            <a:off x="4940000" y="6299200"/>
            <a:ext cx="336800" cy="10400"/>
          </a:xfrm>
          <a:prstGeom prst="straightConnector1">
            <a:avLst/>
          </a:prstGeom>
          <a:noFill/>
          <a:ln w="9525" cap="flat" cmpd="sng">
            <a:solidFill>
              <a:schemeClr val="dk2"/>
            </a:solidFill>
            <a:prstDash val="solid"/>
            <a:round/>
            <a:headEnd type="none" w="med" len="med"/>
            <a:tailEnd type="triangle" w="med" len="med"/>
          </a:ln>
        </p:spPr>
      </p:cxnSp>
      <p:sp>
        <p:nvSpPr>
          <p:cNvPr id="6701" name="Google Shape;6701;p69"/>
          <p:cNvSpPr/>
          <p:nvPr/>
        </p:nvSpPr>
        <p:spPr>
          <a:xfrm>
            <a:off x="6435067" y="6134600"/>
            <a:ext cx="537600" cy="35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R1</a:t>
            </a:r>
            <a:endParaRPr sz="1333"/>
          </a:p>
        </p:txBody>
      </p:sp>
      <p:sp>
        <p:nvSpPr>
          <p:cNvPr id="6702" name="Google Shape;6702;p69"/>
          <p:cNvSpPr/>
          <p:nvPr/>
        </p:nvSpPr>
        <p:spPr>
          <a:xfrm>
            <a:off x="7417995" y="6134600"/>
            <a:ext cx="537600" cy="35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R2</a:t>
            </a:r>
            <a:endParaRPr sz="1333"/>
          </a:p>
        </p:txBody>
      </p:sp>
      <p:sp>
        <p:nvSpPr>
          <p:cNvPr id="6703" name="Google Shape;6703;p69"/>
          <p:cNvSpPr/>
          <p:nvPr/>
        </p:nvSpPr>
        <p:spPr>
          <a:xfrm>
            <a:off x="8400933" y="6134600"/>
            <a:ext cx="537600" cy="35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R3</a:t>
            </a:r>
            <a:endParaRPr sz="1333"/>
          </a:p>
        </p:txBody>
      </p:sp>
      <p:sp>
        <p:nvSpPr>
          <p:cNvPr id="6704" name="Google Shape;6704;p69"/>
          <p:cNvSpPr/>
          <p:nvPr/>
        </p:nvSpPr>
        <p:spPr>
          <a:xfrm>
            <a:off x="7108713" y="6241000"/>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5" name="Google Shape;6705;p69"/>
          <p:cNvSpPr/>
          <p:nvPr/>
        </p:nvSpPr>
        <p:spPr>
          <a:xfrm>
            <a:off x="8107420" y="6241000"/>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6" name="Google Shape;6706;p69"/>
          <p:cNvSpPr/>
          <p:nvPr/>
        </p:nvSpPr>
        <p:spPr>
          <a:xfrm>
            <a:off x="6154267" y="6241000"/>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707" name="Google Shape;6707;p69"/>
          <p:cNvCxnSpPr>
            <a:stCxn id="6706" idx="0"/>
            <a:endCxn id="6704" idx="0"/>
          </p:cNvCxnSpPr>
          <p:nvPr/>
        </p:nvCxnSpPr>
        <p:spPr>
          <a:xfrm rot="-5400000" flipH="1">
            <a:off x="6699667" y="5764200"/>
            <a:ext cx="800" cy="954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8" name="Google Shape;6708;p69"/>
          <p:cNvCxnSpPr>
            <a:stCxn id="6704" idx="0"/>
            <a:endCxn id="6705" idx="0"/>
          </p:cNvCxnSpPr>
          <p:nvPr/>
        </p:nvCxnSpPr>
        <p:spPr>
          <a:xfrm rot="-5400000" flipH="1">
            <a:off x="7676313" y="5742000"/>
            <a:ext cx="800" cy="9988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9" name="Google Shape;6709;p69"/>
          <p:cNvSpPr/>
          <p:nvPr/>
        </p:nvSpPr>
        <p:spPr>
          <a:xfrm>
            <a:off x="9118667" y="6241000"/>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710" name="Google Shape;6710;p69"/>
          <p:cNvCxnSpPr>
            <a:stCxn id="6705" idx="0"/>
            <a:endCxn id="6709" idx="0"/>
          </p:cNvCxnSpPr>
          <p:nvPr/>
        </p:nvCxnSpPr>
        <p:spPr>
          <a:xfrm rot="-5400000" flipH="1">
            <a:off x="8681220" y="5735800"/>
            <a:ext cx="800" cy="10112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1" name="Google Shape;6711;p69"/>
          <p:cNvCxnSpPr>
            <a:stCxn id="6706" idx="6"/>
            <a:endCxn id="6701" idx="1"/>
          </p:cNvCxnSpPr>
          <p:nvPr/>
        </p:nvCxnSpPr>
        <p:spPr>
          <a:xfrm>
            <a:off x="6291467" y="6309600"/>
            <a:ext cx="1436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1" idx="3"/>
            <a:endCxn id="6704" idx="2"/>
          </p:cNvCxnSpPr>
          <p:nvPr/>
        </p:nvCxnSpPr>
        <p:spPr>
          <a:xfrm>
            <a:off x="6972667" y="6309600"/>
            <a:ext cx="136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4" idx="6"/>
            <a:endCxn id="6702" idx="1"/>
          </p:cNvCxnSpPr>
          <p:nvPr/>
        </p:nvCxnSpPr>
        <p:spPr>
          <a:xfrm>
            <a:off x="7245913" y="6309600"/>
            <a:ext cx="172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2" idx="3"/>
            <a:endCxn id="6705" idx="2"/>
          </p:cNvCxnSpPr>
          <p:nvPr/>
        </p:nvCxnSpPr>
        <p:spPr>
          <a:xfrm>
            <a:off x="7955595" y="6309600"/>
            <a:ext cx="1520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5" idx="6"/>
            <a:endCxn id="6703" idx="1"/>
          </p:cNvCxnSpPr>
          <p:nvPr/>
        </p:nvCxnSpPr>
        <p:spPr>
          <a:xfrm>
            <a:off x="8244620" y="6309600"/>
            <a:ext cx="1564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3" idx="3"/>
            <a:endCxn id="6709" idx="2"/>
          </p:cNvCxnSpPr>
          <p:nvPr/>
        </p:nvCxnSpPr>
        <p:spPr>
          <a:xfrm>
            <a:off x="8938533" y="6309600"/>
            <a:ext cx="180000" cy="0"/>
          </a:xfrm>
          <a:prstGeom prst="straightConnector1">
            <a:avLst/>
          </a:prstGeom>
          <a:noFill/>
          <a:ln w="9525" cap="flat" cmpd="sng">
            <a:solidFill>
              <a:schemeClr val="dk2"/>
            </a:solidFill>
            <a:prstDash val="solid"/>
            <a:round/>
            <a:headEnd type="none" w="med" len="med"/>
            <a:tailEnd type="none" w="med" len="med"/>
          </a:ln>
        </p:spPr>
      </p:cxnSp>
      <p:cxnSp>
        <p:nvCxnSpPr>
          <p:cNvPr id="6717" name="Google Shape;6717;p69"/>
          <p:cNvCxnSpPr>
            <a:stCxn id="6709" idx="6"/>
          </p:cNvCxnSpPr>
          <p:nvPr/>
        </p:nvCxnSpPr>
        <p:spPr>
          <a:xfrm rot="10800000" flipH="1">
            <a:off x="9255867" y="6299200"/>
            <a:ext cx="336800" cy="10400"/>
          </a:xfrm>
          <a:prstGeom prst="straightConnector1">
            <a:avLst/>
          </a:prstGeom>
          <a:noFill/>
          <a:ln w="9525" cap="flat" cmpd="sng">
            <a:solidFill>
              <a:schemeClr val="dk2"/>
            </a:solidFill>
            <a:prstDash val="solid"/>
            <a:round/>
            <a:headEnd type="none" w="med" len="med"/>
            <a:tailEnd type="triangle" w="med" len="med"/>
          </a:ln>
        </p:spPr>
      </p:cxnSp>
      <p:sp>
        <p:nvSpPr>
          <p:cNvPr id="6718" name="Google Shape;6718;p69"/>
          <p:cNvSpPr/>
          <p:nvPr/>
        </p:nvSpPr>
        <p:spPr>
          <a:xfrm>
            <a:off x="6435067" y="5505700"/>
            <a:ext cx="537600" cy="35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R1</a:t>
            </a:r>
            <a:endParaRPr sz="1333"/>
          </a:p>
        </p:txBody>
      </p:sp>
      <p:sp>
        <p:nvSpPr>
          <p:cNvPr id="6719" name="Google Shape;6719;p69"/>
          <p:cNvSpPr/>
          <p:nvPr/>
        </p:nvSpPr>
        <p:spPr>
          <a:xfrm>
            <a:off x="7108713" y="5612100"/>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720" name="Google Shape;6720;p69"/>
          <p:cNvCxnSpPr>
            <a:stCxn id="6718" idx="3"/>
            <a:endCxn id="6719" idx="2"/>
          </p:cNvCxnSpPr>
          <p:nvPr/>
        </p:nvCxnSpPr>
        <p:spPr>
          <a:xfrm>
            <a:off x="6972667" y="5680700"/>
            <a:ext cx="136000" cy="0"/>
          </a:xfrm>
          <a:prstGeom prst="straightConnector1">
            <a:avLst/>
          </a:prstGeom>
          <a:noFill/>
          <a:ln w="9525" cap="flat" cmpd="sng">
            <a:solidFill>
              <a:schemeClr val="dk2"/>
            </a:solidFill>
            <a:prstDash val="solid"/>
            <a:round/>
            <a:headEnd type="none" w="med" len="med"/>
            <a:tailEnd type="none" w="med" len="med"/>
          </a:ln>
        </p:spPr>
      </p:cxnSp>
      <p:sp>
        <p:nvSpPr>
          <p:cNvPr id="6721" name="Google Shape;6721;p69"/>
          <p:cNvSpPr/>
          <p:nvPr/>
        </p:nvSpPr>
        <p:spPr>
          <a:xfrm>
            <a:off x="6435067" y="4940673"/>
            <a:ext cx="537600" cy="35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R1</a:t>
            </a:r>
            <a:endParaRPr sz="1333"/>
          </a:p>
        </p:txBody>
      </p:sp>
      <p:sp>
        <p:nvSpPr>
          <p:cNvPr id="6722" name="Google Shape;6722;p69"/>
          <p:cNvSpPr/>
          <p:nvPr/>
        </p:nvSpPr>
        <p:spPr>
          <a:xfrm>
            <a:off x="7108713" y="5047073"/>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723" name="Google Shape;6723;p69"/>
          <p:cNvCxnSpPr>
            <a:stCxn id="6721" idx="3"/>
            <a:endCxn id="6722" idx="2"/>
          </p:cNvCxnSpPr>
          <p:nvPr/>
        </p:nvCxnSpPr>
        <p:spPr>
          <a:xfrm>
            <a:off x="6972667" y="5115673"/>
            <a:ext cx="136000" cy="0"/>
          </a:xfrm>
          <a:prstGeom prst="straightConnector1">
            <a:avLst/>
          </a:prstGeom>
          <a:noFill/>
          <a:ln w="9525" cap="flat" cmpd="sng">
            <a:solidFill>
              <a:schemeClr val="dk2"/>
            </a:solidFill>
            <a:prstDash val="solid"/>
            <a:round/>
            <a:headEnd type="none" w="med" len="med"/>
            <a:tailEnd type="none" w="med" len="med"/>
          </a:ln>
        </p:spPr>
      </p:cxnSp>
      <p:sp>
        <p:nvSpPr>
          <p:cNvPr id="6724" name="Google Shape;6724;p69"/>
          <p:cNvSpPr/>
          <p:nvPr/>
        </p:nvSpPr>
        <p:spPr>
          <a:xfrm>
            <a:off x="6435051" y="4286224"/>
            <a:ext cx="537600" cy="35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R1</a:t>
            </a:r>
            <a:endParaRPr sz="1333"/>
          </a:p>
        </p:txBody>
      </p:sp>
      <p:sp>
        <p:nvSpPr>
          <p:cNvPr id="6725" name="Google Shape;6725;p69"/>
          <p:cNvSpPr/>
          <p:nvPr/>
        </p:nvSpPr>
        <p:spPr>
          <a:xfrm>
            <a:off x="7108697" y="4392624"/>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726" name="Google Shape;6726;p69"/>
          <p:cNvCxnSpPr>
            <a:stCxn id="6724" idx="3"/>
            <a:endCxn id="6725" idx="2"/>
          </p:cNvCxnSpPr>
          <p:nvPr/>
        </p:nvCxnSpPr>
        <p:spPr>
          <a:xfrm>
            <a:off x="6972651" y="4461224"/>
            <a:ext cx="136000" cy="0"/>
          </a:xfrm>
          <a:prstGeom prst="straightConnector1">
            <a:avLst/>
          </a:prstGeom>
          <a:noFill/>
          <a:ln w="9525" cap="flat" cmpd="sng">
            <a:solidFill>
              <a:schemeClr val="dk2"/>
            </a:solidFill>
            <a:prstDash val="solid"/>
            <a:round/>
            <a:headEnd type="none" w="med" len="med"/>
            <a:tailEnd type="none" w="med" len="med"/>
          </a:ln>
        </p:spPr>
      </p:cxnSp>
      <p:cxnSp>
        <p:nvCxnSpPr>
          <p:cNvPr id="6727" name="Google Shape;6727;p69"/>
          <p:cNvCxnSpPr>
            <a:endCxn id="6719" idx="0"/>
          </p:cNvCxnSpPr>
          <p:nvPr/>
        </p:nvCxnSpPr>
        <p:spPr>
          <a:xfrm rot="10800000" flipH="1">
            <a:off x="6220113" y="5612100"/>
            <a:ext cx="957200" cy="636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8" name="Google Shape;6728;p69"/>
          <p:cNvCxnSpPr>
            <a:stCxn id="6706" idx="0"/>
            <a:endCxn id="6722" idx="0"/>
          </p:cNvCxnSpPr>
          <p:nvPr/>
        </p:nvCxnSpPr>
        <p:spPr>
          <a:xfrm rot="-5400000">
            <a:off x="6103067" y="5166800"/>
            <a:ext cx="1194000" cy="9544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9" name="Google Shape;6729;p69"/>
          <p:cNvCxnSpPr>
            <a:stCxn id="6706" idx="0"/>
            <a:endCxn id="6725" idx="0"/>
          </p:cNvCxnSpPr>
          <p:nvPr/>
        </p:nvCxnSpPr>
        <p:spPr>
          <a:xfrm rot="-5400000">
            <a:off x="5775867" y="4839600"/>
            <a:ext cx="1848400" cy="9544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30" name="Google Shape;6730;p69"/>
          <p:cNvSpPr/>
          <p:nvPr/>
        </p:nvSpPr>
        <p:spPr>
          <a:xfrm>
            <a:off x="7417995" y="4940667"/>
            <a:ext cx="537600" cy="3500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R2</a:t>
            </a:r>
            <a:endParaRPr sz="1333"/>
          </a:p>
        </p:txBody>
      </p:sp>
      <p:sp>
        <p:nvSpPr>
          <p:cNvPr id="6731" name="Google Shape;6731;p69"/>
          <p:cNvSpPr/>
          <p:nvPr/>
        </p:nvSpPr>
        <p:spPr>
          <a:xfrm>
            <a:off x="8107420" y="5047067"/>
            <a:ext cx="137200" cy="137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732" name="Google Shape;6732;p69"/>
          <p:cNvCxnSpPr>
            <a:stCxn id="6719" idx="6"/>
            <a:endCxn id="6705" idx="0"/>
          </p:cNvCxnSpPr>
          <p:nvPr/>
        </p:nvCxnSpPr>
        <p:spPr>
          <a:xfrm>
            <a:off x="7245913" y="5680700"/>
            <a:ext cx="930000" cy="560400"/>
          </a:xfrm>
          <a:prstGeom prst="curvedConnector2">
            <a:avLst/>
          </a:prstGeom>
          <a:noFill/>
          <a:ln w="9525" cap="flat" cmpd="sng">
            <a:solidFill>
              <a:schemeClr val="dk2"/>
            </a:solidFill>
            <a:prstDash val="solid"/>
            <a:round/>
            <a:headEnd type="none" w="med" len="med"/>
            <a:tailEnd type="none" w="med" len="med"/>
          </a:ln>
        </p:spPr>
      </p:cxnSp>
      <p:cxnSp>
        <p:nvCxnSpPr>
          <p:cNvPr id="6733" name="Google Shape;6733;p69"/>
          <p:cNvCxnSpPr>
            <a:stCxn id="6722" idx="6"/>
            <a:endCxn id="6730" idx="1"/>
          </p:cNvCxnSpPr>
          <p:nvPr/>
        </p:nvCxnSpPr>
        <p:spPr>
          <a:xfrm>
            <a:off x="7245913" y="5115673"/>
            <a:ext cx="172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30" idx="3"/>
            <a:endCxn id="6731" idx="2"/>
          </p:cNvCxnSpPr>
          <p:nvPr/>
        </p:nvCxnSpPr>
        <p:spPr>
          <a:xfrm>
            <a:off x="7955595" y="5115667"/>
            <a:ext cx="152000" cy="0"/>
          </a:xfrm>
          <a:prstGeom prst="straightConnector1">
            <a:avLst/>
          </a:prstGeom>
          <a:noFill/>
          <a:ln w="9525" cap="flat" cmpd="sng">
            <a:solidFill>
              <a:schemeClr val="dk2"/>
            </a:solidFill>
            <a:prstDash val="solid"/>
            <a:round/>
            <a:headEnd type="none" w="med" len="med"/>
            <a:tailEnd type="none" w="med" len="med"/>
          </a:ln>
        </p:spPr>
      </p:cxnSp>
      <p:cxnSp>
        <p:nvCxnSpPr>
          <p:cNvPr id="6735" name="Google Shape;6735;p69"/>
          <p:cNvCxnSpPr>
            <a:stCxn id="6725" idx="6"/>
            <a:endCxn id="6731" idx="0"/>
          </p:cNvCxnSpPr>
          <p:nvPr/>
        </p:nvCxnSpPr>
        <p:spPr>
          <a:xfrm>
            <a:off x="7245897" y="4461224"/>
            <a:ext cx="930000" cy="5860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31" idx="6"/>
            <a:endCxn id="6709" idx="0"/>
          </p:cNvCxnSpPr>
          <p:nvPr/>
        </p:nvCxnSpPr>
        <p:spPr>
          <a:xfrm>
            <a:off x="8244620" y="5115667"/>
            <a:ext cx="942800" cy="11252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6" idx="0"/>
            <a:endCxn id="6718" idx="1"/>
          </p:cNvCxnSpPr>
          <p:nvPr/>
        </p:nvCxnSpPr>
        <p:spPr>
          <a:xfrm rot="-5400000">
            <a:off x="6048867" y="5854600"/>
            <a:ext cx="560400" cy="2124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6" idx="0"/>
            <a:endCxn id="6721" idx="1"/>
          </p:cNvCxnSpPr>
          <p:nvPr/>
        </p:nvCxnSpPr>
        <p:spPr>
          <a:xfrm rot="-5400000">
            <a:off x="5766467" y="5572200"/>
            <a:ext cx="1125200" cy="212400"/>
          </a:xfrm>
          <a:prstGeom prst="curvedConnector2">
            <a:avLst/>
          </a:prstGeom>
          <a:noFill/>
          <a:ln w="9525" cap="flat" cmpd="sng">
            <a:solidFill>
              <a:schemeClr val="dk2"/>
            </a:solidFill>
            <a:prstDash val="solid"/>
            <a:round/>
            <a:headEnd type="none" w="med" len="med"/>
            <a:tailEnd type="none" w="med" len="med"/>
          </a:ln>
        </p:spPr>
      </p:cxnSp>
      <p:cxnSp>
        <p:nvCxnSpPr>
          <p:cNvPr id="6739" name="Google Shape;6739;p69"/>
          <p:cNvCxnSpPr>
            <a:stCxn id="6706" idx="0"/>
            <a:endCxn id="6724" idx="1"/>
          </p:cNvCxnSpPr>
          <p:nvPr/>
        </p:nvCxnSpPr>
        <p:spPr>
          <a:xfrm rot="-5400000">
            <a:off x="5439067" y="5245200"/>
            <a:ext cx="1779600" cy="212000"/>
          </a:xfrm>
          <a:prstGeom prst="curvedConnector2">
            <a:avLst/>
          </a:prstGeom>
          <a:noFill/>
          <a:ln w="9525" cap="flat" cmpd="sng">
            <a:solidFill>
              <a:schemeClr val="dk2"/>
            </a:solidFill>
            <a:prstDash val="solid"/>
            <a:round/>
            <a:headEnd type="none" w="med" len="med"/>
            <a:tailEnd type="none" w="med" len="med"/>
          </a:ln>
        </p:spPr>
      </p:cxnSp>
      <p:sp>
        <p:nvSpPr>
          <p:cNvPr id="6740" name="Google Shape;6740;p69"/>
          <p:cNvSpPr/>
          <p:nvPr/>
        </p:nvSpPr>
        <p:spPr>
          <a:xfrm>
            <a:off x="2400165" y="1436656"/>
            <a:ext cx="14672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Stacked layers</a:t>
            </a:r>
            <a:endParaRPr sz="1333"/>
          </a:p>
        </p:txBody>
      </p:sp>
      <p:cxnSp>
        <p:nvCxnSpPr>
          <p:cNvPr id="6741" name="Google Shape;6741;p69"/>
          <p:cNvCxnSpPr>
            <a:endCxn id="6740" idx="0"/>
          </p:cNvCxnSpPr>
          <p:nvPr/>
        </p:nvCxnSpPr>
        <p:spPr>
          <a:xfrm>
            <a:off x="3133765" y="961856"/>
            <a:ext cx="0" cy="474800"/>
          </a:xfrm>
          <a:prstGeom prst="straightConnector1">
            <a:avLst/>
          </a:prstGeom>
          <a:noFill/>
          <a:ln w="9525" cap="flat" cmpd="sng">
            <a:solidFill>
              <a:schemeClr val="dk2"/>
            </a:solidFill>
            <a:prstDash val="solid"/>
            <a:round/>
            <a:headEnd type="none" w="med" len="med"/>
            <a:tailEnd type="triangle" w="med" len="med"/>
          </a:ln>
        </p:spPr>
      </p:cxnSp>
      <p:sp>
        <p:nvSpPr>
          <p:cNvPr id="6742" name="Google Shape;6742;p69"/>
          <p:cNvSpPr/>
          <p:nvPr/>
        </p:nvSpPr>
        <p:spPr>
          <a:xfrm>
            <a:off x="2360751" y="435389"/>
            <a:ext cx="1546000" cy="5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Previous input</a:t>
            </a:r>
            <a:endParaRPr sz="1333"/>
          </a:p>
        </p:txBody>
      </p:sp>
      <p:sp>
        <p:nvSpPr>
          <p:cNvPr id="6743" name="Google Shape;6743;p69"/>
          <p:cNvSpPr txBox="1"/>
          <p:nvPr/>
        </p:nvSpPr>
        <p:spPr>
          <a:xfrm>
            <a:off x="2805427" y="899456"/>
            <a:ext cx="274800" cy="659200"/>
          </a:xfrm>
          <a:prstGeom prst="rect">
            <a:avLst/>
          </a:prstGeom>
          <a:noFill/>
          <a:ln>
            <a:noFill/>
          </a:ln>
        </p:spPr>
        <p:txBody>
          <a:bodyPr spcFirstLastPara="1" wrap="square" lIns="121900" tIns="121900" rIns="121900" bIns="121900" anchor="t" anchorCtr="0">
            <a:noAutofit/>
          </a:bodyPr>
          <a:lstStyle/>
          <a:p>
            <a:r>
              <a:rPr lang="en" sz="1600"/>
              <a:t>x</a:t>
            </a:r>
            <a:endParaRPr sz="1600"/>
          </a:p>
        </p:txBody>
      </p:sp>
      <p:sp>
        <p:nvSpPr>
          <p:cNvPr id="6744" name="Google Shape;6744;p69"/>
          <p:cNvSpPr txBox="1"/>
          <p:nvPr/>
        </p:nvSpPr>
        <p:spPr>
          <a:xfrm>
            <a:off x="1832149" y="1427077"/>
            <a:ext cx="1199600" cy="526400"/>
          </a:xfrm>
          <a:prstGeom prst="rect">
            <a:avLst/>
          </a:prstGeom>
          <a:noFill/>
          <a:ln>
            <a:noFill/>
          </a:ln>
        </p:spPr>
        <p:txBody>
          <a:bodyPr spcFirstLastPara="1" wrap="square" lIns="121900" tIns="121900" rIns="121900" bIns="121900" anchor="t" anchorCtr="0">
            <a:noAutofit/>
          </a:bodyPr>
          <a:lstStyle/>
          <a:p>
            <a:r>
              <a:rPr lang="en" sz="1600"/>
              <a:t>F(x)</a:t>
            </a:r>
            <a:endParaRPr sz="1600"/>
          </a:p>
        </p:txBody>
      </p:sp>
      <p:cxnSp>
        <p:nvCxnSpPr>
          <p:cNvPr id="6745" name="Google Shape;6745;p69"/>
          <p:cNvCxnSpPr/>
          <p:nvPr/>
        </p:nvCxnSpPr>
        <p:spPr>
          <a:xfrm>
            <a:off x="3133751" y="1968011"/>
            <a:ext cx="0" cy="474800"/>
          </a:xfrm>
          <a:prstGeom prst="straightConnector1">
            <a:avLst/>
          </a:prstGeom>
          <a:noFill/>
          <a:ln w="9525" cap="flat" cmpd="sng">
            <a:solidFill>
              <a:schemeClr val="dk2"/>
            </a:solidFill>
            <a:prstDash val="solid"/>
            <a:round/>
            <a:headEnd type="none" w="med" len="med"/>
            <a:tailEnd type="triangle" w="med" len="med"/>
          </a:ln>
        </p:spPr>
      </p:cxnSp>
      <p:sp>
        <p:nvSpPr>
          <p:cNvPr id="6746" name="Google Shape;6746;p69"/>
          <p:cNvSpPr txBox="1"/>
          <p:nvPr/>
        </p:nvSpPr>
        <p:spPr>
          <a:xfrm>
            <a:off x="2533949" y="2336311"/>
            <a:ext cx="1199600" cy="526400"/>
          </a:xfrm>
          <a:prstGeom prst="rect">
            <a:avLst/>
          </a:prstGeom>
          <a:noFill/>
          <a:ln>
            <a:noFill/>
          </a:ln>
        </p:spPr>
        <p:txBody>
          <a:bodyPr spcFirstLastPara="1" wrap="square" lIns="121900" tIns="121900" rIns="121900" bIns="121900" anchor="t" anchorCtr="0">
            <a:noAutofit/>
          </a:bodyPr>
          <a:lstStyle/>
          <a:p>
            <a:pPr algn="ctr"/>
            <a:r>
              <a:rPr lang="en" sz="1600"/>
              <a:t>y=F(x)</a:t>
            </a:r>
            <a:endParaRPr sz="1600"/>
          </a:p>
        </p:txBody>
      </p:sp>
      <p:sp>
        <p:nvSpPr>
          <p:cNvPr id="6747" name="Google Shape;6747;p69"/>
          <p:cNvSpPr/>
          <p:nvPr/>
        </p:nvSpPr>
        <p:spPr>
          <a:xfrm>
            <a:off x="5972987" y="1422467"/>
            <a:ext cx="1467200" cy="526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Stacked layers</a:t>
            </a:r>
            <a:endParaRPr sz="1333"/>
          </a:p>
        </p:txBody>
      </p:sp>
      <p:cxnSp>
        <p:nvCxnSpPr>
          <p:cNvPr id="6748" name="Google Shape;6748;p69"/>
          <p:cNvCxnSpPr>
            <a:endCxn id="6747" idx="0"/>
          </p:cNvCxnSpPr>
          <p:nvPr/>
        </p:nvCxnSpPr>
        <p:spPr>
          <a:xfrm>
            <a:off x="6706587" y="947667"/>
            <a:ext cx="0" cy="474800"/>
          </a:xfrm>
          <a:prstGeom prst="straightConnector1">
            <a:avLst/>
          </a:prstGeom>
          <a:noFill/>
          <a:ln w="9525" cap="flat" cmpd="sng">
            <a:solidFill>
              <a:schemeClr val="dk2"/>
            </a:solidFill>
            <a:prstDash val="solid"/>
            <a:round/>
            <a:headEnd type="none" w="med" len="med"/>
            <a:tailEnd type="triangle" w="med" len="med"/>
          </a:ln>
        </p:spPr>
      </p:cxnSp>
      <p:sp>
        <p:nvSpPr>
          <p:cNvPr id="6749" name="Google Shape;6749;p69"/>
          <p:cNvSpPr/>
          <p:nvPr/>
        </p:nvSpPr>
        <p:spPr>
          <a:xfrm>
            <a:off x="5933572" y="421200"/>
            <a:ext cx="1546000" cy="52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333"/>
              <a:t>Previous input</a:t>
            </a:r>
            <a:endParaRPr sz="1333"/>
          </a:p>
        </p:txBody>
      </p:sp>
      <p:sp>
        <p:nvSpPr>
          <p:cNvPr id="6750" name="Google Shape;6750;p69"/>
          <p:cNvSpPr txBox="1"/>
          <p:nvPr/>
        </p:nvSpPr>
        <p:spPr>
          <a:xfrm>
            <a:off x="6378249" y="904889"/>
            <a:ext cx="274800" cy="659200"/>
          </a:xfrm>
          <a:prstGeom prst="rect">
            <a:avLst/>
          </a:prstGeom>
          <a:noFill/>
          <a:ln>
            <a:noFill/>
          </a:ln>
        </p:spPr>
        <p:txBody>
          <a:bodyPr spcFirstLastPara="1" wrap="square" lIns="121900" tIns="121900" rIns="121900" bIns="121900" anchor="t" anchorCtr="0">
            <a:noAutofit/>
          </a:bodyPr>
          <a:lstStyle/>
          <a:p>
            <a:r>
              <a:rPr lang="en" sz="1600"/>
              <a:t>x</a:t>
            </a:r>
            <a:endParaRPr sz="1600"/>
          </a:p>
        </p:txBody>
      </p:sp>
      <p:sp>
        <p:nvSpPr>
          <p:cNvPr id="6751" name="Google Shape;6751;p69"/>
          <p:cNvSpPr txBox="1"/>
          <p:nvPr/>
        </p:nvSpPr>
        <p:spPr>
          <a:xfrm>
            <a:off x="5404972" y="1412889"/>
            <a:ext cx="1199600" cy="526400"/>
          </a:xfrm>
          <a:prstGeom prst="rect">
            <a:avLst/>
          </a:prstGeom>
          <a:noFill/>
          <a:ln>
            <a:noFill/>
          </a:ln>
        </p:spPr>
        <p:txBody>
          <a:bodyPr spcFirstLastPara="1" wrap="square" lIns="121900" tIns="121900" rIns="121900" bIns="121900" anchor="t" anchorCtr="0">
            <a:noAutofit/>
          </a:bodyPr>
          <a:lstStyle/>
          <a:p>
            <a:r>
              <a:rPr lang="en" sz="1600"/>
              <a:t>F(x)</a:t>
            </a:r>
            <a:endParaRPr sz="1600"/>
          </a:p>
        </p:txBody>
      </p:sp>
      <p:cxnSp>
        <p:nvCxnSpPr>
          <p:cNvPr id="6752" name="Google Shape;6752;p69"/>
          <p:cNvCxnSpPr/>
          <p:nvPr/>
        </p:nvCxnSpPr>
        <p:spPr>
          <a:xfrm flipH="1">
            <a:off x="6704972" y="1953823"/>
            <a:ext cx="1600" cy="218400"/>
          </a:xfrm>
          <a:prstGeom prst="straightConnector1">
            <a:avLst/>
          </a:prstGeom>
          <a:noFill/>
          <a:ln w="9525" cap="flat" cmpd="sng">
            <a:solidFill>
              <a:schemeClr val="dk2"/>
            </a:solidFill>
            <a:prstDash val="solid"/>
            <a:round/>
            <a:headEnd type="none" w="med" len="med"/>
            <a:tailEnd type="triangle" w="med" len="med"/>
          </a:ln>
        </p:spPr>
      </p:cxnSp>
      <p:sp>
        <p:nvSpPr>
          <p:cNvPr id="6753" name="Google Shape;6753;p69"/>
          <p:cNvSpPr txBox="1"/>
          <p:nvPr/>
        </p:nvSpPr>
        <p:spPr>
          <a:xfrm>
            <a:off x="6106772" y="2659200"/>
            <a:ext cx="1199600" cy="526400"/>
          </a:xfrm>
          <a:prstGeom prst="rect">
            <a:avLst/>
          </a:prstGeom>
          <a:noFill/>
          <a:ln>
            <a:noFill/>
          </a:ln>
        </p:spPr>
        <p:txBody>
          <a:bodyPr spcFirstLastPara="1" wrap="square" lIns="121900" tIns="121900" rIns="121900" bIns="121900" anchor="t" anchorCtr="0">
            <a:noAutofit/>
          </a:bodyPr>
          <a:lstStyle/>
          <a:p>
            <a:pPr algn="ctr"/>
            <a:r>
              <a:rPr lang="en" sz="1600"/>
              <a:t>y=F(x)+x</a:t>
            </a:r>
            <a:endParaRPr sz="1600"/>
          </a:p>
        </p:txBody>
      </p:sp>
      <p:sp>
        <p:nvSpPr>
          <p:cNvPr id="6754" name="Google Shape;6754;p69"/>
          <p:cNvSpPr/>
          <p:nvPr/>
        </p:nvSpPr>
        <p:spPr>
          <a:xfrm>
            <a:off x="6546084" y="2169467"/>
            <a:ext cx="336000" cy="336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755" name="Google Shape;6755;p69"/>
          <p:cNvCxnSpPr/>
          <p:nvPr/>
        </p:nvCxnSpPr>
        <p:spPr>
          <a:xfrm>
            <a:off x="6724651" y="1151733"/>
            <a:ext cx="1157600" cy="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7882372" y="1141911"/>
            <a:ext cx="0" cy="1203200"/>
          </a:xfrm>
          <a:prstGeom prst="straightConnector1">
            <a:avLst/>
          </a:prstGeom>
          <a:noFill/>
          <a:ln w="9525" cap="flat" cmpd="sng">
            <a:solidFill>
              <a:schemeClr val="dk2"/>
            </a:solidFill>
            <a:prstDash val="solid"/>
            <a:round/>
            <a:headEnd type="none" w="med" len="med"/>
            <a:tailEnd type="none" w="med" len="med"/>
          </a:ln>
        </p:spPr>
      </p:cxnSp>
      <p:cxnSp>
        <p:nvCxnSpPr>
          <p:cNvPr id="6757" name="Google Shape;6757;p69"/>
          <p:cNvCxnSpPr/>
          <p:nvPr/>
        </p:nvCxnSpPr>
        <p:spPr>
          <a:xfrm>
            <a:off x="6882084" y="2346267"/>
            <a:ext cx="1008800" cy="0"/>
          </a:xfrm>
          <a:prstGeom prst="straightConnector1">
            <a:avLst/>
          </a:prstGeom>
          <a:noFill/>
          <a:ln w="9525" cap="flat" cmpd="sng">
            <a:solidFill>
              <a:schemeClr val="dk2"/>
            </a:solidFill>
            <a:prstDash val="solid"/>
            <a:round/>
            <a:headEnd type="triangle" w="med" len="med"/>
            <a:tailEnd type="none" w="med" len="med"/>
          </a:ln>
        </p:spPr>
      </p:cxnSp>
      <p:sp>
        <p:nvSpPr>
          <p:cNvPr id="6758" name="Google Shape;6758;p69"/>
          <p:cNvSpPr txBox="1"/>
          <p:nvPr/>
        </p:nvSpPr>
        <p:spPr>
          <a:xfrm>
            <a:off x="7806856" y="1443333"/>
            <a:ext cx="2567600" cy="659200"/>
          </a:xfrm>
          <a:prstGeom prst="rect">
            <a:avLst/>
          </a:prstGeom>
          <a:noFill/>
          <a:ln>
            <a:noFill/>
          </a:ln>
        </p:spPr>
        <p:txBody>
          <a:bodyPr spcFirstLastPara="1" wrap="square" lIns="121900" tIns="121900" rIns="121900" bIns="121900" anchor="t" anchorCtr="0">
            <a:noAutofit/>
          </a:bodyPr>
          <a:lstStyle/>
          <a:p>
            <a:r>
              <a:rPr lang="en" sz="1600"/>
              <a:t>x </a:t>
            </a:r>
            <a:endParaRPr sz="1600"/>
          </a:p>
          <a:p>
            <a:r>
              <a:rPr lang="en" sz="1600"/>
              <a:t>identity</a:t>
            </a:r>
            <a:endParaRPr sz="1600"/>
          </a:p>
        </p:txBody>
      </p:sp>
      <p:cxnSp>
        <p:nvCxnSpPr>
          <p:cNvPr id="6759" name="Google Shape;6759;p69"/>
          <p:cNvCxnSpPr>
            <a:stCxn id="6754" idx="4"/>
          </p:cNvCxnSpPr>
          <p:nvPr/>
        </p:nvCxnSpPr>
        <p:spPr>
          <a:xfrm>
            <a:off x="6714084" y="2505467"/>
            <a:ext cx="0" cy="265200"/>
          </a:xfrm>
          <a:prstGeom prst="straightConnector1">
            <a:avLst/>
          </a:prstGeom>
          <a:noFill/>
          <a:ln w="9525" cap="flat" cmpd="sng">
            <a:solidFill>
              <a:schemeClr val="dk2"/>
            </a:solidFill>
            <a:prstDash val="solid"/>
            <a:round/>
            <a:headEnd type="none" w="med" len="med"/>
            <a:tailEnd type="triangle" w="med" len="med"/>
          </a:ln>
        </p:spPr>
      </p:cxnSp>
      <p:sp>
        <p:nvSpPr>
          <p:cNvPr id="6760" name="Google Shape;6760;p69"/>
          <p:cNvSpPr txBox="1"/>
          <p:nvPr/>
        </p:nvSpPr>
        <p:spPr>
          <a:xfrm>
            <a:off x="6335668" y="2092973"/>
            <a:ext cx="765600" cy="336000"/>
          </a:xfrm>
          <a:prstGeom prst="rect">
            <a:avLst/>
          </a:prstGeom>
          <a:noFill/>
          <a:ln>
            <a:noFill/>
          </a:ln>
        </p:spPr>
        <p:txBody>
          <a:bodyPr spcFirstLastPara="1" wrap="square" lIns="121900" tIns="121900" rIns="121900" bIns="121900" anchor="t" anchorCtr="0">
            <a:noAutofit/>
          </a:bodyPr>
          <a:lstStyle/>
          <a:p>
            <a:pPr algn="ctr"/>
            <a:r>
              <a:rPr lang="en" sz="1600"/>
              <a:t>+</a:t>
            </a:r>
            <a:endParaRPr sz="16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764"/>
        <p:cNvGrpSpPr/>
        <p:nvPr/>
      </p:nvGrpSpPr>
      <p:grpSpPr>
        <a:xfrm>
          <a:off x="0" y="0"/>
          <a:ext cx="0" cy="0"/>
          <a:chOff x="0" y="0"/>
          <a:chExt cx="0" cy="0"/>
        </a:xfrm>
      </p:grpSpPr>
      <p:sp>
        <p:nvSpPr>
          <p:cNvPr id="6765" name="Google Shape;6765;p70"/>
          <p:cNvSpPr/>
          <p:nvPr/>
        </p:nvSpPr>
        <p:spPr>
          <a:xfrm rot="5400000">
            <a:off x="602767" y="3269773"/>
            <a:ext cx="1112400" cy="36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Input</a:t>
            </a:r>
            <a:endParaRPr sz="1600"/>
          </a:p>
        </p:txBody>
      </p:sp>
      <p:sp>
        <p:nvSpPr>
          <p:cNvPr id="6766" name="Google Shape;6766;p70"/>
          <p:cNvSpPr/>
          <p:nvPr/>
        </p:nvSpPr>
        <p:spPr>
          <a:xfrm rot="5400000">
            <a:off x="1089233" y="3271107"/>
            <a:ext cx="1112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a:t>
            </a:r>
            <a:endParaRPr sz="1600"/>
          </a:p>
        </p:txBody>
      </p:sp>
      <p:sp>
        <p:nvSpPr>
          <p:cNvPr id="6767" name="Google Shape;6767;p70"/>
          <p:cNvSpPr/>
          <p:nvPr/>
        </p:nvSpPr>
        <p:spPr>
          <a:xfrm rot="5400000">
            <a:off x="4148928" y="3259207"/>
            <a:ext cx="1112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Avg-Pool</a:t>
            </a:r>
            <a:endParaRPr sz="1600"/>
          </a:p>
        </p:txBody>
      </p:sp>
      <p:cxnSp>
        <p:nvCxnSpPr>
          <p:cNvPr id="6768" name="Google Shape;6768;p70"/>
          <p:cNvCxnSpPr>
            <a:stCxn id="6765" idx="0"/>
            <a:endCxn id="6766" idx="2"/>
          </p:cNvCxnSpPr>
          <p:nvPr/>
        </p:nvCxnSpPr>
        <p:spPr>
          <a:xfrm>
            <a:off x="1342367" y="3453173"/>
            <a:ext cx="119600" cy="120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7" idx="0"/>
            <a:endCxn id="6767" idx="0"/>
          </p:cNvCxnSpPr>
          <p:nvPr/>
        </p:nvCxnSpPr>
        <p:spPr>
          <a:xfrm>
            <a:off x="4888528" y="3442607"/>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7" idx="0"/>
            <a:endCxn id="6767" idx="0"/>
          </p:cNvCxnSpPr>
          <p:nvPr/>
        </p:nvCxnSpPr>
        <p:spPr>
          <a:xfrm>
            <a:off x="4888528" y="3442607"/>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a:stCxn id="6767" idx="0"/>
            <a:endCxn id="6767" idx="0"/>
          </p:cNvCxnSpPr>
          <p:nvPr/>
        </p:nvCxnSpPr>
        <p:spPr>
          <a:xfrm>
            <a:off x="4888528" y="3442607"/>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4172367" y="3413373"/>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p:nvPr/>
        </p:nvCxnSpPr>
        <p:spPr>
          <a:xfrm>
            <a:off x="4172367" y="3413373"/>
            <a:ext cx="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stCxn id="6767" idx="2"/>
          </p:cNvCxnSpPr>
          <p:nvPr/>
        </p:nvCxnSpPr>
        <p:spPr>
          <a:xfrm rot="10800000">
            <a:off x="4431728" y="3442607"/>
            <a:ext cx="900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a:endCxn id="6766" idx="0"/>
          </p:cNvCxnSpPr>
          <p:nvPr/>
        </p:nvCxnSpPr>
        <p:spPr>
          <a:xfrm rot="10800000">
            <a:off x="1828833" y="3454507"/>
            <a:ext cx="9000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4375567" y="3616573"/>
            <a:ext cx="0" cy="0"/>
          </a:xfrm>
          <a:prstGeom prst="straightConnector1">
            <a:avLst/>
          </a:prstGeom>
          <a:noFill/>
          <a:ln w="9525" cap="flat" cmpd="sng">
            <a:solidFill>
              <a:schemeClr val="dk2"/>
            </a:solidFill>
            <a:prstDash val="solid"/>
            <a:round/>
            <a:headEnd type="none" w="med" len="med"/>
            <a:tailEnd type="none" w="med" len="med"/>
          </a:ln>
        </p:spPr>
      </p:cxnSp>
      <p:cxnSp>
        <p:nvCxnSpPr>
          <p:cNvPr id="6777" name="Google Shape;6777;p70"/>
          <p:cNvCxnSpPr/>
          <p:nvPr/>
        </p:nvCxnSpPr>
        <p:spPr>
          <a:xfrm>
            <a:off x="4375567" y="3616573"/>
            <a:ext cx="0" cy="0"/>
          </a:xfrm>
          <a:prstGeom prst="straightConnector1">
            <a:avLst/>
          </a:prstGeom>
          <a:noFill/>
          <a:ln w="9525" cap="flat" cmpd="sng">
            <a:solidFill>
              <a:schemeClr val="dk2"/>
            </a:solidFill>
            <a:prstDash val="solid"/>
            <a:round/>
            <a:headEnd type="none" w="med" len="med"/>
            <a:tailEnd type="none" w="med" len="med"/>
          </a:ln>
        </p:spPr>
      </p:cxnSp>
      <p:sp>
        <p:nvSpPr>
          <p:cNvPr id="6778" name="Google Shape;6778;p70"/>
          <p:cNvSpPr/>
          <p:nvPr/>
        </p:nvSpPr>
        <p:spPr>
          <a:xfrm>
            <a:off x="4999963" y="2886400"/>
            <a:ext cx="2016000" cy="11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Dense Block 2</a:t>
            </a:r>
            <a:endParaRPr sz="1600"/>
          </a:p>
          <a:p>
            <a:pPr algn="ctr"/>
            <a:endParaRPr sz="1600"/>
          </a:p>
          <a:p>
            <a:pPr algn="ctr"/>
            <a:endParaRPr sz="1600"/>
          </a:p>
          <a:p>
            <a:pPr algn="ctr"/>
            <a:endParaRPr sz="1600"/>
          </a:p>
        </p:txBody>
      </p:sp>
      <p:sp>
        <p:nvSpPr>
          <p:cNvPr id="6779" name="Google Shape;6779;p70"/>
          <p:cNvSpPr/>
          <p:nvPr/>
        </p:nvSpPr>
        <p:spPr>
          <a:xfrm>
            <a:off x="5100311" y="3290103"/>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80" name="Google Shape;6780;p70"/>
          <p:cNvSpPr/>
          <p:nvPr/>
        </p:nvSpPr>
        <p:spPr>
          <a:xfrm>
            <a:off x="5522375" y="3291447"/>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81" name="Google Shape;6781;p70"/>
          <p:cNvSpPr/>
          <p:nvPr/>
        </p:nvSpPr>
        <p:spPr>
          <a:xfrm>
            <a:off x="5944437" y="3291447"/>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82" name="Google Shape;6782;p70"/>
          <p:cNvSpPr/>
          <p:nvPr/>
        </p:nvSpPr>
        <p:spPr>
          <a:xfrm>
            <a:off x="6366501" y="3291447"/>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83" name="Google Shape;6783;p70"/>
          <p:cNvSpPr/>
          <p:nvPr/>
        </p:nvSpPr>
        <p:spPr>
          <a:xfrm>
            <a:off x="6788565" y="3291447"/>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784" name="Google Shape;6784;p70"/>
          <p:cNvCxnSpPr>
            <a:stCxn id="6779" idx="6"/>
            <a:endCxn id="6780" idx="2"/>
          </p:cNvCxnSpPr>
          <p:nvPr/>
        </p:nvCxnSpPr>
        <p:spPr>
          <a:xfrm>
            <a:off x="5225911" y="3352903"/>
            <a:ext cx="296400" cy="120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5647975" y="3354247"/>
            <a:ext cx="2964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6070037" y="3354247"/>
            <a:ext cx="2964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82" idx="6"/>
            <a:endCxn id="6783" idx="2"/>
          </p:cNvCxnSpPr>
          <p:nvPr/>
        </p:nvCxnSpPr>
        <p:spPr>
          <a:xfrm>
            <a:off x="6492101" y="3354247"/>
            <a:ext cx="296400" cy="0"/>
          </a:xfrm>
          <a:prstGeom prst="straightConnector1">
            <a:avLst/>
          </a:prstGeom>
          <a:noFill/>
          <a:ln w="9525" cap="flat" cmpd="sng">
            <a:solidFill>
              <a:schemeClr val="dk2"/>
            </a:solidFill>
            <a:prstDash val="solid"/>
            <a:round/>
            <a:headEnd type="none" w="med" len="med"/>
            <a:tailEnd type="stealth" w="med" len="med"/>
          </a:ln>
        </p:spPr>
      </p:cxnSp>
      <p:cxnSp>
        <p:nvCxnSpPr>
          <p:cNvPr id="6788" name="Google Shape;6788;p70"/>
          <p:cNvCxnSpPr>
            <a:stCxn id="6779" idx="4"/>
            <a:endCxn id="6781" idx="2"/>
          </p:cNvCxnSpPr>
          <p:nvPr/>
        </p:nvCxnSpPr>
        <p:spPr>
          <a:xfrm rot="-5400000">
            <a:off x="5522911" y="2994303"/>
            <a:ext cx="61600" cy="7812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9" name="Google Shape;6789;p70"/>
          <p:cNvCxnSpPr>
            <a:stCxn id="6779" idx="4"/>
            <a:endCxn id="6782" idx="2"/>
          </p:cNvCxnSpPr>
          <p:nvPr/>
        </p:nvCxnSpPr>
        <p:spPr>
          <a:xfrm rot="-5400000">
            <a:off x="5733911" y="2783303"/>
            <a:ext cx="61600" cy="12032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3" idx="2"/>
          </p:cNvCxnSpPr>
          <p:nvPr/>
        </p:nvCxnSpPr>
        <p:spPr>
          <a:xfrm rot="-5400000">
            <a:off x="5945111" y="2572103"/>
            <a:ext cx="61600" cy="16256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1" name="Google Shape;6791;p70"/>
          <p:cNvCxnSpPr>
            <a:stCxn id="6780" idx="4"/>
            <a:endCxn id="6782" idx="2"/>
          </p:cNvCxnSpPr>
          <p:nvPr/>
        </p:nvCxnSpPr>
        <p:spPr>
          <a:xfrm rot="-5400000">
            <a:off x="5944375" y="2995047"/>
            <a:ext cx="62800" cy="7812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3" idx="2"/>
          </p:cNvCxnSpPr>
          <p:nvPr/>
        </p:nvCxnSpPr>
        <p:spPr>
          <a:xfrm rot="-5400000">
            <a:off x="6155375" y="2784047"/>
            <a:ext cx="62800" cy="12032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3" name="Google Shape;6793;p70"/>
          <p:cNvCxnSpPr>
            <a:stCxn id="6781" idx="4"/>
            <a:endCxn id="6783" idx="2"/>
          </p:cNvCxnSpPr>
          <p:nvPr/>
        </p:nvCxnSpPr>
        <p:spPr>
          <a:xfrm rot="-5400000">
            <a:off x="6366437" y="2995047"/>
            <a:ext cx="62800" cy="7812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4" name="Google Shape;6794;p70"/>
          <p:cNvSpPr/>
          <p:nvPr/>
        </p:nvSpPr>
        <p:spPr>
          <a:xfrm>
            <a:off x="8056743" y="2880752"/>
            <a:ext cx="2016000" cy="11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Dense Block 3</a:t>
            </a:r>
            <a:endParaRPr sz="1600"/>
          </a:p>
          <a:p>
            <a:pPr algn="ctr"/>
            <a:endParaRPr sz="1600"/>
          </a:p>
          <a:p>
            <a:pPr algn="ctr"/>
            <a:endParaRPr sz="1600"/>
          </a:p>
          <a:p>
            <a:pPr algn="ctr"/>
            <a:endParaRPr sz="1600"/>
          </a:p>
        </p:txBody>
      </p:sp>
      <p:sp>
        <p:nvSpPr>
          <p:cNvPr id="6795" name="Google Shape;6795;p70"/>
          <p:cNvSpPr/>
          <p:nvPr/>
        </p:nvSpPr>
        <p:spPr>
          <a:xfrm>
            <a:off x="8157089" y="3284456"/>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96" name="Google Shape;6796;p70"/>
          <p:cNvSpPr/>
          <p:nvPr/>
        </p:nvSpPr>
        <p:spPr>
          <a:xfrm>
            <a:off x="8579153" y="3285800"/>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97" name="Google Shape;6797;p70"/>
          <p:cNvSpPr/>
          <p:nvPr/>
        </p:nvSpPr>
        <p:spPr>
          <a:xfrm>
            <a:off x="9001217" y="3285800"/>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98" name="Google Shape;6798;p70"/>
          <p:cNvSpPr/>
          <p:nvPr/>
        </p:nvSpPr>
        <p:spPr>
          <a:xfrm>
            <a:off x="9423281" y="3285800"/>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99" name="Google Shape;6799;p70"/>
          <p:cNvSpPr/>
          <p:nvPr/>
        </p:nvSpPr>
        <p:spPr>
          <a:xfrm>
            <a:off x="9845344" y="3285800"/>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800" name="Google Shape;6800;p70"/>
          <p:cNvCxnSpPr>
            <a:stCxn id="6795" idx="6"/>
            <a:endCxn id="6796" idx="2"/>
          </p:cNvCxnSpPr>
          <p:nvPr/>
        </p:nvCxnSpPr>
        <p:spPr>
          <a:xfrm>
            <a:off x="8282689" y="3347256"/>
            <a:ext cx="296400" cy="120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8704753" y="3348600"/>
            <a:ext cx="2964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9126817" y="3348600"/>
            <a:ext cx="2964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8" idx="6"/>
            <a:endCxn id="6799" idx="2"/>
          </p:cNvCxnSpPr>
          <p:nvPr/>
        </p:nvCxnSpPr>
        <p:spPr>
          <a:xfrm>
            <a:off x="9548881" y="3348600"/>
            <a:ext cx="296400" cy="0"/>
          </a:xfrm>
          <a:prstGeom prst="straightConnector1">
            <a:avLst/>
          </a:prstGeom>
          <a:noFill/>
          <a:ln w="9525" cap="flat" cmpd="sng">
            <a:solidFill>
              <a:schemeClr val="dk2"/>
            </a:solidFill>
            <a:prstDash val="solid"/>
            <a:round/>
            <a:headEnd type="none" w="med" len="med"/>
            <a:tailEnd type="stealth" w="med" len="med"/>
          </a:ln>
        </p:spPr>
      </p:cxnSp>
      <p:cxnSp>
        <p:nvCxnSpPr>
          <p:cNvPr id="6804" name="Google Shape;6804;p70"/>
          <p:cNvCxnSpPr>
            <a:stCxn id="6795" idx="4"/>
            <a:endCxn id="6797" idx="2"/>
          </p:cNvCxnSpPr>
          <p:nvPr/>
        </p:nvCxnSpPr>
        <p:spPr>
          <a:xfrm rot="-5400000">
            <a:off x="8579689" y="2988656"/>
            <a:ext cx="61600" cy="7812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5" name="Google Shape;6805;p70"/>
          <p:cNvCxnSpPr>
            <a:stCxn id="6795" idx="4"/>
            <a:endCxn id="6798" idx="2"/>
          </p:cNvCxnSpPr>
          <p:nvPr/>
        </p:nvCxnSpPr>
        <p:spPr>
          <a:xfrm rot="-5400000">
            <a:off x="8790689" y="2777656"/>
            <a:ext cx="61600" cy="12032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9" idx="2"/>
          </p:cNvCxnSpPr>
          <p:nvPr/>
        </p:nvCxnSpPr>
        <p:spPr>
          <a:xfrm rot="-5400000">
            <a:off x="9001889" y="2566456"/>
            <a:ext cx="61600" cy="16256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7" name="Google Shape;6807;p70"/>
          <p:cNvCxnSpPr>
            <a:stCxn id="6796" idx="4"/>
            <a:endCxn id="6798" idx="2"/>
          </p:cNvCxnSpPr>
          <p:nvPr/>
        </p:nvCxnSpPr>
        <p:spPr>
          <a:xfrm rot="-5400000">
            <a:off x="9001153" y="2989400"/>
            <a:ext cx="62800" cy="7812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9" idx="2"/>
          </p:cNvCxnSpPr>
          <p:nvPr/>
        </p:nvCxnSpPr>
        <p:spPr>
          <a:xfrm rot="-5400000">
            <a:off x="9212153" y="2778400"/>
            <a:ext cx="62800" cy="12032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9" name="Google Shape;6809;p70"/>
          <p:cNvCxnSpPr>
            <a:stCxn id="6797" idx="4"/>
            <a:endCxn id="6799" idx="2"/>
          </p:cNvCxnSpPr>
          <p:nvPr/>
        </p:nvCxnSpPr>
        <p:spPr>
          <a:xfrm rot="-5400000">
            <a:off x="9423217" y="2989400"/>
            <a:ext cx="62800" cy="7812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10" name="Google Shape;6810;p70"/>
          <p:cNvSpPr/>
          <p:nvPr/>
        </p:nvSpPr>
        <p:spPr>
          <a:xfrm rot="5400000">
            <a:off x="3696200" y="3259207"/>
            <a:ext cx="1112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a:t>
            </a:r>
            <a:endParaRPr sz="1600"/>
          </a:p>
        </p:txBody>
      </p:sp>
      <p:sp>
        <p:nvSpPr>
          <p:cNvPr id="6811" name="Google Shape;6811;p70"/>
          <p:cNvSpPr/>
          <p:nvPr/>
        </p:nvSpPr>
        <p:spPr>
          <a:xfrm rot="5400000">
            <a:off x="7204024" y="3254363"/>
            <a:ext cx="1112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Avg-Pool</a:t>
            </a:r>
            <a:endParaRPr sz="1600"/>
          </a:p>
        </p:txBody>
      </p:sp>
      <p:cxnSp>
        <p:nvCxnSpPr>
          <p:cNvPr id="6812" name="Google Shape;6812;p70"/>
          <p:cNvCxnSpPr/>
          <p:nvPr/>
        </p:nvCxnSpPr>
        <p:spPr>
          <a:xfrm>
            <a:off x="7227463" y="3384140"/>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p:nvPr/>
        </p:nvCxnSpPr>
        <p:spPr>
          <a:xfrm>
            <a:off x="7227463" y="3384140"/>
            <a:ext cx="0" cy="0"/>
          </a:xfrm>
          <a:prstGeom prst="straightConnector1">
            <a:avLst/>
          </a:prstGeom>
          <a:noFill/>
          <a:ln w="9525" cap="flat" cmpd="sng">
            <a:solidFill>
              <a:schemeClr val="dk2"/>
            </a:solidFill>
            <a:prstDash val="solid"/>
            <a:round/>
            <a:headEnd type="none" w="med" len="med"/>
            <a:tailEnd type="none" w="med" len="med"/>
          </a:ln>
        </p:spPr>
      </p:cxnSp>
      <p:cxnSp>
        <p:nvCxnSpPr>
          <p:cNvPr id="6814" name="Google Shape;6814;p70"/>
          <p:cNvCxnSpPr>
            <a:stCxn id="6811" idx="2"/>
            <a:endCxn id="6815" idx="0"/>
          </p:cNvCxnSpPr>
          <p:nvPr/>
        </p:nvCxnSpPr>
        <p:spPr>
          <a:xfrm flipH="1">
            <a:off x="7490824" y="3437763"/>
            <a:ext cx="86000" cy="160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7449000" y="3587340"/>
            <a:ext cx="0" cy="0"/>
          </a:xfrm>
          <a:prstGeom prst="straightConnector1">
            <a:avLst/>
          </a:prstGeom>
          <a:noFill/>
          <a:ln w="9525" cap="flat" cmpd="sng">
            <a:solidFill>
              <a:schemeClr val="dk2"/>
            </a:solidFill>
            <a:prstDash val="solid"/>
            <a:round/>
            <a:headEnd type="none" w="med" len="med"/>
            <a:tailEnd type="none" w="med" len="med"/>
          </a:ln>
        </p:spPr>
      </p:cxnSp>
      <p:cxnSp>
        <p:nvCxnSpPr>
          <p:cNvPr id="6817" name="Google Shape;6817;p70"/>
          <p:cNvCxnSpPr/>
          <p:nvPr/>
        </p:nvCxnSpPr>
        <p:spPr>
          <a:xfrm>
            <a:off x="7449000" y="3587340"/>
            <a:ext cx="0" cy="0"/>
          </a:xfrm>
          <a:prstGeom prst="straightConnector1">
            <a:avLst/>
          </a:prstGeom>
          <a:noFill/>
          <a:ln w="9525" cap="flat" cmpd="sng">
            <a:solidFill>
              <a:schemeClr val="dk2"/>
            </a:solidFill>
            <a:prstDash val="solid"/>
            <a:round/>
            <a:headEnd type="none" w="med" len="med"/>
            <a:tailEnd type="none" w="med" len="med"/>
          </a:ln>
        </p:spPr>
      </p:cxnSp>
      <p:sp>
        <p:nvSpPr>
          <p:cNvPr id="6815" name="Google Shape;6815;p70"/>
          <p:cNvSpPr/>
          <p:nvPr/>
        </p:nvSpPr>
        <p:spPr>
          <a:xfrm rot="5400000">
            <a:off x="6751296" y="3255989"/>
            <a:ext cx="1112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a:t>
            </a:r>
            <a:endParaRPr sz="1600"/>
          </a:p>
        </p:txBody>
      </p:sp>
      <p:sp>
        <p:nvSpPr>
          <p:cNvPr id="6818" name="Google Shape;6818;p70"/>
          <p:cNvSpPr/>
          <p:nvPr/>
        </p:nvSpPr>
        <p:spPr>
          <a:xfrm>
            <a:off x="1910763" y="2886400"/>
            <a:ext cx="2016000" cy="11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Dense Block 1</a:t>
            </a:r>
            <a:endParaRPr sz="1600"/>
          </a:p>
          <a:p>
            <a:pPr algn="ctr"/>
            <a:endParaRPr sz="1600"/>
          </a:p>
          <a:p>
            <a:pPr algn="ctr"/>
            <a:endParaRPr sz="1600"/>
          </a:p>
          <a:p>
            <a:pPr algn="ctr"/>
            <a:endParaRPr sz="1600"/>
          </a:p>
        </p:txBody>
      </p:sp>
      <p:sp>
        <p:nvSpPr>
          <p:cNvPr id="6819" name="Google Shape;6819;p70"/>
          <p:cNvSpPr/>
          <p:nvPr/>
        </p:nvSpPr>
        <p:spPr>
          <a:xfrm>
            <a:off x="2011111" y="3290103"/>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20" name="Google Shape;6820;p70"/>
          <p:cNvSpPr/>
          <p:nvPr/>
        </p:nvSpPr>
        <p:spPr>
          <a:xfrm>
            <a:off x="2433175" y="3291447"/>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21" name="Google Shape;6821;p70"/>
          <p:cNvSpPr/>
          <p:nvPr/>
        </p:nvSpPr>
        <p:spPr>
          <a:xfrm>
            <a:off x="2855237" y="3291447"/>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22" name="Google Shape;6822;p70"/>
          <p:cNvSpPr/>
          <p:nvPr/>
        </p:nvSpPr>
        <p:spPr>
          <a:xfrm>
            <a:off x="3277301" y="3291447"/>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23" name="Google Shape;6823;p70"/>
          <p:cNvSpPr/>
          <p:nvPr/>
        </p:nvSpPr>
        <p:spPr>
          <a:xfrm>
            <a:off x="3699365" y="3291447"/>
            <a:ext cx="125600" cy="1256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824" name="Google Shape;6824;p70"/>
          <p:cNvCxnSpPr>
            <a:stCxn id="6819" idx="6"/>
            <a:endCxn id="6820" idx="2"/>
          </p:cNvCxnSpPr>
          <p:nvPr/>
        </p:nvCxnSpPr>
        <p:spPr>
          <a:xfrm>
            <a:off x="2136711" y="3352903"/>
            <a:ext cx="296400" cy="120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2558775" y="3354247"/>
            <a:ext cx="2964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980837" y="3354247"/>
            <a:ext cx="2964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22" idx="6"/>
            <a:endCxn id="6823" idx="2"/>
          </p:cNvCxnSpPr>
          <p:nvPr/>
        </p:nvCxnSpPr>
        <p:spPr>
          <a:xfrm>
            <a:off x="3402901" y="3354247"/>
            <a:ext cx="296400" cy="0"/>
          </a:xfrm>
          <a:prstGeom prst="straightConnector1">
            <a:avLst/>
          </a:prstGeom>
          <a:noFill/>
          <a:ln w="9525" cap="flat" cmpd="sng">
            <a:solidFill>
              <a:schemeClr val="dk2"/>
            </a:solidFill>
            <a:prstDash val="solid"/>
            <a:round/>
            <a:headEnd type="none" w="med" len="med"/>
            <a:tailEnd type="stealth" w="med" len="med"/>
          </a:ln>
        </p:spPr>
      </p:cxnSp>
      <p:cxnSp>
        <p:nvCxnSpPr>
          <p:cNvPr id="6828" name="Google Shape;6828;p70"/>
          <p:cNvCxnSpPr>
            <a:stCxn id="6819" idx="4"/>
            <a:endCxn id="6821" idx="2"/>
          </p:cNvCxnSpPr>
          <p:nvPr/>
        </p:nvCxnSpPr>
        <p:spPr>
          <a:xfrm rot="-5400000">
            <a:off x="2433711" y="2994303"/>
            <a:ext cx="61600" cy="7812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9" name="Google Shape;6829;p70"/>
          <p:cNvCxnSpPr>
            <a:stCxn id="6819" idx="4"/>
            <a:endCxn id="6822" idx="2"/>
          </p:cNvCxnSpPr>
          <p:nvPr/>
        </p:nvCxnSpPr>
        <p:spPr>
          <a:xfrm rot="-5400000">
            <a:off x="2644711" y="2783303"/>
            <a:ext cx="61600" cy="12032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3" idx="2"/>
          </p:cNvCxnSpPr>
          <p:nvPr/>
        </p:nvCxnSpPr>
        <p:spPr>
          <a:xfrm rot="-5400000">
            <a:off x="2855911" y="2572103"/>
            <a:ext cx="61600" cy="16256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1" name="Google Shape;6831;p70"/>
          <p:cNvCxnSpPr>
            <a:stCxn id="6820" idx="4"/>
            <a:endCxn id="6822" idx="2"/>
          </p:cNvCxnSpPr>
          <p:nvPr/>
        </p:nvCxnSpPr>
        <p:spPr>
          <a:xfrm rot="-5400000">
            <a:off x="2855175" y="2995047"/>
            <a:ext cx="62800" cy="7812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3" idx="2"/>
          </p:cNvCxnSpPr>
          <p:nvPr/>
        </p:nvCxnSpPr>
        <p:spPr>
          <a:xfrm rot="-5400000">
            <a:off x="3066175" y="2784047"/>
            <a:ext cx="62800" cy="12032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3" name="Google Shape;6833;p70"/>
          <p:cNvCxnSpPr>
            <a:stCxn id="6821" idx="4"/>
            <a:endCxn id="6823" idx="2"/>
          </p:cNvCxnSpPr>
          <p:nvPr/>
        </p:nvCxnSpPr>
        <p:spPr>
          <a:xfrm rot="-5400000">
            <a:off x="3277237" y="2995047"/>
            <a:ext cx="62800" cy="7812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4" name="Google Shape;6834;p70"/>
          <p:cNvCxnSpPr>
            <a:stCxn id="6818" idx="3"/>
            <a:endCxn id="6810" idx="2"/>
          </p:cNvCxnSpPr>
          <p:nvPr/>
        </p:nvCxnSpPr>
        <p:spPr>
          <a:xfrm>
            <a:off x="3926763" y="3442600"/>
            <a:ext cx="14240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78" idx="1"/>
            <a:endCxn id="6778" idx="1"/>
          </p:cNvCxnSpPr>
          <p:nvPr/>
        </p:nvCxnSpPr>
        <p:spPr>
          <a:xfrm>
            <a:off x="4999963" y="3442600"/>
            <a:ext cx="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767" idx="0"/>
            <a:endCxn id="6778" idx="1"/>
          </p:cNvCxnSpPr>
          <p:nvPr/>
        </p:nvCxnSpPr>
        <p:spPr>
          <a:xfrm>
            <a:off x="4888528" y="3442607"/>
            <a:ext cx="111600" cy="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5" idx="2"/>
            <a:endCxn id="6778" idx="3"/>
          </p:cNvCxnSpPr>
          <p:nvPr/>
        </p:nvCxnSpPr>
        <p:spPr>
          <a:xfrm flipH="1">
            <a:off x="7016096" y="3439389"/>
            <a:ext cx="108000" cy="3200"/>
          </a:xfrm>
          <a:prstGeom prst="straightConnector1">
            <a:avLst/>
          </a:prstGeom>
          <a:noFill/>
          <a:ln w="9525" cap="flat" cmpd="sng">
            <a:solidFill>
              <a:schemeClr val="dk2"/>
            </a:solidFill>
            <a:prstDash val="solid"/>
            <a:round/>
            <a:headEnd type="none" w="med" len="med"/>
            <a:tailEnd type="none" w="med" len="med"/>
          </a:ln>
        </p:spPr>
      </p:cxnSp>
      <p:cxnSp>
        <p:nvCxnSpPr>
          <p:cNvPr id="6838" name="Google Shape;6838;p70"/>
          <p:cNvCxnSpPr>
            <a:stCxn id="6811" idx="0"/>
            <a:endCxn id="6794" idx="1"/>
          </p:cNvCxnSpPr>
          <p:nvPr/>
        </p:nvCxnSpPr>
        <p:spPr>
          <a:xfrm rot="10800000" flipH="1">
            <a:off x="7943624" y="3436963"/>
            <a:ext cx="113200" cy="800"/>
          </a:xfrm>
          <a:prstGeom prst="straightConnector1">
            <a:avLst/>
          </a:prstGeom>
          <a:noFill/>
          <a:ln w="9525" cap="flat" cmpd="sng">
            <a:solidFill>
              <a:schemeClr val="dk2"/>
            </a:solidFill>
            <a:prstDash val="solid"/>
            <a:round/>
            <a:headEnd type="none" w="med" len="med"/>
            <a:tailEnd type="none" w="med" len="med"/>
          </a:ln>
        </p:spPr>
      </p:cxnSp>
      <p:sp>
        <p:nvSpPr>
          <p:cNvPr id="6839" name="Google Shape;6839;p70"/>
          <p:cNvSpPr/>
          <p:nvPr/>
        </p:nvSpPr>
        <p:spPr>
          <a:xfrm rot="5400000">
            <a:off x="9813024" y="3251793"/>
            <a:ext cx="1112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Avg-Pool</a:t>
            </a:r>
            <a:endParaRPr sz="1600"/>
          </a:p>
        </p:txBody>
      </p:sp>
      <p:sp>
        <p:nvSpPr>
          <p:cNvPr id="6840" name="Google Shape;6840;p70"/>
          <p:cNvSpPr/>
          <p:nvPr/>
        </p:nvSpPr>
        <p:spPr>
          <a:xfrm rot="5400000">
            <a:off x="10292943" y="3249872"/>
            <a:ext cx="1112400" cy="366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FC</a:t>
            </a:r>
            <a:endParaRPr sz="1600"/>
          </a:p>
        </p:txBody>
      </p:sp>
      <p:sp>
        <p:nvSpPr>
          <p:cNvPr id="6841" name="Google Shape;6841;p70"/>
          <p:cNvSpPr/>
          <p:nvPr/>
        </p:nvSpPr>
        <p:spPr>
          <a:xfrm rot="5400000">
            <a:off x="10772837" y="3249309"/>
            <a:ext cx="1112400" cy="366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Softmax</a:t>
            </a:r>
            <a:endParaRPr sz="1600"/>
          </a:p>
        </p:txBody>
      </p:sp>
      <p:cxnSp>
        <p:nvCxnSpPr>
          <p:cNvPr id="6842" name="Google Shape;6842;p70"/>
          <p:cNvCxnSpPr>
            <a:stCxn id="6794" idx="3"/>
            <a:endCxn id="6839" idx="2"/>
          </p:cNvCxnSpPr>
          <p:nvPr/>
        </p:nvCxnSpPr>
        <p:spPr>
          <a:xfrm rot="10800000" flipH="1">
            <a:off x="10072743" y="3435352"/>
            <a:ext cx="113200" cy="16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10552624" y="3433193"/>
            <a:ext cx="113200" cy="20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a:stCxn id="6840" idx="0"/>
            <a:endCxn id="6841" idx="2"/>
          </p:cNvCxnSpPr>
          <p:nvPr/>
        </p:nvCxnSpPr>
        <p:spPr>
          <a:xfrm rot="10800000" flipH="1">
            <a:off x="11032543" y="3432872"/>
            <a:ext cx="113200" cy="40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a:off x="4004267" y="4160133"/>
            <a:ext cx="943600" cy="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4009739" y="3971567"/>
            <a:ext cx="0" cy="1904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rot="10800000">
            <a:off x="4942281" y="3971567"/>
            <a:ext cx="0" cy="19040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a:off x="7064540" y="4160139"/>
            <a:ext cx="943600" cy="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7070012" y="3971572"/>
            <a:ext cx="0" cy="1904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rot="10800000">
            <a:off x="8002555" y="3971572"/>
            <a:ext cx="0" cy="1904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4494000" y="4154724"/>
            <a:ext cx="0" cy="1272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7542000" y="4154724"/>
            <a:ext cx="0" cy="127200"/>
          </a:xfrm>
          <a:prstGeom prst="straightConnector1">
            <a:avLst/>
          </a:prstGeom>
          <a:noFill/>
          <a:ln w="9525" cap="flat" cmpd="sng">
            <a:solidFill>
              <a:schemeClr val="dk2"/>
            </a:solidFill>
            <a:prstDash val="solid"/>
            <a:round/>
            <a:headEnd type="none" w="med" len="med"/>
            <a:tailEnd type="none" w="med" len="med"/>
          </a:ln>
        </p:spPr>
      </p:cxnSp>
      <p:cxnSp>
        <p:nvCxnSpPr>
          <p:cNvPr id="6853" name="Google Shape;6853;p70"/>
          <p:cNvCxnSpPr/>
          <p:nvPr/>
        </p:nvCxnSpPr>
        <p:spPr>
          <a:xfrm>
            <a:off x="4484924" y="4281700"/>
            <a:ext cx="3057200" cy="0"/>
          </a:xfrm>
          <a:prstGeom prst="straightConnector1">
            <a:avLst/>
          </a:prstGeom>
          <a:noFill/>
          <a:ln w="9525" cap="flat" cmpd="sng">
            <a:solidFill>
              <a:schemeClr val="dk2"/>
            </a:solidFill>
            <a:prstDash val="solid"/>
            <a:round/>
            <a:headEnd type="none" w="med" len="med"/>
            <a:tailEnd type="none" w="med" len="med"/>
          </a:ln>
        </p:spPr>
      </p:cxnSp>
      <p:sp>
        <p:nvSpPr>
          <p:cNvPr id="6854" name="Google Shape;6854;p70"/>
          <p:cNvSpPr txBox="1"/>
          <p:nvPr/>
        </p:nvSpPr>
        <p:spPr>
          <a:xfrm>
            <a:off x="5165267" y="4172857"/>
            <a:ext cx="5225200" cy="609600"/>
          </a:xfrm>
          <a:prstGeom prst="rect">
            <a:avLst/>
          </a:prstGeom>
          <a:noFill/>
          <a:ln>
            <a:noFill/>
          </a:ln>
        </p:spPr>
        <p:txBody>
          <a:bodyPr spcFirstLastPara="1" wrap="square" lIns="121900" tIns="121900" rIns="121900" bIns="121900" anchor="t" anchorCtr="0">
            <a:noAutofit/>
          </a:bodyPr>
          <a:lstStyle/>
          <a:p>
            <a:r>
              <a:rPr lang="en" sz="1333"/>
              <a:t>Transition layers</a:t>
            </a:r>
            <a:endParaRPr sz="1333"/>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858"/>
        <p:cNvGrpSpPr/>
        <p:nvPr/>
      </p:nvGrpSpPr>
      <p:grpSpPr>
        <a:xfrm>
          <a:off x="0" y="0"/>
          <a:ext cx="0" cy="0"/>
          <a:chOff x="0" y="0"/>
          <a:chExt cx="0" cy="0"/>
        </a:xfrm>
      </p:grpSpPr>
      <p:sp>
        <p:nvSpPr>
          <p:cNvPr id="6859" name="Google Shape;6859;p71"/>
          <p:cNvSpPr/>
          <p:nvPr/>
        </p:nvSpPr>
        <p:spPr>
          <a:xfrm>
            <a:off x="1235500" y="3395600"/>
            <a:ext cx="346800" cy="381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3x3 conv</a:t>
            </a:r>
            <a:endParaRPr sz="1200"/>
          </a:p>
        </p:txBody>
      </p:sp>
      <p:sp>
        <p:nvSpPr>
          <p:cNvPr id="6860" name="Google Shape;6860;p71"/>
          <p:cNvSpPr txBox="1"/>
          <p:nvPr/>
        </p:nvSpPr>
        <p:spPr>
          <a:xfrm>
            <a:off x="3379420" y="5271981"/>
            <a:ext cx="512000" cy="554800"/>
          </a:xfrm>
          <a:prstGeom prst="rect">
            <a:avLst/>
          </a:prstGeom>
          <a:noFill/>
          <a:ln>
            <a:noFill/>
          </a:ln>
        </p:spPr>
        <p:txBody>
          <a:bodyPr spcFirstLastPara="1" wrap="square" lIns="121900" tIns="121900" rIns="121900" bIns="121900" anchor="t" anchorCtr="0">
            <a:noAutofit/>
          </a:bodyPr>
          <a:lstStyle/>
          <a:p>
            <a:r>
              <a:rPr lang="en" sz="2400">
                <a:latin typeface="Times New Roman"/>
                <a:ea typeface="Times New Roman"/>
                <a:cs typeface="Times New Roman"/>
                <a:sym typeface="Times New Roman"/>
              </a:rPr>
              <a:t>(</a:t>
            </a:r>
            <a:r>
              <a:rPr lang="en" sz="2400">
                <a:solidFill>
                  <a:schemeClr val="dk1"/>
                </a:solidFill>
                <a:latin typeface="Times New Roman"/>
                <a:ea typeface="Times New Roman"/>
                <a:cs typeface="Times New Roman"/>
                <a:sym typeface="Times New Roman"/>
              </a:rPr>
              <a:t>a</a:t>
            </a:r>
            <a:r>
              <a:rPr lang="en"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
        <p:nvSpPr>
          <p:cNvPr id="6861" name="Google Shape;6861;p71"/>
          <p:cNvSpPr/>
          <p:nvPr/>
        </p:nvSpPr>
        <p:spPr>
          <a:xfrm>
            <a:off x="1461483" y="2870781"/>
            <a:ext cx="330800" cy="29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add</a:t>
            </a:r>
            <a:endParaRPr sz="1200"/>
          </a:p>
        </p:txBody>
      </p:sp>
      <p:sp>
        <p:nvSpPr>
          <p:cNvPr id="6862" name="Google Shape;6862;p71"/>
          <p:cNvSpPr/>
          <p:nvPr/>
        </p:nvSpPr>
        <p:spPr>
          <a:xfrm>
            <a:off x="1669916" y="3395600"/>
            <a:ext cx="512000" cy="3816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120000" rIns="0" bIns="121900" anchor="ctr" anchorCtr="0">
            <a:noAutofit/>
          </a:bodyPr>
          <a:lstStyle/>
          <a:p>
            <a:pPr algn="ctr"/>
            <a:r>
              <a:rPr lang="en" sz="1200"/>
              <a:t>identity</a:t>
            </a:r>
            <a:endParaRPr sz="1200"/>
          </a:p>
        </p:txBody>
      </p:sp>
      <p:sp>
        <p:nvSpPr>
          <p:cNvPr id="6863" name="Google Shape;6863;p71"/>
          <p:cNvSpPr/>
          <p:nvPr/>
        </p:nvSpPr>
        <p:spPr>
          <a:xfrm>
            <a:off x="2269499" y="3395600"/>
            <a:ext cx="346800" cy="381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3x3 conv</a:t>
            </a:r>
            <a:endParaRPr sz="1200"/>
          </a:p>
        </p:txBody>
      </p:sp>
      <p:sp>
        <p:nvSpPr>
          <p:cNvPr id="6864" name="Google Shape;6864;p71"/>
          <p:cNvSpPr/>
          <p:nvPr/>
        </p:nvSpPr>
        <p:spPr>
          <a:xfrm>
            <a:off x="2700768" y="3395600"/>
            <a:ext cx="346800" cy="381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5x5 conv</a:t>
            </a:r>
            <a:endParaRPr sz="1200"/>
          </a:p>
        </p:txBody>
      </p:sp>
      <p:sp>
        <p:nvSpPr>
          <p:cNvPr id="6865" name="Google Shape;6865;p71"/>
          <p:cNvSpPr/>
          <p:nvPr/>
        </p:nvSpPr>
        <p:spPr>
          <a:xfrm>
            <a:off x="3166800" y="3395600"/>
            <a:ext cx="346800" cy="381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3x3 avg</a:t>
            </a:r>
            <a:endParaRPr sz="1200"/>
          </a:p>
        </p:txBody>
      </p:sp>
      <p:sp>
        <p:nvSpPr>
          <p:cNvPr id="6866" name="Google Shape;6866;p71"/>
          <p:cNvSpPr/>
          <p:nvPr/>
        </p:nvSpPr>
        <p:spPr>
          <a:xfrm>
            <a:off x="3634167" y="3395600"/>
            <a:ext cx="512000" cy="3816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121900" rIns="0" bIns="121900" anchor="ctr" anchorCtr="0">
            <a:noAutofit/>
          </a:bodyPr>
          <a:lstStyle/>
          <a:p>
            <a:pPr algn="ctr"/>
            <a:r>
              <a:rPr lang="en" sz="1200"/>
              <a:t>identity</a:t>
            </a:r>
            <a:endParaRPr sz="1200"/>
          </a:p>
        </p:txBody>
      </p:sp>
      <p:sp>
        <p:nvSpPr>
          <p:cNvPr id="6867" name="Google Shape;6867;p71"/>
          <p:cNvSpPr/>
          <p:nvPr/>
        </p:nvSpPr>
        <p:spPr>
          <a:xfrm>
            <a:off x="4258623" y="3394384"/>
            <a:ext cx="346800" cy="381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3x3 avg</a:t>
            </a:r>
            <a:endParaRPr sz="1200"/>
          </a:p>
        </p:txBody>
      </p:sp>
      <p:sp>
        <p:nvSpPr>
          <p:cNvPr id="6868" name="Google Shape;6868;p71"/>
          <p:cNvSpPr/>
          <p:nvPr/>
        </p:nvSpPr>
        <p:spPr>
          <a:xfrm>
            <a:off x="4680253" y="3394384"/>
            <a:ext cx="346800" cy="381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3x3 avg</a:t>
            </a:r>
            <a:endParaRPr sz="1200"/>
          </a:p>
        </p:txBody>
      </p:sp>
      <p:sp>
        <p:nvSpPr>
          <p:cNvPr id="6869" name="Google Shape;6869;p71"/>
          <p:cNvSpPr/>
          <p:nvPr/>
        </p:nvSpPr>
        <p:spPr>
          <a:xfrm>
            <a:off x="5152680" y="3394400"/>
            <a:ext cx="346800" cy="381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3x3 conv</a:t>
            </a:r>
            <a:endParaRPr sz="1200"/>
          </a:p>
        </p:txBody>
      </p:sp>
      <p:sp>
        <p:nvSpPr>
          <p:cNvPr id="6870" name="Google Shape;6870;p71"/>
          <p:cNvSpPr/>
          <p:nvPr/>
        </p:nvSpPr>
        <p:spPr>
          <a:xfrm>
            <a:off x="5579183" y="3394400"/>
            <a:ext cx="346800" cy="381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5x5 conv</a:t>
            </a:r>
            <a:endParaRPr sz="1200"/>
          </a:p>
        </p:txBody>
      </p:sp>
      <p:sp>
        <p:nvSpPr>
          <p:cNvPr id="6871" name="Google Shape;6871;p71"/>
          <p:cNvSpPr/>
          <p:nvPr/>
        </p:nvSpPr>
        <p:spPr>
          <a:xfrm>
            <a:off x="2455500" y="2870781"/>
            <a:ext cx="330800" cy="29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067"/>
              <a:t>add</a:t>
            </a:r>
            <a:endParaRPr sz="1067"/>
          </a:p>
        </p:txBody>
      </p:sp>
      <p:sp>
        <p:nvSpPr>
          <p:cNvPr id="6872" name="Google Shape;6872;p71"/>
          <p:cNvSpPr/>
          <p:nvPr/>
        </p:nvSpPr>
        <p:spPr>
          <a:xfrm>
            <a:off x="3421656" y="2870781"/>
            <a:ext cx="330800" cy="29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add</a:t>
            </a:r>
            <a:endParaRPr sz="1200"/>
          </a:p>
        </p:txBody>
      </p:sp>
      <p:sp>
        <p:nvSpPr>
          <p:cNvPr id="6873" name="Google Shape;6873;p71"/>
          <p:cNvSpPr/>
          <p:nvPr/>
        </p:nvSpPr>
        <p:spPr>
          <a:xfrm>
            <a:off x="4479015" y="2869564"/>
            <a:ext cx="330800" cy="29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add</a:t>
            </a:r>
            <a:endParaRPr sz="1200"/>
          </a:p>
        </p:txBody>
      </p:sp>
      <p:sp>
        <p:nvSpPr>
          <p:cNvPr id="6874" name="Google Shape;6874;p71"/>
          <p:cNvSpPr/>
          <p:nvPr/>
        </p:nvSpPr>
        <p:spPr>
          <a:xfrm>
            <a:off x="5386500" y="2870781"/>
            <a:ext cx="330800" cy="29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add</a:t>
            </a:r>
            <a:endParaRPr sz="1200"/>
          </a:p>
        </p:txBody>
      </p:sp>
      <p:sp>
        <p:nvSpPr>
          <p:cNvPr id="6875" name="Google Shape;6875;p71"/>
          <p:cNvSpPr/>
          <p:nvPr/>
        </p:nvSpPr>
        <p:spPr>
          <a:xfrm>
            <a:off x="3078791" y="2350513"/>
            <a:ext cx="1021600" cy="38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Filter concatenation</a:t>
            </a:r>
            <a:endParaRPr sz="1200"/>
          </a:p>
        </p:txBody>
      </p:sp>
      <p:sp>
        <p:nvSpPr>
          <p:cNvPr id="6876" name="Google Shape;6876;p71"/>
          <p:cNvSpPr/>
          <p:nvPr/>
        </p:nvSpPr>
        <p:spPr>
          <a:xfrm>
            <a:off x="3424467" y="4040500"/>
            <a:ext cx="380400" cy="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48000" anchor="ctr" anchorCtr="0">
            <a:noAutofit/>
          </a:bodyPr>
          <a:lstStyle/>
          <a:p>
            <a:pPr algn="ctr"/>
            <a:r>
              <a:rPr lang="en" sz="1333"/>
              <a:t>h</a:t>
            </a:r>
            <a:r>
              <a:rPr lang="en" sz="1333" baseline="-25000"/>
              <a:t>i</a:t>
            </a:r>
            <a:endParaRPr sz="1333" baseline="-25000"/>
          </a:p>
        </p:txBody>
      </p:sp>
      <p:sp>
        <p:nvSpPr>
          <p:cNvPr id="6877" name="Google Shape;6877;p71"/>
          <p:cNvSpPr/>
          <p:nvPr/>
        </p:nvSpPr>
        <p:spPr>
          <a:xfrm>
            <a:off x="3431532" y="5075200"/>
            <a:ext cx="380400" cy="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48000" anchor="ctr" anchorCtr="0">
            <a:noAutofit/>
          </a:bodyPr>
          <a:lstStyle/>
          <a:p>
            <a:pPr algn="ctr"/>
            <a:r>
              <a:rPr lang="en" sz="1333"/>
              <a:t>h</a:t>
            </a:r>
            <a:r>
              <a:rPr lang="en" sz="1333" baseline="-25000"/>
              <a:t>i-1</a:t>
            </a:r>
            <a:endParaRPr sz="1333" baseline="-25000"/>
          </a:p>
        </p:txBody>
      </p:sp>
      <p:sp>
        <p:nvSpPr>
          <p:cNvPr id="6878" name="Google Shape;6878;p71"/>
          <p:cNvSpPr/>
          <p:nvPr/>
        </p:nvSpPr>
        <p:spPr>
          <a:xfrm>
            <a:off x="3417509" y="4539097"/>
            <a:ext cx="405216" cy="320688"/>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067"/>
          </a:p>
        </p:txBody>
      </p:sp>
      <p:sp>
        <p:nvSpPr>
          <p:cNvPr id="6879" name="Google Shape;6879;p71"/>
          <p:cNvSpPr txBox="1"/>
          <p:nvPr/>
        </p:nvSpPr>
        <p:spPr>
          <a:xfrm>
            <a:off x="3394791" y="4357961"/>
            <a:ext cx="681600" cy="240800"/>
          </a:xfrm>
          <a:prstGeom prst="rect">
            <a:avLst/>
          </a:prstGeom>
          <a:noFill/>
          <a:ln>
            <a:noFill/>
          </a:ln>
        </p:spPr>
        <p:txBody>
          <a:bodyPr spcFirstLastPara="1" wrap="square" lIns="121900" tIns="121900" rIns="121900" bIns="121900" anchor="t" anchorCtr="0">
            <a:noAutofit/>
          </a:bodyPr>
          <a:lstStyle/>
          <a:p>
            <a:r>
              <a:rPr lang="en" sz="2400"/>
              <a:t>...</a:t>
            </a:r>
            <a:endParaRPr sz="1067"/>
          </a:p>
        </p:txBody>
      </p:sp>
      <p:cxnSp>
        <p:nvCxnSpPr>
          <p:cNvPr id="6880" name="Google Shape;6880;p71"/>
          <p:cNvCxnSpPr>
            <a:stCxn id="6877" idx="3"/>
            <a:endCxn id="6870" idx="2"/>
          </p:cNvCxnSpPr>
          <p:nvPr/>
        </p:nvCxnSpPr>
        <p:spPr>
          <a:xfrm rot="10800000" flipH="1">
            <a:off x="3811932" y="3776000"/>
            <a:ext cx="1940800" cy="14408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7" idx="3"/>
            <a:endCxn id="6869" idx="2"/>
          </p:cNvCxnSpPr>
          <p:nvPr/>
        </p:nvCxnSpPr>
        <p:spPr>
          <a:xfrm rot="10800000" flipH="1">
            <a:off x="3811932" y="3776000"/>
            <a:ext cx="1514000" cy="14408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7" idx="3"/>
            <a:endCxn id="6868" idx="2"/>
          </p:cNvCxnSpPr>
          <p:nvPr/>
        </p:nvCxnSpPr>
        <p:spPr>
          <a:xfrm rot="10800000" flipH="1">
            <a:off x="3811932" y="3776000"/>
            <a:ext cx="1041600" cy="14408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7" idx="3"/>
            <a:endCxn id="6867" idx="2"/>
          </p:cNvCxnSpPr>
          <p:nvPr/>
        </p:nvCxnSpPr>
        <p:spPr>
          <a:xfrm rot="10800000" flipH="1">
            <a:off x="3811932" y="3776000"/>
            <a:ext cx="620000" cy="14408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7" idx="3"/>
            <a:endCxn id="6866" idx="2"/>
          </p:cNvCxnSpPr>
          <p:nvPr/>
        </p:nvCxnSpPr>
        <p:spPr>
          <a:xfrm rot="10800000" flipH="1">
            <a:off x="3811932" y="3777200"/>
            <a:ext cx="78400" cy="14396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7" idx="1"/>
            <a:endCxn id="6863" idx="2"/>
          </p:cNvCxnSpPr>
          <p:nvPr/>
        </p:nvCxnSpPr>
        <p:spPr>
          <a:xfrm rot="10800000">
            <a:off x="2442732" y="3777200"/>
            <a:ext cx="988800" cy="1439600"/>
          </a:xfrm>
          <a:prstGeom prst="curvedConnector2">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0"/>
            <a:endCxn id="6878" idx="1"/>
          </p:cNvCxnSpPr>
          <p:nvPr/>
        </p:nvCxnSpPr>
        <p:spPr>
          <a:xfrm rot="5400000" flipH="1">
            <a:off x="3513132" y="4966600"/>
            <a:ext cx="215600" cy="16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7" name="Google Shape;6887;p71"/>
          <p:cNvCxnSpPr>
            <a:stCxn id="6878" idx="3"/>
            <a:endCxn id="6876" idx="2"/>
          </p:cNvCxnSpPr>
          <p:nvPr/>
        </p:nvCxnSpPr>
        <p:spPr>
          <a:xfrm rot="5400000" flipH="1">
            <a:off x="3500517" y="4437832"/>
            <a:ext cx="233600" cy="56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8" name="Google Shape;6888;p71"/>
          <p:cNvCxnSpPr>
            <a:stCxn id="6876" idx="1"/>
            <a:endCxn id="6865" idx="2"/>
          </p:cNvCxnSpPr>
          <p:nvPr/>
        </p:nvCxnSpPr>
        <p:spPr>
          <a:xfrm rot="10800000">
            <a:off x="3340067" y="3777300"/>
            <a:ext cx="84400" cy="4048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6" idx="1"/>
            <a:endCxn id="6864" idx="2"/>
          </p:cNvCxnSpPr>
          <p:nvPr/>
        </p:nvCxnSpPr>
        <p:spPr>
          <a:xfrm rot="10800000">
            <a:off x="2874067" y="3777300"/>
            <a:ext cx="550400" cy="4048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6" idx="1"/>
            <a:endCxn id="6862" idx="2"/>
          </p:cNvCxnSpPr>
          <p:nvPr/>
        </p:nvCxnSpPr>
        <p:spPr>
          <a:xfrm rot="10800000">
            <a:off x="1926067" y="3777300"/>
            <a:ext cx="1498400" cy="4048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76" idx="1"/>
            <a:endCxn id="6859" idx="2"/>
          </p:cNvCxnSpPr>
          <p:nvPr/>
        </p:nvCxnSpPr>
        <p:spPr>
          <a:xfrm rot="10800000">
            <a:off x="1408867" y="3777300"/>
            <a:ext cx="2015600" cy="404800"/>
          </a:xfrm>
          <a:prstGeom prst="curvedConnector2">
            <a:avLst/>
          </a:prstGeom>
          <a:noFill/>
          <a:ln w="9525" cap="flat" cmpd="sng">
            <a:solidFill>
              <a:schemeClr val="dk2"/>
            </a:solidFill>
            <a:prstDash val="solid"/>
            <a:round/>
            <a:headEnd type="none" w="med" len="med"/>
            <a:tailEnd type="triangle" w="med" len="med"/>
          </a:ln>
        </p:spPr>
      </p:cxnSp>
      <p:cxnSp>
        <p:nvCxnSpPr>
          <p:cNvPr id="6892" name="Google Shape;6892;p71"/>
          <p:cNvCxnSpPr>
            <a:stCxn id="6859" idx="0"/>
            <a:endCxn id="6861" idx="2"/>
          </p:cNvCxnSpPr>
          <p:nvPr/>
        </p:nvCxnSpPr>
        <p:spPr>
          <a:xfrm rot="-5400000">
            <a:off x="1402900" y="3171600"/>
            <a:ext cx="230000" cy="2180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2" idx="0"/>
            <a:endCxn id="6861" idx="2"/>
          </p:cNvCxnSpPr>
          <p:nvPr/>
        </p:nvCxnSpPr>
        <p:spPr>
          <a:xfrm rot="5400000" flipH="1">
            <a:off x="1661316" y="3131000"/>
            <a:ext cx="230000" cy="2992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flipH="1">
            <a:off x="2632568" y="3154000"/>
            <a:ext cx="230000" cy="2532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5" idx="0"/>
            <a:endCxn id="6872" idx="2"/>
          </p:cNvCxnSpPr>
          <p:nvPr/>
        </p:nvCxnSpPr>
        <p:spPr>
          <a:xfrm rot="-5400000">
            <a:off x="3348600" y="3157200"/>
            <a:ext cx="230000" cy="2468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6" name="Google Shape;6896;p71"/>
          <p:cNvCxnSpPr>
            <a:stCxn id="6863" idx="0"/>
            <a:endCxn id="6871" idx="2"/>
          </p:cNvCxnSpPr>
          <p:nvPr/>
        </p:nvCxnSpPr>
        <p:spPr>
          <a:xfrm rot="-5400000">
            <a:off x="2416899" y="3191600"/>
            <a:ext cx="230000" cy="1780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flipH="1">
            <a:off x="3623567" y="3129000"/>
            <a:ext cx="230000" cy="3032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3" idx="2"/>
          </p:cNvCxnSpPr>
          <p:nvPr/>
        </p:nvCxnSpPr>
        <p:spPr>
          <a:xfrm rot="-5400000">
            <a:off x="4423223" y="3173184"/>
            <a:ext cx="230000" cy="2124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flipH="1">
            <a:off x="4634053" y="3174784"/>
            <a:ext cx="230000" cy="2092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4" idx="2"/>
          </p:cNvCxnSpPr>
          <p:nvPr/>
        </p:nvCxnSpPr>
        <p:spPr>
          <a:xfrm rot="-5400000">
            <a:off x="5324680" y="3167000"/>
            <a:ext cx="228800" cy="2260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70" idx="0"/>
            <a:endCxn id="6874" idx="2"/>
          </p:cNvCxnSpPr>
          <p:nvPr/>
        </p:nvCxnSpPr>
        <p:spPr>
          <a:xfrm rot="5400000" flipH="1">
            <a:off x="5537783" y="3179600"/>
            <a:ext cx="228800" cy="2008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2" name="Google Shape;6902;p71"/>
          <p:cNvCxnSpPr>
            <a:stCxn id="6861" idx="0"/>
            <a:endCxn id="6875" idx="2"/>
          </p:cNvCxnSpPr>
          <p:nvPr/>
        </p:nvCxnSpPr>
        <p:spPr>
          <a:xfrm rot="10800000" flipH="1">
            <a:off x="1626883" y="2731981"/>
            <a:ext cx="1962800" cy="1388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5" idx="2"/>
          </p:cNvCxnSpPr>
          <p:nvPr/>
        </p:nvCxnSpPr>
        <p:spPr>
          <a:xfrm rot="10800000" flipH="1">
            <a:off x="2620900" y="2731981"/>
            <a:ext cx="968800" cy="1388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5" idx="2"/>
          </p:cNvCxnSpPr>
          <p:nvPr/>
        </p:nvCxnSpPr>
        <p:spPr>
          <a:xfrm rot="10800000" flipH="1">
            <a:off x="3587056" y="2731981"/>
            <a:ext cx="2400" cy="1388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5" idx="2"/>
          </p:cNvCxnSpPr>
          <p:nvPr/>
        </p:nvCxnSpPr>
        <p:spPr>
          <a:xfrm rot="10800000">
            <a:off x="3589615" y="2731964"/>
            <a:ext cx="1054800" cy="1376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875" idx="2"/>
          </p:cNvCxnSpPr>
          <p:nvPr/>
        </p:nvCxnSpPr>
        <p:spPr>
          <a:xfrm rot="10800000">
            <a:off x="3589500" y="2731981"/>
            <a:ext cx="1962400" cy="138800"/>
          </a:xfrm>
          <a:prstGeom prst="straightConnector1">
            <a:avLst/>
          </a:prstGeom>
          <a:noFill/>
          <a:ln w="9525" cap="flat" cmpd="sng">
            <a:solidFill>
              <a:schemeClr val="dk2"/>
            </a:solidFill>
            <a:prstDash val="solid"/>
            <a:round/>
            <a:headEnd type="none" w="med" len="med"/>
            <a:tailEnd type="none" w="med" len="med"/>
          </a:ln>
        </p:spPr>
      </p:cxnSp>
      <p:cxnSp>
        <p:nvCxnSpPr>
          <p:cNvPr id="6907" name="Google Shape;6907;p71"/>
          <p:cNvCxnSpPr>
            <a:stCxn id="6875" idx="0"/>
            <a:endCxn id="6908" idx="2"/>
          </p:cNvCxnSpPr>
          <p:nvPr/>
        </p:nvCxnSpPr>
        <p:spPr>
          <a:xfrm rot="10800000" flipH="1">
            <a:off x="3589591" y="2170113"/>
            <a:ext cx="6400" cy="180400"/>
          </a:xfrm>
          <a:prstGeom prst="straightConnector1">
            <a:avLst/>
          </a:prstGeom>
          <a:noFill/>
          <a:ln w="9525" cap="flat" cmpd="sng">
            <a:solidFill>
              <a:schemeClr val="dk2"/>
            </a:solidFill>
            <a:prstDash val="solid"/>
            <a:round/>
            <a:headEnd type="none" w="med" len="med"/>
            <a:tailEnd type="triangle" w="med" len="med"/>
          </a:ln>
        </p:spPr>
      </p:cxnSp>
      <p:sp>
        <p:nvSpPr>
          <p:cNvPr id="6908" name="Google Shape;6908;p71"/>
          <p:cNvSpPr/>
          <p:nvPr/>
        </p:nvSpPr>
        <p:spPr>
          <a:xfrm>
            <a:off x="3405861" y="1886796"/>
            <a:ext cx="380400" cy="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48000" anchor="ctr" anchorCtr="0">
            <a:noAutofit/>
          </a:bodyPr>
          <a:lstStyle/>
          <a:p>
            <a:pPr algn="ctr"/>
            <a:r>
              <a:rPr lang="en" sz="1333"/>
              <a:t>h</a:t>
            </a:r>
            <a:r>
              <a:rPr lang="en" sz="1333" baseline="-25000"/>
              <a:t>i+1</a:t>
            </a:r>
            <a:endParaRPr sz="1333" baseline="-25000"/>
          </a:p>
        </p:txBody>
      </p:sp>
      <p:sp>
        <p:nvSpPr>
          <p:cNvPr id="6909" name="Google Shape;6909;p71"/>
          <p:cNvSpPr/>
          <p:nvPr/>
        </p:nvSpPr>
        <p:spPr>
          <a:xfrm>
            <a:off x="8751905" y="4040500"/>
            <a:ext cx="346800" cy="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48000" anchor="ctr" anchorCtr="0">
            <a:noAutofit/>
          </a:bodyPr>
          <a:lstStyle/>
          <a:p>
            <a:pPr algn="ctr"/>
            <a:r>
              <a:rPr lang="en" sz="1200"/>
              <a:t>h</a:t>
            </a:r>
            <a:r>
              <a:rPr lang="en" sz="1200" baseline="-25000"/>
              <a:t>i</a:t>
            </a:r>
            <a:endParaRPr sz="1200" baseline="-25000"/>
          </a:p>
        </p:txBody>
      </p:sp>
      <p:sp>
        <p:nvSpPr>
          <p:cNvPr id="6910" name="Google Shape;6910;p71"/>
          <p:cNvSpPr/>
          <p:nvPr/>
        </p:nvSpPr>
        <p:spPr>
          <a:xfrm>
            <a:off x="8740632" y="5075200"/>
            <a:ext cx="346800" cy="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48000" anchor="ctr" anchorCtr="0">
            <a:noAutofit/>
          </a:bodyPr>
          <a:lstStyle/>
          <a:p>
            <a:pPr algn="ctr"/>
            <a:r>
              <a:rPr lang="en" sz="1200"/>
              <a:t>h</a:t>
            </a:r>
            <a:r>
              <a:rPr lang="en" sz="1200" baseline="-25000"/>
              <a:t>i-1</a:t>
            </a:r>
            <a:endParaRPr sz="1200" baseline="-25000"/>
          </a:p>
        </p:txBody>
      </p:sp>
      <p:sp>
        <p:nvSpPr>
          <p:cNvPr id="6911" name="Google Shape;6911;p71"/>
          <p:cNvSpPr/>
          <p:nvPr/>
        </p:nvSpPr>
        <p:spPr>
          <a:xfrm>
            <a:off x="8720683" y="4539097"/>
            <a:ext cx="405216" cy="320688"/>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067"/>
          </a:p>
        </p:txBody>
      </p:sp>
      <p:sp>
        <p:nvSpPr>
          <p:cNvPr id="6912" name="Google Shape;6912;p71"/>
          <p:cNvSpPr txBox="1"/>
          <p:nvPr/>
        </p:nvSpPr>
        <p:spPr>
          <a:xfrm>
            <a:off x="8697964" y="4357961"/>
            <a:ext cx="681600" cy="240800"/>
          </a:xfrm>
          <a:prstGeom prst="rect">
            <a:avLst/>
          </a:prstGeom>
          <a:noFill/>
          <a:ln>
            <a:noFill/>
          </a:ln>
        </p:spPr>
        <p:txBody>
          <a:bodyPr spcFirstLastPara="1" wrap="square" lIns="121900" tIns="121900" rIns="121900" bIns="121900" anchor="t" anchorCtr="0">
            <a:noAutofit/>
          </a:bodyPr>
          <a:lstStyle/>
          <a:p>
            <a:r>
              <a:rPr lang="en" sz="2400"/>
              <a:t>...</a:t>
            </a:r>
            <a:endParaRPr sz="1067"/>
          </a:p>
        </p:txBody>
      </p:sp>
      <p:cxnSp>
        <p:nvCxnSpPr>
          <p:cNvPr id="6913" name="Google Shape;6913;p71"/>
          <p:cNvCxnSpPr>
            <a:stCxn id="6910" idx="0"/>
            <a:endCxn id="6911" idx="1"/>
          </p:cNvCxnSpPr>
          <p:nvPr/>
        </p:nvCxnSpPr>
        <p:spPr>
          <a:xfrm rot="-5400000">
            <a:off x="8810832" y="4962800"/>
            <a:ext cx="215600" cy="9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4" name="Google Shape;6914;p71"/>
          <p:cNvCxnSpPr>
            <a:stCxn id="6911" idx="3"/>
            <a:endCxn id="6909" idx="2"/>
          </p:cNvCxnSpPr>
          <p:nvPr/>
        </p:nvCxnSpPr>
        <p:spPr>
          <a:xfrm rot="-5400000">
            <a:off x="8807491" y="4439632"/>
            <a:ext cx="233600" cy="20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5" name="Google Shape;6915;p71"/>
          <p:cNvSpPr/>
          <p:nvPr/>
        </p:nvSpPr>
        <p:spPr>
          <a:xfrm>
            <a:off x="8133961" y="3419032"/>
            <a:ext cx="346800" cy="381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7x7 conv</a:t>
            </a:r>
            <a:endParaRPr sz="1200"/>
          </a:p>
        </p:txBody>
      </p:sp>
      <p:sp>
        <p:nvSpPr>
          <p:cNvPr id="6916" name="Google Shape;6916;p71"/>
          <p:cNvSpPr/>
          <p:nvPr/>
        </p:nvSpPr>
        <p:spPr>
          <a:xfrm>
            <a:off x="8550463" y="3419032"/>
            <a:ext cx="346800" cy="381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5x5 conv</a:t>
            </a:r>
            <a:endParaRPr sz="1200"/>
          </a:p>
        </p:txBody>
      </p:sp>
      <p:sp>
        <p:nvSpPr>
          <p:cNvPr id="6917" name="Google Shape;6917;p71"/>
          <p:cNvSpPr/>
          <p:nvPr/>
        </p:nvSpPr>
        <p:spPr>
          <a:xfrm>
            <a:off x="9407644" y="3417657"/>
            <a:ext cx="346800" cy="381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7x7 conv</a:t>
            </a:r>
            <a:endParaRPr sz="1200"/>
          </a:p>
        </p:txBody>
      </p:sp>
      <p:sp>
        <p:nvSpPr>
          <p:cNvPr id="6918" name="Google Shape;6918;p71"/>
          <p:cNvSpPr/>
          <p:nvPr/>
        </p:nvSpPr>
        <p:spPr>
          <a:xfrm>
            <a:off x="8981145" y="3417657"/>
            <a:ext cx="346800" cy="381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3x3 max</a:t>
            </a:r>
            <a:endParaRPr sz="1200"/>
          </a:p>
        </p:txBody>
      </p:sp>
      <p:sp>
        <p:nvSpPr>
          <p:cNvPr id="6919" name="Google Shape;6919;p71"/>
          <p:cNvSpPr/>
          <p:nvPr/>
        </p:nvSpPr>
        <p:spPr>
          <a:xfrm>
            <a:off x="10277439" y="3429127"/>
            <a:ext cx="346800" cy="381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5x5 conv</a:t>
            </a:r>
            <a:endParaRPr sz="1200"/>
          </a:p>
        </p:txBody>
      </p:sp>
      <p:sp>
        <p:nvSpPr>
          <p:cNvPr id="6920" name="Google Shape;6920;p71"/>
          <p:cNvSpPr/>
          <p:nvPr/>
        </p:nvSpPr>
        <p:spPr>
          <a:xfrm>
            <a:off x="9842545" y="3419033"/>
            <a:ext cx="346800" cy="381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3x3 avg</a:t>
            </a:r>
            <a:endParaRPr sz="1200"/>
          </a:p>
        </p:txBody>
      </p:sp>
      <p:sp>
        <p:nvSpPr>
          <p:cNvPr id="6921" name="Google Shape;6921;p71"/>
          <p:cNvSpPr/>
          <p:nvPr/>
        </p:nvSpPr>
        <p:spPr>
          <a:xfrm>
            <a:off x="8327416" y="2921717"/>
            <a:ext cx="346800" cy="29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add</a:t>
            </a:r>
            <a:endParaRPr sz="1200"/>
          </a:p>
        </p:txBody>
      </p:sp>
      <p:sp>
        <p:nvSpPr>
          <p:cNvPr id="6922" name="Google Shape;6922;p71"/>
          <p:cNvSpPr/>
          <p:nvPr/>
        </p:nvSpPr>
        <p:spPr>
          <a:xfrm>
            <a:off x="9204559" y="2928947"/>
            <a:ext cx="346800" cy="29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add</a:t>
            </a:r>
            <a:endParaRPr sz="1200"/>
          </a:p>
        </p:txBody>
      </p:sp>
      <p:sp>
        <p:nvSpPr>
          <p:cNvPr id="6923" name="Google Shape;6923;p71"/>
          <p:cNvSpPr/>
          <p:nvPr/>
        </p:nvSpPr>
        <p:spPr>
          <a:xfrm>
            <a:off x="10081739" y="2910596"/>
            <a:ext cx="346800" cy="29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add</a:t>
            </a:r>
            <a:endParaRPr sz="1200"/>
          </a:p>
        </p:txBody>
      </p:sp>
      <p:sp>
        <p:nvSpPr>
          <p:cNvPr id="6924" name="Google Shape;6924;p71"/>
          <p:cNvSpPr/>
          <p:nvPr/>
        </p:nvSpPr>
        <p:spPr>
          <a:xfrm>
            <a:off x="8956713" y="2313367"/>
            <a:ext cx="550400" cy="3816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identity</a:t>
            </a:r>
            <a:endParaRPr sz="1200"/>
          </a:p>
        </p:txBody>
      </p:sp>
      <p:sp>
        <p:nvSpPr>
          <p:cNvPr id="6925" name="Google Shape;6925;p71"/>
          <p:cNvSpPr/>
          <p:nvPr/>
        </p:nvSpPr>
        <p:spPr>
          <a:xfrm>
            <a:off x="8528713" y="2313367"/>
            <a:ext cx="346800" cy="381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3x3 avg</a:t>
            </a:r>
            <a:endParaRPr sz="1200"/>
          </a:p>
        </p:txBody>
      </p:sp>
      <p:sp>
        <p:nvSpPr>
          <p:cNvPr id="6926" name="Google Shape;6926;p71"/>
          <p:cNvSpPr/>
          <p:nvPr/>
        </p:nvSpPr>
        <p:spPr>
          <a:xfrm>
            <a:off x="7526271" y="2304199"/>
            <a:ext cx="346800" cy="381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3x3 max</a:t>
            </a:r>
            <a:endParaRPr sz="1200"/>
          </a:p>
        </p:txBody>
      </p:sp>
      <p:sp>
        <p:nvSpPr>
          <p:cNvPr id="6927" name="Google Shape;6927;p71"/>
          <p:cNvSpPr/>
          <p:nvPr/>
        </p:nvSpPr>
        <p:spPr>
          <a:xfrm>
            <a:off x="8100839" y="2313367"/>
            <a:ext cx="346800" cy="381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3x3 conv</a:t>
            </a:r>
            <a:endParaRPr sz="1200"/>
          </a:p>
        </p:txBody>
      </p:sp>
      <p:sp>
        <p:nvSpPr>
          <p:cNvPr id="6928" name="Google Shape;6928;p71"/>
          <p:cNvSpPr/>
          <p:nvPr/>
        </p:nvSpPr>
        <p:spPr>
          <a:xfrm>
            <a:off x="7788311" y="1830300"/>
            <a:ext cx="346800" cy="29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add</a:t>
            </a:r>
            <a:endParaRPr sz="1200"/>
          </a:p>
        </p:txBody>
      </p:sp>
      <p:sp>
        <p:nvSpPr>
          <p:cNvPr id="6929" name="Google Shape;6929;p71"/>
          <p:cNvSpPr/>
          <p:nvPr/>
        </p:nvSpPr>
        <p:spPr>
          <a:xfrm>
            <a:off x="8772316" y="1830300"/>
            <a:ext cx="346800" cy="294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add</a:t>
            </a:r>
            <a:endParaRPr sz="1200"/>
          </a:p>
        </p:txBody>
      </p:sp>
      <p:sp>
        <p:nvSpPr>
          <p:cNvPr id="6930" name="Google Shape;6930;p71"/>
          <p:cNvSpPr/>
          <p:nvPr/>
        </p:nvSpPr>
        <p:spPr>
          <a:xfrm>
            <a:off x="9270972" y="1216912"/>
            <a:ext cx="1021600" cy="38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1200"/>
              <a:t>Filter concatenation</a:t>
            </a:r>
            <a:endParaRPr sz="1200"/>
          </a:p>
        </p:txBody>
      </p:sp>
      <p:cxnSp>
        <p:nvCxnSpPr>
          <p:cNvPr id="6931" name="Google Shape;6931;p71"/>
          <p:cNvCxnSpPr>
            <a:stCxn id="6930" idx="0"/>
            <a:endCxn id="6932" idx="2"/>
          </p:cNvCxnSpPr>
          <p:nvPr/>
        </p:nvCxnSpPr>
        <p:spPr>
          <a:xfrm rot="10800000">
            <a:off x="9781772" y="1027312"/>
            <a:ext cx="0" cy="189600"/>
          </a:xfrm>
          <a:prstGeom prst="straightConnector1">
            <a:avLst/>
          </a:prstGeom>
          <a:noFill/>
          <a:ln w="9525" cap="flat" cmpd="sng">
            <a:solidFill>
              <a:schemeClr val="dk2"/>
            </a:solidFill>
            <a:prstDash val="solid"/>
            <a:round/>
            <a:headEnd type="none" w="med" len="med"/>
            <a:tailEnd type="triangle" w="med" len="med"/>
          </a:ln>
        </p:spPr>
      </p:cxnSp>
      <p:sp>
        <p:nvSpPr>
          <p:cNvPr id="6932" name="Google Shape;6932;p71"/>
          <p:cNvSpPr/>
          <p:nvPr/>
        </p:nvSpPr>
        <p:spPr>
          <a:xfrm>
            <a:off x="9608556" y="744027"/>
            <a:ext cx="346800" cy="283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48000" anchor="ctr" anchorCtr="0">
            <a:noAutofit/>
          </a:bodyPr>
          <a:lstStyle/>
          <a:p>
            <a:pPr algn="ctr"/>
            <a:r>
              <a:rPr lang="en" sz="1200"/>
              <a:t>h</a:t>
            </a:r>
            <a:r>
              <a:rPr lang="en" sz="1200" baseline="-25000"/>
              <a:t>i+1</a:t>
            </a:r>
            <a:endParaRPr sz="1200" baseline="-25000"/>
          </a:p>
        </p:txBody>
      </p:sp>
      <p:cxnSp>
        <p:nvCxnSpPr>
          <p:cNvPr id="6933" name="Google Shape;6933;p71"/>
          <p:cNvCxnSpPr>
            <a:stCxn id="6910" idx="3"/>
            <a:endCxn id="6919" idx="2"/>
          </p:cNvCxnSpPr>
          <p:nvPr/>
        </p:nvCxnSpPr>
        <p:spPr>
          <a:xfrm rot="10800000" flipH="1">
            <a:off x="9087432" y="3810800"/>
            <a:ext cx="1363600" cy="14060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0" idx="3"/>
            <a:endCxn id="6917" idx="2"/>
          </p:cNvCxnSpPr>
          <p:nvPr/>
        </p:nvCxnSpPr>
        <p:spPr>
          <a:xfrm rot="10800000" flipH="1">
            <a:off x="9087432" y="3799200"/>
            <a:ext cx="493600" cy="1417600"/>
          </a:xfrm>
          <a:prstGeom prst="curvedConnector2">
            <a:avLst/>
          </a:prstGeom>
          <a:noFill/>
          <a:ln w="9525" cap="flat" cmpd="sng">
            <a:solidFill>
              <a:schemeClr val="dk2"/>
            </a:solidFill>
            <a:prstDash val="dot"/>
            <a:round/>
            <a:headEnd type="none" w="med" len="med"/>
            <a:tailEnd type="triangle" w="med" len="med"/>
          </a:ln>
        </p:spPr>
      </p:cxnSp>
      <p:cxnSp>
        <p:nvCxnSpPr>
          <p:cNvPr id="6935" name="Google Shape;6935;p71"/>
          <p:cNvCxnSpPr>
            <a:stCxn id="6919" idx="0"/>
            <a:endCxn id="6923" idx="2"/>
          </p:cNvCxnSpPr>
          <p:nvPr/>
        </p:nvCxnSpPr>
        <p:spPr>
          <a:xfrm rot="5400000" flipH="1">
            <a:off x="10241239" y="3219527"/>
            <a:ext cx="223600" cy="1956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6" name="Google Shape;6936;p71"/>
          <p:cNvCxnSpPr>
            <a:stCxn id="6917" idx="0"/>
            <a:endCxn id="6922" idx="2"/>
          </p:cNvCxnSpPr>
          <p:nvPr/>
        </p:nvCxnSpPr>
        <p:spPr>
          <a:xfrm rot="5400000" flipH="1">
            <a:off x="9382444" y="3219057"/>
            <a:ext cx="194000" cy="2032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7" name="Google Shape;6937;p71"/>
          <p:cNvCxnSpPr>
            <a:stCxn id="6910" idx="1"/>
            <a:endCxn id="6915" idx="2"/>
          </p:cNvCxnSpPr>
          <p:nvPr/>
        </p:nvCxnSpPr>
        <p:spPr>
          <a:xfrm rot="10800000">
            <a:off x="8307432" y="3800800"/>
            <a:ext cx="433200" cy="1416000"/>
          </a:xfrm>
          <a:prstGeom prst="curvedConnector2">
            <a:avLst/>
          </a:prstGeom>
          <a:noFill/>
          <a:ln w="9525" cap="flat" cmpd="sng">
            <a:solidFill>
              <a:schemeClr val="dk2"/>
            </a:solidFill>
            <a:prstDash val="dot"/>
            <a:round/>
            <a:headEnd type="none" w="med" len="med"/>
            <a:tailEnd type="triangle" w="med" len="med"/>
          </a:ln>
        </p:spPr>
      </p:cxnSp>
      <p:cxnSp>
        <p:nvCxnSpPr>
          <p:cNvPr id="6938" name="Google Shape;6938;p71"/>
          <p:cNvCxnSpPr>
            <a:stCxn id="6915" idx="0"/>
            <a:endCxn id="6921" idx="2"/>
          </p:cNvCxnSpPr>
          <p:nvPr/>
        </p:nvCxnSpPr>
        <p:spPr>
          <a:xfrm rot="-5400000">
            <a:off x="8302961" y="3221032"/>
            <a:ext cx="202400" cy="1936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9" name="Google Shape;6939;p71"/>
          <p:cNvCxnSpPr>
            <a:stCxn id="6909" idx="0"/>
            <a:endCxn id="6918" idx="2"/>
          </p:cNvCxnSpPr>
          <p:nvPr/>
        </p:nvCxnSpPr>
        <p:spPr>
          <a:xfrm rot="-5400000">
            <a:off x="8919305" y="3805300"/>
            <a:ext cx="241200" cy="2292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0" name="Google Shape;6940;p71"/>
          <p:cNvCxnSpPr>
            <a:stCxn id="6909" idx="0"/>
            <a:endCxn id="6916" idx="2"/>
          </p:cNvCxnSpPr>
          <p:nvPr/>
        </p:nvCxnSpPr>
        <p:spPr>
          <a:xfrm rot="5400000" flipH="1">
            <a:off x="8704505" y="3819700"/>
            <a:ext cx="240000" cy="2016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1" name="Google Shape;6941;p71"/>
          <p:cNvCxnSpPr>
            <a:stCxn id="6909" idx="3"/>
            <a:endCxn id="6920" idx="2"/>
          </p:cNvCxnSpPr>
          <p:nvPr/>
        </p:nvCxnSpPr>
        <p:spPr>
          <a:xfrm rot="10800000" flipH="1">
            <a:off x="9098705" y="3800500"/>
            <a:ext cx="917200" cy="381600"/>
          </a:xfrm>
          <a:prstGeom prst="curvedConnector2">
            <a:avLst/>
          </a:prstGeom>
          <a:noFill/>
          <a:ln w="9525" cap="flat" cmpd="sng">
            <a:solidFill>
              <a:schemeClr val="dk2"/>
            </a:solidFill>
            <a:prstDash val="solid"/>
            <a:round/>
            <a:headEnd type="none" w="med" len="med"/>
            <a:tailEnd type="triangle" w="med" len="med"/>
          </a:ln>
        </p:spPr>
      </p:cxnSp>
      <p:cxnSp>
        <p:nvCxnSpPr>
          <p:cNvPr id="6942" name="Google Shape;6942;p71"/>
          <p:cNvCxnSpPr>
            <a:stCxn id="6916" idx="0"/>
            <a:endCxn id="6921" idx="2"/>
          </p:cNvCxnSpPr>
          <p:nvPr/>
        </p:nvCxnSpPr>
        <p:spPr>
          <a:xfrm rot="5400000" flipH="1">
            <a:off x="8511063" y="3206232"/>
            <a:ext cx="202400" cy="2232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3" name="Google Shape;6943;p71"/>
          <p:cNvCxnSpPr>
            <a:stCxn id="6918" idx="0"/>
            <a:endCxn id="6922" idx="2"/>
          </p:cNvCxnSpPr>
          <p:nvPr/>
        </p:nvCxnSpPr>
        <p:spPr>
          <a:xfrm rot="-5400000">
            <a:off x="9169345" y="3208857"/>
            <a:ext cx="194000" cy="2236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4" name="Google Shape;6944;p71"/>
          <p:cNvCxnSpPr>
            <a:stCxn id="6920" idx="0"/>
            <a:endCxn id="6923" idx="2"/>
          </p:cNvCxnSpPr>
          <p:nvPr/>
        </p:nvCxnSpPr>
        <p:spPr>
          <a:xfrm rot="-5400000">
            <a:off x="10028745" y="3192633"/>
            <a:ext cx="213600" cy="2392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5" name="Google Shape;6945;p71"/>
          <p:cNvCxnSpPr>
            <a:stCxn id="6922" idx="0"/>
            <a:endCxn id="6924" idx="2"/>
          </p:cNvCxnSpPr>
          <p:nvPr/>
        </p:nvCxnSpPr>
        <p:spPr>
          <a:xfrm rot="5400000" flipH="1">
            <a:off x="9187959" y="2738947"/>
            <a:ext cx="234000" cy="1460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9" idx="2"/>
          </p:cNvCxnSpPr>
          <p:nvPr/>
        </p:nvCxnSpPr>
        <p:spPr>
          <a:xfrm rot="5400000" flipH="1">
            <a:off x="8994713" y="2076167"/>
            <a:ext cx="188400" cy="2860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5" idx="0"/>
            <a:endCxn id="6929" idx="2"/>
          </p:cNvCxnSpPr>
          <p:nvPr/>
        </p:nvCxnSpPr>
        <p:spPr>
          <a:xfrm rot="-5400000">
            <a:off x="8729713" y="2097367"/>
            <a:ext cx="188400" cy="2436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7" idx="0"/>
            <a:endCxn id="6928" idx="2"/>
          </p:cNvCxnSpPr>
          <p:nvPr/>
        </p:nvCxnSpPr>
        <p:spPr>
          <a:xfrm rot="5400000" flipH="1">
            <a:off x="8023839" y="2062967"/>
            <a:ext cx="188400" cy="3124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9" name="Google Shape;6949;p71"/>
          <p:cNvCxnSpPr>
            <a:stCxn id="6926" idx="0"/>
            <a:endCxn id="6928" idx="2"/>
          </p:cNvCxnSpPr>
          <p:nvPr/>
        </p:nvCxnSpPr>
        <p:spPr>
          <a:xfrm rot="-5400000">
            <a:off x="7741071" y="2083599"/>
            <a:ext cx="179200" cy="2620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50" name="Google Shape;6950;p71"/>
          <p:cNvCxnSpPr>
            <a:stCxn id="6921" idx="0"/>
            <a:endCxn id="6925" idx="2"/>
          </p:cNvCxnSpPr>
          <p:nvPr/>
        </p:nvCxnSpPr>
        <p:spPr>
          <a:xfrm rot="-5400000">
            <a:off x="8488016" y="2707717"/>
            <a:ext cx="226800" cy="2012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1" idx="0"/>
            <a:endCxn id="6927" idx="2"/>
          </p:cNvCxnSpPr>
          <p:nvPr/>
        </p:nvCxnSpPr>
        <p:spPr>
          <a:xfrm rot="5400000" flipH="1">
            <a:off x="8274216" y="2695117"/>
            <a:ext cx="226800" cy="2264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2" name="Google Shape;6952;p71"/>
          <p:cNvCxnSpPr>
            <a:stCxn id="6928" idx="0"/>
            <a:endCxn id="6930" idx="2"/>
          </p:cNvCxnSpPr>
          <p:nvPr/>
        </p:nvCxnSpPr>
        <p:spPr>
          <a:xfrm rot="10800000" flipH="1">
            <a:off x="7961711" y="1598700"/>
            <a:ext cx="1820000" cy="2316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9" idx="0"/>
            <a:endCxn id="6930" idx="2"/>
          </p:cNvCxnSpPr>
          <p:nvPr/>
        </p:nvCxnSpPr>
        <p:spPr>
          <a:xfrm rot="10800000" flipH="1">
            <a:off x="8945716" y="1598700"/>
            <a:ext cx="836000" cy="231600"/>
          </a:xfrm>
          <a:prstGeom prst="straightConnector1">
            <a:avLst/>
          </a:prstGeom>
          <a:noFill/>
          <a:ln w="9525" cap="flat" cmpd="sng">
            <a:solidFill>
              <a:schemeClr val="dk2"/>
            </a:solidFill>
            <a:prstDash val="solid"/>
            <a:round/>
            <a:headEnd type="none" w="med" len="med"/>
            <a:tailEnd type="none" w="med" len="med"/>
          </a:ln>
        </p:spPr>
      </p:cxnSp>
      <p:cxnSp>
        <p:nvCxnSpPr>
          <p:cNvPr id="6954" name="Google Shape;6954;p71"/>
          <p:cNvCxnSpPr>
            <a:stCxn id="6923" idx="0"/>
            <a:endCxn id="6930" idx="2"/>
          </p:cNvCxnSpPr>
          <p:nvPr/>
        </p:nvCxnSpPr>
        <p:spPr>
          <a:xfrm rot="10800000">
            <a:off x="9781939" y="1598596"/>
            <a:ext cx="473200" cy="1312000"/>
          </a:xfrm>
          <a:prstGeom prst="straightConnector1">
            <a:avLst/>
          </a:prstGeom>
          <a:noFill/>
          <a:ln w="9525" cap="flat" cmpd="sng">
            <a:solidFill>
              <a:schemeClr val="dk2"/>
            </a:solidFill>
            <a:prstDash val="solid"/>
            <a:round/>
            <a:headEnd type="none" w="med" len="med"/>
            <a:tailEnd type="none" w="med" len="med"/>
          </a:ln>
        </p:spPr>
      </p:cxnSp>
      <p:sp>
        <p:nvSpPr>
          <p:cNvPr id="6955" name="Google Shape;6955;p71"/>
          <p:cNvSpPr txBox="1"/>
          <p:nvPr/>
        </p:nvSpPr>
        <p:spPr>
          <a:xfrm>
            <a:off x="8657404" y="5271952"/>
            <a:ext cx="1021600" cy="554800"/>
          </a:xfrm>
          <a:prstGeom prst="rect">
            <a:avLst/>
          </a:prstGeom>
          <a:noFill/>
          <a:ln>
            <a:noFill/>
          </a:ln>
        </p:spPr>
        <p:txBody>
          <a:bodyPr spcFirstLastPara="1" wrap="square" lIns="121900" tIns="121900" rIns="121900" bIns="121900" anchor="t" anchorCtr="0">
            <a:noAutofit/>
          </a:bodyPr>
          <a:lstStyle/>
          <a:p>
            <a:r>
              <a:rPr lang="en" sz="2400">
                <a:latin typeface="Times New Roman"/>
                <a:ea typeface="Times New Roman"/>
                <a:cs typeface="Times New Roman"/>
                <a:sym typeface="Times New Roman"/>
              </a:rPr>
              <a:t>(</a:t>
            </a:r>
            <a:r>
              <a:rPr lang="en" sz="2400">
                <a:solidFill>
                  <a:schemeClr val="dk1"/>
                </a:solidFill>
                <a:latin typeface="Times New Roman"/>
                <a:ea typeface="Times New Roman"/>
                <a:cs typeface="Times New Roman"/>
                <a:sym typeface="Times New Roman"/>
              </a:rPr>
              <a:t>b</a:t>
            </a:r>
            <a:r>
              <a:rPr lang="en"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cxnSp>
        <p:nvCxnSpPr>
          <p:cNvPr id="6956" name="Google Shape;6956;p71"/>
          <p:cNvCxnSpPr>
            <a:stCxn id="6909" idx="1"/>
            <a:endCxn id="6926" idx="2"/>
          </p:cNvCxnSpPr>
          <p:nvPr/>
        </p:nvCxnSpPr>
        <p:spPr>
          <a:xfrm rot="10800000">
            <a:off x="7699505" y="2685700"/>
            <a:ext cx="1052400" cy="14964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960"/>
        <p:cNvGrpSpPr/>
        <p:nvPr/>
      </p:nvGrpSpPr>
      <p:grpSpPr>
        <a:xfrm>
          <a:off x="0" y="0"/>
          <a:ext cx="0" cy="0"/>
          <a:chOff x="0" y="0"/>
          <a:chExt cx="0" cy="0"/>
        </a:xfrm>
      </p:grpSpPr>
      <p:sp>
        <p:nvSpPr>
          <p:cNvPr id="6961" name="Google Shape;6961;p72"/>
          <p:cNvSpPr/>
          <p:nvPr/>
        </p:nvSpPr>
        <p:spPr>
          <a:xfrm>
            <a:off x="9345096" y="4318767"/>
            <a:ext cx="1462000" cy="149480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2" name="Google Shape;6962;p72"/>
          <p:cNvSpPr/>
          <p:nvPr/>
        </p:nvSpPr>
        <p:spPr>
          <a:xfrm>
            <a:off x="4108733" y="3153400"/>
            <a:ext cx="614000" cy="5512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3" name="Google Shape;6963;p72"/>
          <p:cNvSpPr/>
          <p:nvPr/>
        </p:nvSpPr>
        <p:spPr>
          <a:xfrm>
            <a:off x="5053468" y="4140915"/>
            <a:ext cx="878000" cy="21804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4" name="Google Shape;6964;p72"/>
          <p:cNvSpPr/>
          <p:nvPr/>
        </p:nvSpPr>
        <p:spPr>
          <a:xfrm>
            <a:off x="5057447" y="4506804"/>
            <a:ext cx="507200" cy="5512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5" name="Google Shape;6965;p72"/>
          <p:cNvSpPr/>
          <p:nvPr/>
        </p:nvSpPr>
        <p:spPr>
          <a:xfrm>
            <a:off x="5180816" y="4639596"/>
            <a:ext cx="124400" cy="418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6" name="Google Shape;6966;p72"/>
          <p:cNvSpPr/>
          <p:nvPr/>
        </p:nvSpPr>
        <p:spPr>
          <a:xfrm>
            <a:off x="5305157" y="4639596"/>
            <a:ext cx="124400" cy="418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7" name="Google Shape;6967;p72"/>
          <p:cNvSpPr/>
          <p:nvPr/>
        </p:nvSpPr>
        <p:spPr>
          <a:xfrm>
            <a:off x="5056473" y="4639596"/>
            <a:ext cx="124400" cy="418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8" name="Google Shape;6968;p72"/>
          <p:cNvSpPr/>
          <p:nvPr/>
        </p:nvSpPr>
        <p:spPr>
          <a:xfrm>
            <a:off x="5058847" y="4506804"/>
            <a:ext cx="254000" cy="1272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69" name="Google Shape;6969;p72"/>
          <p:cNvSpPr/>
          <p:nvPr/>
        </p:nvSpPr>
        <p:spPr>
          <a:xfrm>
            <a:off x="5184147" y="4506804"/>
            <a:ext cx="254000" cy="1272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70" name="Google Shape;6970;p72"/>
          <p:cNvSpPr/>
          <p:nvPr/>
        </p:nvSpPr>
        <p:spPr>
          <a:xfrm>
            <a:off x="5310841" y="4506804"/>
            <a:ext cx="254000" cy="1272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971" name="Google Shape;6971;p72"/>
          <p:cNvCxnSpPr/>
          <p:nvPr/>
        </p:nvCxnSpPr>
        <p:spPr>
          <a:xfrm>
            <a:off x="5105371" y="4588652"/>
            <a:ext cx="376400" cy="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5147816" y="4544159"/>
            <a:ext cx="381200" cy="160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5054992" y="4770949"/>
            <a:ext cx="376400" cy="0"/>
          </a:xfrm>
          <a:prstGeom prst="straightConnector1">
            <a:avLst/>
          </a:prstGeom>
          <a:noFill/>
          <a:ln w="9525" cap="flat" cmpd="sng">
            <a:solidFill>
              <a:schemeClr val="dk2"/>
            </a:solidFill>
            <a:prstDash val="solid"/>
            <a:round/>
            <a:headEnd type="none" w="med" len="med"/>
            <a:tailEnd type="none" w="med" len="med"/>
          </a:ln>
        </p:spPr>
      </p:cxnSp>
      <p:cxnSp>
        <p:nvCxnSpPr>
          <p:cNvPr id="6974" name="Google Shape;6974;p72"/>
          <p:cNvCxnSpPr/>
          <p:nvPr/>
        </p:nvCxnSpPr>
        <p:spPr>
          <a:xfrm>
            <a:off x="5054992" y="4927240"/>
            <a:ext cx="376400" cy="0"/>
          </a:xfrm>
          <a:prstGeom prst="straightConnector1">
            <a:avLst/>
          </a:prstGeom>
          <a:noFill/>
          <a:ln w="9525" cap="flat" cmpd="sng">
            <a:solidFill>
              <a:schemeClr val="dk2"/>
            </a:solidFill>
            <a:prstDash val="solid"/>
            <a:round/>
            <a:headEnd type="none" w="med" len="med"/>
            <a:tailEnd type="none" w="med" len="med"/>
          </a:ln>
        </p:spPr>
      </p:cxnSp>
      <p:sp>
        <p:nvSpPr>
          <p:cNvPr id="6975" name="Google Shape;6975;p72"/>
          <p:cNvSpPr/>
          <p:nvPr/>
        </p:nvSpPr>
        <p:spPr>
          <a:xfrm>
            <a:off x="5435642" y="4592079"/>
            <a:ext cx="46188" cy="462971"/>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SG"/>
          </a:p>
        </p:txBody>
      </p:sp>
      <p:sp>
        <p:nvSpPr>
          <p:cNvPr id="6976" name="Google Shape;6976;p72"/>
          <p:cNvSpPr/>
          <p:nvPr/>
        </p:nvSpPr>
        <p:spPr>
          <a:xfrm>
            <a:off x="5484235" y="4546217"/>
            <a:ext cx="40715" cy="462288"/>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SG"/>
          </a:p>
        </p:txBody>
      </p:sp>
      <p:sp>
        <p:nvSpPr>
          <p:cNvPr id="6977" name="Google Shape;6977;p72"/>
          <p:cNvSpPr/>
          <p:nvPr/>
        </p:nvSpPr>
        <p:spPr>
          <a:xfrm>
            <a:off x="5524273" y="4510625"/>
            <a:ext cx="39697" cy="454417"/>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SG"/>
          </a:p>
        </p:txBody>
      </p:sp>
      <p:cxnSp>
        <p:nvCxnSpPr>
          <p:cNvPr id="6978" name="Google Shape;6978;p72"/>
          <p:cNvCxnSpPr/>
          <p:nvPr/>
        </p:nvCxnSpPr>
        <p:spPr>
          <a:xfrm rot="10800000" flipH="1">
            <a:off x="5432548" y="4637001"/>
            <a:ext cx="133200" cy="134400"/>
          </a:xfrm>
          <a:prstGeom prst="straightConnector1">
            <a:avLst/>
          </a:prstGeom>
          <a:noFill/>
          <a:ln w="9525" cap="flat" cmpd="sng">
            <a:solidFill>
              <a:schemeClr val="dk2"/>
            </a:solidFill>
            <a:prstDash val="solid"/>
            <a:round/>
            <a:headEnd type="none" w="med" len="med"/>
            <a:tailEnd type="none" w="med" len="med"/>
          </a:ln>
        </p:spPr>
      </p:cxnSp>
      <p:cxnSp>
        <p:nvCxnSpPr>
          <p:cNvPr id="6979" name="Google Shape;6979;p72"/>
          <p:cNvCxnSpPr/>
          <p:nvPr/>
        </p:nvCxnSpPr>
        <p:spPr>
          <a:xfrm rot="10800000" flipH="1">
            <a:off x="5432548" y="4788957"/>
            <a:ext cx="133200" cy="134400"/>
          </a:xfrm>
          <a:prstGeom prst="straightConnector1">
            <a:avLst/>
          </a:prstGeom>
          <a:noFill/>
          <a:ln w="9525" cap="flat" cmpd="sng">
            <a:solidFill>
              <a:schemeClr val="dk2"/>
            </a:solidFill>
            <a:prstDash val="solid"/>
            <a:round/>
            <a:headEnd type="none" w="med" len="med"/>
            <a:tailEnd type="none" w="med" len="med"/>
          </a:ln>
        </p:spPr>
      </p:cxnSp>
      <p:sp>
        <p:nvSpPr>
          <p:cNvPr id="6980" name="Google Shape;6980;p72"/>
          <p:cNvSpPr/>
          <p:nvPr/>
        </p:nvSpPr>
        <p:spPr>
          <a:xfrm>
            <a:off x="6022955" y="4145560"/>
            <a:ext cx="878000" cy="21804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81" name="Google Shape;6981;p72"/>
          <p:cNvSpPr/>
          <p:nvPr/>
        </p:nvSpPr>
        <p:spPr>
          <a:xfrm>
            <a:off x="6124385" y="4644241"/>
            <a:ext cx="124400" cy="1344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82" name="Google Shape;6982;p72"/>
          <p:cNvSpPr/>
          <p:nvPr/>
        </p:nvSpPr>
        <p:spPr>
          <a:xfrm>
            <a:off x="6248728" y="4644241"/>
            <a:ext cx="124400" cy="1344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83" name="Google Shape;6983;p72"/>
          <p:cNvSpPr/>
          <p:nvPr/>
        </p:nvSpPr>
        <p:spPr>
          <a:xfrm>
            <a:off x="6004487" y="4594393"/>
            <a:ext cx="254000" cy="448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84" name="Google Shape;6984;p72"/>
          <p:cNvSpPr/>
          <p:nvPr/>
        </p:nvSpPr>
        <p:spPr>
          <a:xfrm>
            <a:off x="6127712" y="4593989"/>
            <a:ext cx="172000" cy="448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85" name="Google Shape;6985;p72"/>
          <p:cNvSpPr/>
          <p:nvPr/>
        </p:nvSpPr>
        <p:spPr>
          <a:xfrm>
            <a:off x="6251457" y="4593936"/>
            <a:ext cx="172000" cy="448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986" name="Google Shape;6986;p72"/>
          <p:cNvCxnSpPr/>
          <p:nvPr/>
        </p:nvCxnSpPr>
        <p:spPr>
          <a:xfrm>
            <a:off x="6048941" y="4593297"/>
            <a:ext cx="3764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a:off x="5998563" y="4775595"/>
            <a:ext cx="376400" cy="0"/>
          </a:xfrm>
          <a:prstGeom prst="straightConnector1">
            <a:avLst/>
          </a:prstGeom>
          <a:noFill/>
          <a:ln w="9525" cap="flat" cmpd="sng">
            <a:solidFill>
              <a:schemeClr val="dk2"/>
            </a:solidFill>
            <a:prstDash val="solid"/>
            <a:round/>
            <a:headEnd type="none" w="med" len="med"/>
            <a:tailEnd type="none" w="med" len="med"/>
          </a:ln>
        </p:spPr>
      </p:cxnSp>
      <p:cxnSp>
        <p:nvCxnSpPr>
          <p:cNvPr id="6988" name="Google Shape;6988;p72"/>
          <p:cNvCxnSpPr/>
          <p:nvPr/>
        </p:nvCxnSpPr>
        <p:spPr>
          <a:xfrm rot="10800000" flipH="1">
            <a:off x="6375427" y="4725537"/>
            <a:ext cx="51200" cy="51200"/>
          </a:xfrm>
          <a:prstGeom prst="straightConnector1">
            <a:avLst/>
          </a:prstGeom>
          <a:noFill/>
          <a:ln w="9525" cap="flat" cmpd="sng">
            <a:solidFill>
              <a:schemeClr val="dk2"/>
            </a:solidFill>
            <a:prstDash val="solid"/>
            <a:round/>
            <a:headEnd type="none" w="med" len="med"/>
            <a:tailEnd type="none" w="med" len="med"/>
          </a:ln>
        </p:spPr>
      </p:cxnSp>
      <p:sp>
        <p:nvSpPr>
          <p:cNvPr id="6989" name="Google Shape;6989;p72"/>
          <p:cNvSpPr/>
          <p:nvPr/>
        </p:nvSpPr>
        <p:spPr>
          <a:xfrm>
            <a:off x="6374957" y="4595185"/>
            <a:ext cx="50835" cy="179787"/>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SG"/>
          </a:p>
        </p:txBody>
      </p:sp>
      <p:cxnSp>
        <p:nvCxnSpPr>
          <p:cNvPr id="6990" name="Google Shape;6990;p72"/>
          <p:cNvCxnSpPr/>
          <p:nvPr/>
        </p:nvCxnSpPr>
        <p:spPr>
          <a:xfrm rot="10800000" flipH="1">
            <a:off x="5504173" y="4711369"/>
            <a:ext cx="512000" cy="8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1" name="Google Shape;6991;p72"/>
          <p:cNvSpPr/>
          <p:nvPr/>
        </p:nvSpPr>
        <p:spPr>
          <a:xfrm>
            <a:off x="6000044" y="4644241"/>
            <a:ext cx="124400" cy="1344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92" name="Google Shape;6992;p72"/>
          <p:cNvSpPr/>
          <p:nvPr/>
        </p:nvSpPr>
        <p:spPr>
          <a:xfrm>
            <a:off x="6992467" y="4140900"/>
            <a:ext cx="614000" cy="21804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93" name="Google Shape;6993;p72"/>
          <p:cNvSpPr/>
          <p:nvPr/>
        </p:nvSpPr>
        <p:spPr>
          <a:xfrm>
            <a:off x="6992468" y="4569700"/>
            <a:ext cx="184000" cy="1784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994" name="Google Shape;6994;p72"/>
          <p:cNvCxnSpPr/>
          <p:nvPr/>
        </p:nvCxnSpPr>
        <p:spPr>
          <a:xfrm rot="10800000" flipH="1">
            <a:off x="6417349" y="4684045"/>
            <a:ext cx="583200" cy="20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5" name="Google Shape;6995;p72"/>
          <p:cNvPicPr preferRelativeResize="0"/>
          <p:nvPr/>
        </p:nvPicPr>
        <p:blipFill>
          <a:blip r:embed="rId3">
            <a:alphaModFix/>
          </a:blip>
          <a:stretch>
            <a:fillRect/>
          </a:stretch>
        </p:blipFill>
        <p:spPr>
          <a:xfrm flipH="1">
            <a:off x="1875103" y="1449251"/>
            <a:ext cx="1681664" cy="1804331"/>
          </a:xfrm>
          <a:prstGeom prst="rect">
            <a:avLst/>
          </a:prstGeom>
          <a:noFill/>
          <a:ln>
            <a:noFill/>
          </a:ln>
        </p:spPr>
      </p:pic>
      <p:pic>
        <p:nvPicPr>
          <p:cNvPr id="6996" name="Google Shape;6996;p72"/>
          <p:cNvPicPr preferRelativeResize="0"/>
          <p:nvPr/>
        </p:nvPicPr>
        <p:blipFill>
          <a:blip r:embed="rId3">
            <a:alphaModFix/>
          </a:blip>
          <a:stretch>
            <a:fillRect/>
          </a:stretch>
        </p:blipFill>
        <p:spPr>
          <a:xfrm flipH="1">
            <a:off x="1047733" y="2297352"/>
            <a:ext cx="1681664" cy="1804331"/>
          </a:xfrm>
          <a:prstGeom prst="rect">
            <a:avLst/>
          </a:prstGeom>
          <a:noFill/>
          <a:ln>
            <a:noFill/>
          </a:ln>
        </p:spPr>
      </p:pic>
      <p:grpSp>
        <p:nvGrpSpPr>
          <p:cNvPr id="6997" name="Google Shape;6997;p72"/>
          <p:cNvGrpSpPr/>
          <p:nvPr/>
        </p:nvGrpSpPr>
        <p:grpSpPr>
          <a:xfrm>
            <a:off x="328543" y="2108639"/>
            <a:ext cx="510756" cy="551200"/>
            <a:chOff x="2476982" y="2030254"/>
            <a:chExt cx="383067" cy="413400"/>
          </a:xfrm>
        </p:grpSpPr>
        <p:sp>
          <p:nvSpPr>
            <p:cNvPr id="6998" name="Google Shape;6998;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99" name="Google Shape;6999;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00" name="Google Shape;7000;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01" name="Google Shape;7001;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02" name="Google Shape;7002;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03" name="Google Shape;7003;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04" name="Google Shape;7004;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005" name="Google Shape;7005;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8" name="Google Shape;7008;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9" name="Google Shape;7009;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SG"/>
            </a:p>
          </p:txBody>
        </p:sp>
        <p:sp>
          <p:nvSpPr>
            <p:cNvPr id="7010" name="Google Shape;7010;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SG"/>
            </a:p>
          </p:txBody>
        </p:sp>
        <p:sp>
          <p:nvSpPr>
            <p:cNvPr id="7011" name="Google Shape;7011;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txBody>
            <a:bodyPr/>
            <a:lstStyle/>
            <a:p>
              <a:endParaRPr lang="en-SG"/>
            </a:p>
          </p:txBody>
        </p:sp>
        <p:cxnSp>
          <p:nvCxnSpPr>
            <p:cNvPr id="7012" name="Google Shape;7012;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3" name="Google Shape;7013;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4" name="Google Shape;7014;p72"/>
          <p:cNvCxnSpPr/>
          <p:nvPr/>
        </p:nvCxnSpPr>
        <p:spPr>
          <a:xfrm>
            <a:off x="1670816" y="3197700"/>
            <a:ext cx="1808000" cy="2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5" name="Google Shape;7015;p72"/>
          <p:cNvSpPr/>
          <p:nvPr/>
        </p:nvSpPr>
        <p:spPr>
          <a:xfrm>
            <a:off x="4363039" y="2249433"/>
            <a:ext cx="507200" cy="4104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7016" name="Google Shape;7016;p72"/>
          <p:cNvGrpSpPr/>
          <p:nvPr/>
        </p:nvGrpSpPr>
        <p:grpSpPr>
          <a:xfrm>
            <a:off x="5631251" y="1018601"/>
            <a:ext cx="5422751" cy="1854862"/>
            <a:chOff x="4223438" y="763950"/>
            <a:chExt cx="4067063" cy="1391146"/>
          </a:xfrm>
        </p:grpSpPr>
        <p:grpSp>
          <p:nvGrpSpPr>
            <p:cNvPr id="7017" name="Google Shape;7017;p72"/>
            <p:cNvGrpSpPr/>
            <p:nvPr/>
          </p:nvGrpSpPr>
          <p:grpSpPr>
            <a:xfrm>
              <a:off x="5175725" y="763950"/>
              <a:ext cx="3114776" cy="1391146"/>
              <a:chOff x="3894100" y="1012700"/>
              <a:chExt cx="3114776" cy="1391146"/>
            </a:xfrm>
          </p:grpSpPr>
          <p:sp>
            <p:nvSpPr>
              <p:cNvPr id="7018" name="Google Shape;7018;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19" name="Google Shape;7019;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20" name="Google Shape;7020;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21" name="Google Shape;7021;p72"/>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022" name="Google Shape;7022;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4" name="Google Shape;7024;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5" name="Google Shape;7025;p72"/>
              <p:cNvSpPr txBox="1"/>
              <p:nvPr/>
            </p:nvSpPr>
            <p:spPr>
              <a:xfrm>
                <a:off x="3894100" y="1598991"/>
                <a:ext cx="487200" cy="307795"/>
              </a:xfrm>
              <a:prstGeom prst="rect">
                <a:avLst/>
              </a:prstGeom>
              <a:noFill/>
              <a:ln>
                <a:noFill/>
              </a:ln>
            </p:spPr>
            <p:txBody>
              <a:bodyPr spcFirstLastPara="1" wrap="square" lIns="121900" tIns="121900" rIns="121900" bIns="121900" anchor="t" anchorCtr="0">
                <a:spAutoFit/>
              </a:bodyPr>
              <a:lstStyle/>
              <a:p>
                <a:r>
                  <a:rPr lang="en" sz="1067"/>
                  <a:t>14*14</a:t>
                </a:r>
                <a:endParaRPr sz="800"/>
              </a:p>
            </p:txBody>
          </p:sp>
          <p:sp>
            <p:nvSpPr>
              <p:cNvPr id="7026" name="Google Shape;7026;p72"/>
              <p:cNvSpPr txBox="1"/>
              <p:nvPr/>
            </p:nvSpPr>
            <p:spPr>
              <a:xfrm>
                <a:off x="4315301" y="1683755"/>
                <a:ext cx="487200" cy="307795"/>
              </a:xfrm>
              <a:prstGeom prst="rect">
                <a:avLst/>
              </a:prstGeom>
              <a:noFill/>
              <a:ln>
                <a:noFill/>
              </a:ln>
            </p:spPr>
            <p:txBody>
              <a:bodyPr spcFirstLastPara="1" wrap="square" lIns="121900" tIns="121900" rIns="121900" bIns="121900" anchor="t" anchorCtr="0">
                <a:spAutoFit/>
              </a:bodyPr>
              <a:lstStyle/>
              <a:p>
                <a:r>
                  <a:rPr lang="en" sz="1067"/>
                  <a:t>28*28</a:t>
                </a:r>
                <a:endParaRPr sz="800"/>
              </a:p>
            </p:txBody>
          </p:sp>
          <p:sp>
            <p:nvSpPr>
              <p:cNvPr id="7027" name="Google Shape;7027;p72"/>
              <p:cNvSpPr txBox="1"/>
              <p:nvPr/>
            </p:nvSpPr>
            <p:spPr>
              <a:xfrm>
                <a:off x="4935087" y="1802903"/>
                <a:ext cx="487200" cy="307795"/>
              </a:xfrm>
              <a:prstGeom prst="rect">
                <a:avLst/>
              </a:prstGeom>
              <a:noFill/>
              <a:ln>
                <a:noFill/>
              </a:ln>
            </p:spPr>
            <p:txBody>
              <a:bodyPr spcFirstLastPara="1" wrap="square" lIns="121900" tIns="121900" rIns="121900" bIns="121900" anchor="t" anchorCtr="0">
                <a:spAutoFit/>
              </a:bodyPr>
              <a:lstStyle/>
              <a:p>
                <a:r>
                  <a:rPr lang="en" sz="1067"/>
                  <a:t>56*56</a:t>
                </a:r>
                <a:endParaRPr sz="800"/>
              </a:p>
            </p:txBody>
          </p:sp>
          <p:sp>
            <p:nvSpPr>
              <p:cNvPr id="7028" name="Google Shape;7028;p72"/>
              <p:cNvSpPr txBox="1"/>
              <p:nvPr/>
            </p:nvSpPr>
            <p:spPr>
              <a:xfrm>
                <a:off x="5468860" y="1936327"/>
                <a:ext cx="697200" cy="307795"/>
              </a:xfrm>
              <a:prstGeom prst="rect">
                <a:avLst/>
              </a:prstGeom>
              <a:noFill/>
              <a:ln>
                <a:noFill/>
              </a:ln>
            </p:spPr>
            <p:txBody>
              <a:bodyPr spcFirstLastPara="1" wrap="square" lIns="121900" tIns="121900" rIns="121900" bIns="121900" anchor="t" anchorCtr="0">
                <a:spAutoFit/>
              </a:bodyPr>
              <a:lstStyle/>
              <a:p>
                <a:r>
                  <a:rPr lang="en" sz="1067"/>
                  <a:t>112*112</a:t>
                </a:r>
                <a:endParaRPr sz="800"/>
              </a:p>
            </p:txBody>
          </p:sp>
          <p:sp>
            <p:nvSpPr>
              <p:cNvPr id="7029" name="Google Shape;7029;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030" name="Google Shape;7030;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1" name="Google Shape;7031;p72"/>
              <p:cNvSpPr txBox="1"/>
              <p:nvPr/>
            </p:nvSpPr>
            <p:spPr>
              <a:xfrm>
                <a:off x="6206746" y="2096051"/>
                <a:ext cx="697200" cy="307795"/>
              </a:xfrm>
              <a:prstGeom prst="rect">
                <a:avLst/>
              </a:prstGeom>
              <a:noFill/>
              <a:ln>
                <a:noFill/>
              </a:ln>
            </p:spPr>
            <p:txBody>
              <a:bodyPr spcFirstLastPara="1" wrap="square" lIns="121900" tIns="121900" rIns="121900" bIns="121900" anchor="t" anchorCtr="0">
                <a:spAutoFit/>
              </a:bodyPr>
              <a:lstStyle/>
              <a:p>
                <a:r>
                  <a:rPr lang="en" sz="1067"/>
                  <a:t>224*224</a:t>
                </a:r>
                <a:endParaRPr sz="800"/>
              </a:p>
            </p:txBody>
          </p:sp>
        </p:grpSp>
        <p:pic>
          <p:nvPicPr>
            <p:cNvPr id="7032" name="Google Shape;7032;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3" name="Google Shape;7033;p72"/>
            <p:cNvSpPr txBox="1"/>
            <p:nvPr/>
          </p:nvSpPr>
          <p:spPr>
            <a:xfrm>
              <a:off x="5056475" y="1118700"/>
              <a:ext cx="282300" cy="461635"/>
            </a:xfrm>
            <a:prstGeom prst="rect">
              <a:avLst/>
            </a:prstGeom>
            <a:noFill/>
            <a:ln>
              <a:noFill/>
            </a:ln>
          </p:spPr>
          <p:txBody>
            <a:bodyPr spcFirstLastPara="1" wrap="square" lIns="121900" tIns="121900" rIns="121900" bIns="121900" anchor="t" anchorCtr="0">
              <a:spAutoFit/>
            </a:bodyPr>
            <a:lstStyle/>
            <a:p>
              <a:r>
                <a:rPr lang="en" sz="2400"/>
                <a:t>=</a:t>
              </a:r>
              <a:endParaRPr sz="2400"/>
            </a:p>
          </p:txBody>
        </p:sp>
      </p:gr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037"/>
        <p:cNvGrpSpPr/>
        <p:nvPr/>
      </p:nvGrpSpPr>
      <p:grpSpPr>
        <a:xfrm>
          <a:off x="0" y="0"/>
          <a:ext cx="0" cy="0"/>
          <a:chOff x="0" y="0"/>
          <a:chExt cx="0" cy="0"/>
        </a:xfrm>
      </p:grpSpPr>
      <p:sp>
        <p:nvSpPr>
          <p:cNvPr id="7038" name="Google Shape;7038;p73"/>
          <p:cNvSpPr/>
          <p:nvPr/>
        </p:nvSpPr>
        <p:spPr>
          <a:xfrm>
            <a:off x="2498233" y="1638619"/>
            <a:ext cx="1260000" cy="35884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39" name="Google Shape;7039;p73"/>
          <p:cNvSpPr/>
          <p:nvPr/>
        </p:nvSpPr>
        <p:spPr>
          <a:xfrm>
            <a:off x="4002952" y="1638667"/>
            <a:ext cx="880800" cy="35884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40" name="Google Shape;7040;p73"/>
          <p:cNvSpPr/>
          <p:nvPr/>
        </p:nvSpPr>
        <p:spPr>
          <a:xfrm>
            <a:off x="4002952" y="2247053"/>
            <a:ext cx="264000" cy="2936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41" name="Google Shape;7041;p73"/>
          <p:cNvSpPr/>
          <p:nvPr/>
        </p:nvSpPr>
        <p:spPr>
          <a:xfrm>
            <a:off x="5886535" y="1630991"/>
            <a:ext cx="1260000" cy="35884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42" name="Google Shape;7042;p73"/>
          <p:cNvSpPr/>
          <p:nvPr/>
        </p:nvSpPr>
        <p:spPr>
          <a:xfrm>
            <a:off x="7251289" y="1638636"/>
            <a:ext cx="1260000" cy="35884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043" name="Google Shape;7043;p73"/>
          <p:cNvCxnSpPr/>
          <p:nvPr/>
        </p:nvCxnSpPr>
        <p:spPr>
          <a:xfrm>
            <a:off x="7323581" y="2283539"/>
            <a:ext cx="540400" cy="0"/>
          </a:xfrm>
          <a:prstGeom prst="straightConnector1">
            <a:avLst/>
          </a:prstGeom>
          <a:noFill/>
          <a:ln w="9525" cap="flat" cmpd="sng">
            <a:solidFill>
              <a:schemeClr val="dk2"/>
            </a:solidFill>
            <a:prstDash val="solid"/>
            <a:round/>
            <a:headEnd type="none" w="med" len="med"/>
            <a:tailEnd type="none" w="med" len="med"/>
          </a:ln>
        </p:spPr>
      </p:cxnSp>
      <p:grpSp>
        <p:nvGrpSpPr>
          <p:cNvPr id="7044" name="Google Shape;7044;p73"/>
          <p:cNvGrpSpPr/>
          <p:nvPr/>
        </p:nvGrpSpPr>
        <p:grpSpPr>
          <a:xfrm>
            <a:off x="7251312" y="2272939"/>
            <a:ext cx="610965" cy="303988"/>
            <a:chOff x="5668659" y="1713442"/>
            <a:chExt cx="458224" cy="227991"/>
          </a:xfrm>
        </p:grpSpPr>
        <p:grpSp>
          <p:nvGrpSpPr>
            <p:cNvPr id="7045" name="Google Shape;7045;p73"/>
            <p:cNvGrpSpPr/>
            <p:nvPr/>
          </p:nvGrpSpPr>
          <p:grpSpPr>
            <a:xfrm>
              <a:off x="5802485" y="1713507"/>
              <a:ext cx="188679" cy="227926"/>
              <a:chOff x="5802485" y="1713507"/>
              <a:chExt cx="188679" cy="227926"/>
            </a:xfrm>
          </p:grpSpPr>
          <p:sp>
            <p:nvSpPr>
              <p:cNvPr id="7046" name="Google Shape;704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47" name="Google Shape;704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048" name="Google Shape;7048;p73"/>
            <p:cNvGrpSpPr/>
            <p:nvPr/>
          </p:nvGrpSpPr>
          <p:grpSpPr>
            <a:xfrm>
              <a:off x="5936312" y="1713442"/>
              <a:ext cx="190570" cy="227991"/>
              <a:chOff x="5936312" y="1713442"/>
              <a:chExt cx="190570" cy="227991"/>
            </a:xfrm>
          </p:grpSpPr>
          <p:sp>
            <p:nvSpPr>
              <p:cNvPr id="7049" name="Google Shape;704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50" name="Google Shape;705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51" name="Google Shape;705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052" name="Google Shape;7052;p73"/>
            <p:cNvGrpSpPr/>
            <p:nvPr/>
          </p:nvGrpSpPr>
          <p:grpSpPr>
            <a:xfrm>
              <a:off x="5668659" y="1714000"/>
              <a:ext cx="193488" cy="227433"/>
              <a:chOff x="5668659" y="1714000"/>
              <a:chExt cx="193488" cy="227433"/>
            </a:xfrm>
          </p:grpSpPr>
          <p:sp>
            <p:nvSpPr>
              <p:cNvPr id="7053" name="Google Shape;705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54" name="Google Shape;705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
        <p:nvSpPr>
          <p:cNvPr id="7055" name="Google Shape;7055;p73"/>
          <p:cNvSpPr/>
          <p:nvPr/>
        </p:nvSpPr>
        <p:spPr>
          <a:xfrm>
            <a:off x="4845129" y="1466367"/>
            <a:ext cx="880800" cy="35884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56" name="Google Shape;7056;p73"/>
          <p:cNvSpPr/>
          <p:nvPr/>
        </p:nvSpPr>
        <p:spPr>
          <a:xfrm>
            <a:off x="8669083" y="2247053"/>
            <a:ext cx="264000" cy="2936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057" name="Google Shape;7057;p73"/>
          <p:cNvCxnSpPr/>
          <p:nvPr/>
        </p:nvCxnSpPr>
        <p:spPr>
          <a:xfrm rot="10800000" flipH="1">
            <a:off x="7843763" y="2423324"/>
            <a:ext cx="836800" cy="32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8" name="Google Shape;7058;p73"/>
          <p:cNvGrpSpPr/>
          <p:nvPr/>
        </p:nvGrpSpPr>
        <p:grpSpPr>
          <a:xfrm>
            <a:off x="2486773" y="2202228"/>
            <a:ext cx="760736" cy="777805"/>
            <a:chOff x="506259" y="2370079"/>
            <a:chExt cx="560574" cy="638941"/>
          </a:xfrm>
        </p:grpSpPr>
        <p:grpSp>
          <p:nvGrpSpPr>
            <p:cNvPr id="7059" name="Google Shape;7059;p73"/>
            <p:cNvGrpSpPr/>
            <p:nvPr/>
          </p:nvGrpSpPr>
          <p:grpSpPr>
            <a:xfrm>
              <a:off x="608609" y="2370079"/>
              <a:ext cx="458224" cy="523616"/>
              <a:chOff x="608609" y="2370079"/>
              <a:chExt cx="458224" cy="523616"/>
            </a:xfrm>
          </p:grpSpPr>
          <p:grpSp>
            <p:nvGrpSpPr>
              <p:cNvPr id="7060" name="Google Shape;7060;p73"/>
              <p:cNvGrpSpPr/>
              <p:nvPr/>
            </p:nvGrpSpPr>
            <p:grpSpPr>
              <a:xfrm>
                <a:off x="608609" y="2665704"/>
                <a:ext cx="458224" cy="227991"/>
                <a:chOff x="5668659" y="1713442"/>
                <a:chExt cx="458224" cy="227991"/>
              </a:xfrm>
            </p:grpSpPr>
            <p:grpSp>
              <p:nvGrpSpPr>
                <p:cNvPr id="7061" name="Google Shape;7061;p73"/>
                <p:cNvGrpSpPr/>
                <p:nvPr/>
              </p:nvGrpSpPr>
              <p:grpSpPr>
                <a:xfrm>
                  <a:off x="5802485" y="1713507"/>
                  <a:ext cx="188679" cy="227926"/>
                  <a:chOff x="5802485" y="1713507"/>
                  <a:chExt cx="188679" cy="227926"/>
                </a:xfrm>
              </p:grpSpPr>
              <p:sp>
                <p:nvSpPr>
                  <p:cNvPr id="7062" name="Google Shape;706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63" name="Google Shape;706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064" name="Google Shape;7064;p73"/>
                <p:cNvGrpSpPr/>
                <p:nvPr/>
              </p:nvGrpSpPr>
              <p:grpSpPr>
                <a:xfrm>
                  <a:off x="5936312" y="1713442"/>
                  <a:ext cx="190570" cy="227991"/>
                  <a:chOff x="5936312" y="1713442"/>
                  <a:chExt cx="190570" cy="227991"/>
                </a:xfrm>
              </p:grpSpPr>
              <p:sp>
                <p:nvSpPr>
                  <p:cNvPr id="7065" name="Google Shape;706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66" name="Google Shape;706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67" name="Google Shape;706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068" name="Google Shape;7068;p73"/>
                <p:cNvGrpSpPr/>
                <p:nvPr/>
              </p:nvGrpSpPr>
              <p:grpSpPr>
                <a:xfrm>
                  <a:off x="5668659" y="1714000"/>
                  <a:ext cx="193488" cy="227433"/>
                  <a:chOff x="5668659" y="1714000"/>
                  <a:chExt cx="193488" cy="227433"/>
                </a:xfrm>
              </p:grpSpPr>
              <p:sp>
                <p:nvSpPr>
                  <p:cNvPr id="7069" name="Google Shape;706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70" name="Google Shape;707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071" name="Google Shape;7071;p73"/>
              <p:cNvGrpSpPr/>
              <p:nvPr/>
            </p:nvGrpSpPr>
            <p:grpSpPr>
              <a:xfrm>
                <a:off x="608609" y="2511879"/>
                <a:ext cx="458224" cy="227991"/>
                <a:chOff x="5668659" y="1713442"/>
                <a:chExt cx="458224" cy="227991"/>
              </a:xfrm>
            </p:grpSpPr>
            <p:grpSp>
              <p:nvGrpSpPr>
                <p:cNvPr id="7072" name="Google Shape;7072;p73"/>
                <p:cNvGrpSpPr/>
                <p:nvPr/>
              </p:nvGrpSpPr>
              <p:grpSpPr>
                <a:xfrm>
                  <a:off x="5802485" y="1713507"/>
                  <a:ext cx="188679" cy="227926"/>
                  <a:chOff x="5802485" y="1713507"/>
                  <a:chExt cx="188679" cy="227926"/>
                </a:xfrm>
              </p:grpSpPr>
              <p:sp>
                <p:nvSpPr>
                  <p:cNvPr id="7073" name="Google Shape;707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74" name="Google Shape;707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075" name="Google Shape;7075;p73"/>
                <p:cNvGrpSpPr/>
                <p:nvPr/>
              </p:nvGrpSpPr>
              <p:grpSpPr>
                <a:xfrm>
                  <a:off x="5936312" y="1713442"/>
                  <a:ext cx="190570" cy="227991"/>
                  <a:chOff x="5936312" y="1713442"/>
                  <a:chExt cx="190570" cy="227991"/>
                </a:xfrm>
              </p:grpSpPr>
              <p:sp>
                <p:nvSpPr>
                  <p:cNvPr id="7076" name="Google Shape;707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77" name="Google Shape;707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78" name="Google Shape;707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079" name="Google Shape;7079;p73"/>
                <p:cNvGrpSpPr/>
                <p:nvPr/>
              </p:nvGrpSpPr>
              <p:grpSpPr>
                <a:xfrm>
                  <a:off x="5668659" y="1714000"/>
                  <a:ext cx="193488" cy="227433"/>
                  <a:chOff x="5668659" y="1714000"/>
                  <a:chExt cx="193488" cy="227433"/>
                </a:xfrm>
              </p:grpSpPr>
              <p:sp>
                <p:nvSpPr>
                  <p:cNvPr id="7080" name="Google Shape;708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81" name="Google Shape;708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082" name="Google Shape;7082;p73"/>
              <p:cNvGrpSpPr/>
              <p:nvPr/>
            </p:nvGrpSpPr>
            <p:grpSpPr>
              <a:xfrm>
                <a:off x="608609" y="2370079"/>
                <a:ext cx="458224" cy="227991"/>
                <a:chOff x="5668659" y="1713442"/>
                <a:chExt cx="458224" cy="227991"/>
              </a:xfrm>
            </p:grpSpPr>
            <p:grpSp>
              <p:nvGrpSpPr>
                <p:cNvPr id="7083" name="Google Shape;7083;p73"/>
                <p:cNvGrpSpPr/>
                <p:nvPr/>
              </p:nvGrpSpPr>
              <p:grpSpPr>
                <a:xfrm>
                  <a:off x="5802485" y="1713507"/>
                  <a:ext cx="188679" cy="227926"/>
                  <a:chOff x="5802485" y="1713507"/>
                  <a:chExt cx="188679" cy="227926"/>
                </a:xfrm>
              </p:grpSpPr>
              <p:sp>
                <p:nvSpPr>
                  <p:cNvPr id="7084" name="Google Shape;708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85" name="Google Shape;708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086" name="Google Shape;7086;p73"/>
                <p:cNvGrpSpPr/>
                <p:nvPr/>
              </p:nvGrpSpPr>
              <p:grpSpPr>
                <a:xfrm>
                  <a:off x="5936312" y="1713442"/>
                  <a:ext cx="190570" cy="227991"/>
                  <a:chOff x="5936312" y="1713442"/>
                  <a:chExt cx="190570" cy="227991"/>
                </a:xfrm>
              </p:grpSpPr>
              <p:sp>
                <p:nvSpPr>
                  <p:cNvPr id="7087" name="Google Shape;708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88" name="Google Shape;708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89" name="Google Shape;708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090" name="Google Shape;7090;p73"/>
                <p:cNvGrpSpPr/>
                <p:nvPr/>
              </p:nvGrpSpPr>
              <p:grpSpPr>
                <a:xfrm>
                  <a:off x="5668659" y="1714000"/>
                  <a:ext cx="193488" cy="227433"/>
                  <a:chOff x="5668659" y="1714000"/>
                  <a:chExt cx="193488" cy="227433"/>
                </a:xfrm>
              </p:grpSpPr>
              <p:sp>
                <p:nvSpPr>
                  <p:cNvPr id="7091" name="Google Shape;709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92" name="Google Shape;709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7093" name="Google Shape;7093;p73"/>
            <p:cNvGrpSpPr/>
            <p:nvPr/>
          </p:nvGrpSpPr>
          <p:grpSpPr>
            <a:xfrm>
              <a:off x="558859" y="2427004"/>
              <a:ext cx="458224" cy="523616"/>
              <a:chOff x="608609" y="2370079"/>
              <a:chExt cx="458224" cy="523616"/>
            </a:xfrm>
          </p:grpSpPr>
          <p:grpSp>
            <p:nvGrpSpPr>
              <p:cNvPr id="7094" name="Google Shape;7094;p73"/>
              <p:cNvGrpSpPr/>
              <p:nvPr/>
            </p:nvGrpSpPr>
            <p:grpSpPr>
              <a:xfrm>
                <a:off x="608609" y="2665704"/>
                <a:ext cx="458224" cy="227991"/>
                <a:chOff x="5668659" y="1713442"/>
                <a:chExt cx="458224" cy="227991"/>
              </a:xfrm>
            </p:grpSpPr>
            <p:grpSp>
              <p:nvGrpSpPr>
                <p:cNvPr id="7095" name="Google Shape;7095;p73"/>
                <p:cNvGrpSpPr/>
                <p:nvPr/>
              </p:nvGrpSpPr>
              <p:grpSpPr>
                <a:xfrm>
                  <a:off x="5802485" y="1713507"/>
                  <a:ext cx="188679" cy="227926"/>
                  <a:chOff x="5802485" y="1713507"/>
                  <a:chExt cx="188679" cy="227926"/>
                </a:xfrm>
              </p:grpSpPr>
              <p:sp>
                <p:nvSpPr>
                  <p:cNvPr id="7096" name="Google Shape;709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97" name="Google Shape;709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098" name="Google Shape;7098;p73"/>
                <p:cNvGrpSpPr/>
                <p:nvPr/>
              </p:nvGrpSpPr>
              <p:grpSpPr>
                <a:xfrm>
                  <a:off x="5936312" y="1713442"/>
                  <a:ext cx="190570" cy="227991"/>
                  <a:chOff x="5936312" y="1713442"/>
                  <a:chExt cx="190570" cy="227991"/>
                </a:xfrm>
              </p:grpSpPr>
              <p:sp>
                <p:nvSpPr>
                  <p:cNvPr id="7099" name="Google Shape;709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00" name="Google Shape;710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01" name="Google Shape;710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102" name="Google Shape;7102;p73"/>
                <p:cNvGrpSpPr/>
                <p:nvPr/>
              </p:nvGrpSpPr>
              <p:grpSpPr>
                <a:xfrm>
                  <a:off x="5668659" y="1714000"/>
                  <a:ext cx="193488" cy="227433"/>
                  <a:chOff x="5668659" y="1714000"/>
                  <a:chExt cx="193488" cy="227433"/>
                </a:xfrm>
              </p:grpSpPr>
              <p:sp>
                <p:nvSpPr>
                  <p:cNvPr id="7103" name="Google Shape;710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04" name="Google Shape;710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105" name="Google Shape;7105;p73"/>
              <p:cNvGrpSpPr/>
              <p:nvPr/>
            </p:nvGrpSpPr>
            <p:grpSpPr>
              <a:xfrm>
                <a:off x="608609" y="2511879"/>
                <a:ext cx="458224" cy="227991"/>
                <a:chOff x="5668659" y="1713442"/>
                <a:chExt cx="458224" cy="227991"/>
              </a:xfrm>
            </p:grpSpPr>
            <p:grpSp>
              <p:nvGrpSpPr>
                <p:cNvPr id="7106" name="Google Shape;7106;p73"/>
                <p:cNvGrpSpPr/>
                <p:nvPr/>
              </p:nvGrpSpPr>
              <p:grpSpPr>
                <a:xfrm>
                  <a:off x="5802485" y="1713507"/>
                  <a:ext cx="188679" cy="227926"/>
                  <a:chOff x="5802485" y="1713507"/>
                  <a:chExt cx="188679" cy="227926"/>
                </a:xfrm>
              </p:grpSpPr>
              <p:sp>
                <p:nvSpPr>
                  <p:cNvPr id="7107" name="Google Shape;710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08" name="Google Shape;710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109" name="Google Shape;7109;p73"/>
                <p:cNvGrpSpPr/>
                <p:nvPr/>
              </p:nvGrpSpPr>
              <p:grpSpPr>
                <a:xfrm>
                  <a:off x="5936312" y="1713442"/>
                  <a:ext cx="190570" cy="227991"/>
                  <a:chOff x="5936312" y="1713442"/>
                  <a:chExt cx="190570" cy="227991"/>
                </a:xfrm>
              </p:grpSpPr>
              <p:sp>
                <p:nvSpPr>
                  <p:cNvPr id="7110" name="Google Shape;711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11" name="Google Shape;711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12" name="Google Shape;711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113" name="Google Shape;7113;p73"/>
                <p:cNvGrpSpPr/>
                <p:nvPr/>
              </p:nvGrpSpPr>
              <p:grpSpPr>
                <a:xfrm>
                  <a:off x="5668659" y="1714000"/>
                  <a:ext cx="193488" cy="227433"/>
                  <a:chOff x="5668659" y="1714000"/>
                  <a:chExt cx="193488" cy="227433"/>
                </a:xfrm>
              </p:grpSpPr>
              <p:sp>
                <p:nvSpPr>
                  <p:cNvPr id="7114" name="Google Shape;711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15" name="Google Shape;711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116" name="Google Shape;7116;p73"/>
              <p:cNvGrpSpPr/>
              <p:nvPr/>
            </p:nvGrpSpPr>
            <p:grpSpPr>
              <a:xfrm>
                <a:off x="608609" y="2370079"/>
                <a:ext cx="458224" cy="227991"/>
                <a:chOff x="5668659" y="1713442"/>
                <a:chExt cx="458224" cy="227991"/>
              </a:xfrm>
            </p:grpSpPr>
            <p:grpSp>
              <p:nvGrpSpPr>
                <p:cNvPr id="7117" name="Google Shape;7117;p73"/>
                <p:cNvGrpSpPr/>
                <p:nvPr/>
              </p:nvGrpSpPr>
              <p:grpSpPr>
                <a:xfrm>
                  <a:off x="5802485" y="1713507"/>
                  <a:ext cx="188679" cy="227926"/>
                  <a:chOff x="5802485" y="1713507"/>
                  <a:chExt cx="188679" cy="227926"/>
                </a:xfrm>
              </p:grpSpPr>
              <p:sp>
                <p:nvSpPr>
                  <p:cNvPr id="7118" name="Google Shape;711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19" name="Google Shape;711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120" name="Google Shape;7120;p73"/>
                <p:cNvGrpSpPr/>
                <p:nvPr/>
              </p:nvGrpSpPr>
              <p:grpSpPr>
                <a:xfrm>
                  <a:off x="5936312" y="1713442"/>
                  <a:ext cx="190570" cy="227991"/>
                  <a:chOff x="5936312" y="1713442"/>
                  <a:chExt cx="190570" cy="227991"/>
                </a:xfrm>
              </p:grpSpPr>
              <p:sp>
                <p:nvSpPr>
                  <p:cNvPr id="7121" name="Google Shape;712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22" name="Google Shape;712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23" name="Google Shape;712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124" name="Google Shape;7124;p73"/>
                <p:cNvGrpSpPr/>
                <p:nvPr/>
              </p:nvGrpSpPr>
              <p:grpSpPr>
                <a:xfrm>
                  <a:off x="5668659" y="1714000"/>
                  <a:ext cx="193488" cy="227433"/>
                  <a:chOff x="5668659" y="1714000"/>
                  <a:chExt cx="193488" cy="227433"/>
                </a:xfrm>
              </p:grpSpPr>
              <p:sp>
                <p:nvSpPr>
                  <p:cNvPr id="7125" name="Google Shape;712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26" name="Google Shape;712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7127" name="Google Shape;7127;p73"/>
            <p:cNvGrpSpPr/>
            <p:nvPr/>
          </p:nvGrpSpPr>
          <p:grpSpPr>
            <a:xfrm>
              <a:off x="506259" y="2485404"/>
              <a:ext cx="458224" cy="523616"/>
              <a:chOff x="608609" y="2370079"/>
              <a:chExt cx="458224" cy="523616"/>
            </a:xfrm>
          </p:grpSpPr>
          <p:grpSp>
            <p:nvGrpSpPr>
              <p:cNvPr id="7128" name="Google Shape;7128;p73"/>
              <p:cNvGrpSpPr/>
              <p:nvPr/>
            </p:nvGrpSpPr>
            <p:grpSpPr>
              <a:xfrm>
                <a:off x="608609" y="2665704"/>
                <a:ext cx="458224" cy="227991"/>
                <a:chOff x="5668659" y="1713442"/>
                <a:chExt cx="458224" cy="227991"/>
              </a:xfrm>
            </p:grpSpPr>
            <p:grpSp>
              <p:nvGrpSpPr>
                <p:cNvPr id="7129" name="Google Shape;7129;p73"/>
                <p:cNvGrpSpPr/>
                <p:nvPr/>
              </p:nvGrpSpPr>
              <p:grpSpPr>
                <a:xfrm>
                  <a:off x="5802485" y="1713507"/>
                  <a:ext cx="188679" cy="227926"/>
                  <a:chOff x="5802485" y="1713507"/>
                  <a:chExt cx="188679" cy="227926"/>
                </a:xfrm>
              </p:grpSpPr>
              <p:sp>
                <p:nvSpPr>
                  <p:cNvPr id="7130" name="Google Shape;713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31" name="Google Shape;713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132" name="Google Shape;7132;p73"/>
                <p:cNvGrpSpPr/>
                <p:nvPr/>
              </p:nvGrpSpPr>
              <p:grpSpPr>
                <a:xfrm>
                  <a:off x="5936312" y="1713442"/>
                  <a:ext cx="190570" cy="227991"/>
                  <a:chOff x="5936312" y="1713442"/>
                  <a:chExt cx="190570" cy="227991"/>
                </a:xfrm>
              </p:grpSpPr>
              <p:sp>
                <p:nvSpPr>
                  <p:cNvPr id="7133" name="Google Shape;713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34" name="Google Shape;713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35" name="Google Shape;713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136" name="Google Shape;7136;p73"/>
                <p:cNvGrpSpPr/>
                <p:nvPr/>
              </p:nvGrpSpPr>
              <p:grpSpPr>
                <a:xfrm>
                  <a:off x="5668659" y="1714000"/>
                  <a:ext cx="193488" cy="227433"/>
                  <a:chOff x="5668659" y="1714000"/>
                  <a:chExt cx="193488" cy="227433"/>
                </a:xfrm>
              </p:grpSpPr>
              <p:sp>
                <p:nvSpPr>
                  <p:cNvPr id="7137" name="Google Shape;713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38" name="Google Shape;713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139" name="Google Shape;7139;p73"/>
              <p:cNvGrpSpPr/>
              <p:nvPr/>
            </p:nvGrpSpPr>
            <p:grpSpPr>
              <a:xfrm>
                <a:off x="608609" y="2511879"/>
                <a:ext cx="458224" cy="227991"/>
                <a:chOff x="5668659" y="1713442"/>
                <a:chExt cx="458224" cy="227991"/>
              </a:xfrm>
            </p:grpSpPr>
            <p:grpSp>
              <p:nvGrpSpPr>
                <p:cNvPr id="7140" name="Google Shape;7140;p73"/>
                <p:cNvGrpSpPr/>
                <p:nvPr/>
              </p:nvGrpSpPr>
              <p:grpSpPr>
                <a:xfrm>
                  <a:off x="5802485" y="1713507"/>
                  <a:ext cx="188679" cy="227926"/>
                  <a:chOff x="5802485" y="1713507"/>
                  <a:chExt cx="188679" cy="227926"/>
                </a:xfrm>
              </p:grpSpPr>
              <p:sp>
                <p:nvSpPr>
                  <p:cNvPr id="7141" name="Google Shape;714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42" name="Google Shape;714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143" name="Google Shape;7143;p73"/>
                <p:cNvGrpSpPr/>
                <p:nvPr/>
              </p:nvGrpSpPr>
              <p:grpSpPr>
                <a:xfrm>
                  <a:off x="5936312" y="1713442"/>
                  <a:ext cx="190570" cy="227991"/>
                  <a:chOff x="5936312" y="1713442"/>
                  <a:chExt cx="190570" cy="227991"/>
                </a:xfrm>
              </p:grpSpPr>
              <p:sp>
                <p:nvSpPr>
                  <p:cNvPr id="7144" name="Google Shape;714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45" name="Google Shape;714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46" name="Google Shape;714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147" name="Google Shape;7147;p73"/>
                <p:cNvGrpSpPr/>
                <p:nvPr/>
              </p:nvGrpSpPr>
              <p:grpSpPr>
                <a:xfrm>
                  <a:off x="5668659" y="1714000"/>
                  <a:ext cx="193488" cy="227433"/>
                  <a:chOff x="5668659" y="1714000"/>
                  <a:chExt cx="193488" cy="227433"/>
                </a:xfrm>
              </p:grpSpPr>
              <p:sp>
                <p:nvSpPr>
                  <p:cNvPr id="7148" name="Google Shape;714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49" name="Google Shape;714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150" name="Google Shape;7150;p73"/>
              <p:cNvGrpSpPr/>
              <p:nvPr/>
            </p:nvGrpSpPr>
            <p:grpSpPr>
              <a:xfrm>
                <a:off x="608609" y="2370079"/>
                <a:ext cx="458224" cy="227991"/>
                <a:chOff x="5668659" y="1713442"/>
                <a:chExt cx="458224" cy="227991"/>
              </a:xfrm>
            </p:grpSpPr>
            <p:grpSp>
              <p:nvGrpSpPr>
                <p:cNvPr id="7151" name="Google Shape;7151;p73"/>
                <p:cNvGrpSpPr/>
                <p:nvPr/>
              </p:nvGrpSpPr>
              <p:grpSpPr>
                <a:xfrm>
                  <a:off x="5802485" y="1713507"/>
                  <a:ext cx="188679" cy="227926"/>
                  <a:chOff x="5802485" y="1713507"/>
                  <a:chExt cx="188679" cy="227926"/>
                </a:xfrm>
              </p:grpSpPr>
              <p:sp>
                <p:nvSpPr>
                  <p:cNvPr id="7152" name="Google Shape;715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53" name="Google Shape;715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154" name="Google Shape;7154;p73"/>
                <p:cNvGrpSpPr/>
                <p:nvPr/>
              </p:nvGrpSpPr>
              <p:grpSpPr>
                <a:xfrm>
                  <a:off x="5936312" y="1713442"/>
                  <a:ext cx="190570" cy="227991"/>
                  <a:chOff x="5936312" y="1713442"/>
                  <a:chExt cx="190570" cy="227991"/>
                </a:xfrm>
              </p:grpSpPr>
              <p:sp>
                <p:nvSpPr>
                  <p:cNvPr id="7155" name="Google Shape;715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56" name="Google Shape;715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57" name="Google Shape;715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158" name="Google Shape;7158;p73"/>
                <p:cNvGrpSpPr/>
                <p:nvPr/>
              </p:nvGrpSpPr>
              <p:grpSpPr>
                <a:xfrm>
                  <a:off x="5668659" y="1714000"/>
                  <a:ext cx="193488" cy="227433"/>
                  <a:chOff x="5668659" y="1714000"/>
                  <a:chExt cx="193488" cy="227433"/>
                </a:xfrm>
              </p:grpSpPr>
              <p:sp>
                <p:nvSpPr>
                  <p:cNvPr id="7159" name="Google Shape;715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60" name="Google Shape;716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cxnSp>
        <p:nvCxnSpPr>
          <p:cNvPr id="7161" name="Google Shape;7161;p73"/>
          <p:cNvCxnSpPr>
            <a:endCxn id="7040" idx="2"/>
          </p:cNvCxnSpPr>
          <p:nvPr/>
        </p:nvCxnSpPr>
        <p:spPr>
          <a:xfrm rot="10800000" flipH="1">
            <a:off x="3191752" y="2431137"/>
            <a:ext cx="811200" cy="996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2" name="Google Shape;7162;p73"/>
          <p:cNvGrpSpPr/>
          <p:nvPr/>
        </p:nvGrpSpPr>
        <p:grpSpPr>
          <a:xfrm>
            <a:off x="5886523" y="2134495"/>
            <a:ext cx="760736" cy="777805"/>
            <a:chOff x="506259" y="2370079"/>
            <a:chExt cx="560574" cy="638941"/>
          </a:xfrm>
        </p:grpSpPr>
        <p:grpSp>
          <p:nvGrpSpPr>
            <p:cNvPr id="7163" name="Google Shape;7163;p73"/>
            <p:cNvGrpSpPr/>
            <p:nvPr/>
          </p:nvGrpSpPr>
          <p:grpSpPr>
            <a:xfrm>
              <a:off x="608609" y="2370079"/>
              <a:ext cx="458224" cy="523616"/>
              <a:chOff x="608609" y="2370079"/>
              <a:chExt cx="458224" cy="523616"/>
            </a:xfrm>
          </p:grpSpPr>
          <p:grpSp>
            <p:nvGrpSpPr>
              <p:cNvPr id="7164" name="Google Shape;7164;p73"/>
              <p:cNvGrpSpPr/>
              <p:nvPr/>
            </p:nvGrpSpPr>
            <p:grpSpPr>
              <a:xfrm>
                <a:off x="608609" y="2665704"/>
                <a:ext cx="458224" cy="227991"/>
                <a:chOff x="5668659" y="1713442"/>
                <a:chExt cx="458224" cy="227991"/>
              </a:xfrm>
            </p:grpSpPr>
            <p:grpSp>
              <p:nvGrpSpPr>
                <p:cNvPr id="7165" name="Google Shape;7165;p73"/>
                <p:cNvGrpSpPr/>
                <p:nvPr/>
              </p:nvGrpSpPr>
              <p:grpSpPr>
                <a:xfrm>
                  <a:off x="5802485" y="1713507"/>
                  <a:ext cx="188679" cy="227926"/>
                  <a:chOff x="5802485" y="1713507"/>
                  <a:chExt cx="188679" cy="227926"/>
                </a:xfrm>
              </p:grpSpPr>
              <p:sp>
                <p:nvSpPr>
                  <p:cNvPr id="7166" name="Google Shape;716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67" name="Google Shape;716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168" name="Google Shape;7168;p73"/>
                <p:cNvGrpSpPr/>
                <p:nvPr/>
              </p:nvGrpSpPr>
              <p:grpSpPr>
                <a:xfrm>
                  <a:off x="5936312" y="1713442"/>
                  <a:ext cx="190570" cy="227991"/>
                  <a:chOff x="5936312" y="1713442"/>
                  <a:chExt cx="190570" cy="227991"/>
                </a:xfrm>
              </p:grpSpPr>
              <p:sp>
                <p:nvSpPr>
                  <p:cNvPr id="7169" name="Google Shape;716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70" name="Google Shape;717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71" name="Google Shape;717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172" name="Google Shape;7172;p73"/>
                <p:cNvGrpSpPr/>
                <p:nvPr/>
              </p:nvGrpSpPr>
              <p:grpSpPr>
                <a:xfrm>
                  <a:off x="5668659" y="1714000"/>
                  <a:ext cx="193488" cy="227433"/>
                  <a:chOff x="5668659" y="1714000"/>
                  <a:chExt cx="193488" cy="227433"/>
                </a:xfrm>
              </p:grpSpPr>
              <p:sp>
                <p:nvSpPr>
                  <p:cNvPr id="7173" name="Google Shape;717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74" name="Google Shape;717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175" name="Google Shape;7175;p73"/>
              <p:cNvGrpSpPr/>
              <p:nvPr/>
            </p:nvGrpSpPr>
            <p:grpSpPr>
              <a:xfrm>
                <a:off x="608609" y="2511879"/>
                <a:ext cx="458224" cy="227991"/>
                <a:chOff x="5668659" y="1713442"/>
                <a:chExt cx="458224" cy="227991"/>
              </a:xfrm>
            </p:grpSpPr>
            <p:grpSp>
              <p:nvGrpSpPr>
                <p:cNvPr id="7176" name="Google Shape;7176;p73"/>
                <p:cNvGrpSpPr/>
                <p:nvPr/>
              </p:nvGrpSpPr>
              <p:grpSpPr>
                <a:xfrm>
                  <a:off x="5802485" y="1713507"/>
                  <a:ext cx="188679" cy="227926"/>
                  <a:chOff x="5802485" y="1713507"/>
                  <a:chExt cx="188679" cy="227926"/>
                </a:xfrm>
              </p:grpSpPr>
              <p:sp>
                <p:nvSpPr>
                  <p:cNvPr id="7177" name="Google Shape;717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78" name="Google Shape;717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179" name="Google Shape;7179;p73"/>
                <p:cNvGrpSpPr/>
                <p:nvPr/>
              </p:nvGrpSpPr>
              <p:grpSpPr>
                <a:xfrm>
                  <a:off x="5936312" y="1713442"/>
                  <a:ext cx="190570" cy="227991"/>
                  <a:chOff x="5936312" y="1713442"/>
                  <a:chExt cx="190570" cy="227991"/>
                </a:xfrm>
              </p:grpSpPr>
              <p:sp>
                <p:nvSpPr>
                  <p:cNvPr id="7180" name="Google Shape;718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81" name="Google Shape;718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82" name="Google Shape;718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183" name="Google Shape;7183;p73"/>
                <p:cNvGrpSpPr/>
                <p:nvPr/>
              </p:nvGrpSpPr>
              <p:grpSpPr>
                <a:xfrm>
                  <a:off x="5668659" y="1714000"/>
                  <a:ext cx="193488" cy="227433"/>
                  <a:chOff x="5668659" y="1714000"/>
                  <a:chExt cx="193488" cy="227433"/>
                </a:xfrm>
              </p:grpSpPr>
              <p:sp>
                <p:nvSpPr>
                  <p:cNvPr id="7184" name="Google Shape;718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85" name="Google Shape;718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186" name="Google Shape;7186;p73"/>
              <p:cNvGrpSpPr/>
              <p:nvPr/>
            </p:nvGrpSpPr>
            <p:grpSpPr>
              <a:xfrm>
                <a:off x="608609" y="2370079"/>
                <a:ext cx="458224" cy="227991"/>
                <a:chOff x="5668659" y="1713442"/>
                <a:chExt cx="458224" cy="227991"/>
              </a:xfrm>
            </p:grpSpPr>
            <p:grpSp>
              <p:nvGrpSpPr>
                <p:cNvPr id="7187" name="Google Shape;7187;p73"/>
                <p:cNvGrpSpPr/>
                <p:nvPr/>
              </p:nvGrpSpPr>
              <p:grpSpPr>
                <a:xfrm>
                  <a:off x="5802485" y="1713507"/>
                  <a:ext cx="188679" cy="227926"/>
                  <a:chOff x="5802485" y="1713507"/>
                  <a:chExt cx="188679" cy="227926"/>
                </a:xfrm>
              </p:grpSpPr>
              <p:sp>
                <p:nvSpPr>
                  <p:cNvPr id="7188" name="Google Shape;7188;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89" name="Google Shape;7189;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190" name="Google Shape;7190;p73"/>
                <p:cNvGrpSpPr/>
                <p:nvPr/>
              </p:nvGrpSpPr>
              <p:grpSpPr>
                <a:xfrm>
                  <a:off x="5936312" y="1713442"/>
                  <a:ext cx="190570" cy="227991"/>
                  <a:chOff x="5936312" y="1713442"/>
                  <a:chExt cx="190570" cy="227991"/>
                </a:xfrm>
              </p:grpSpPr>
              <p:sp>
                <p:nvSpPr>
                  <p:cNvPr id="7191" name="Google Shape;7191;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92" name="Google Shape;7192;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93" name="Google Shape;7193;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194" name="Google Shape;7194;p73"/>
                <p:cNvGrpSpPr/>
                <p:nvPr/>
              </p:nvGrpSpPr>
              <p:grpSpPr>
                <a:xfrm>
                  <a:off x="5668659" y="1714000"/>
                  <a:ext cx="193488" cy="227433"/>
                  <a:chOff x="5668659" y="1714000"/>
                  <a:chExt cx="193488" cy="227433"/>
                </a:xfrm>
              </p:grpSpPr>
              <p:sp>
                <p:nvSpPr>
                  <p:cNvPr id="7195" name="Google Shape;7195;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96" name="Google Shape;7196;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7197" name="Google Shape;7197;p73"/>
            <p:cNvGrpSpPr/>
            <p:nvPr/>
          </p:nvGrpSpPr>
          <p:grpSpPr>
            <a:xfrm>
              <a:off x="558859" y="2427004"/>
              <a:ext cx="458224" cy="523616"/>
              <a:chOff x="608609" y="2370079"/>
              <a:chExt cx="458224" cy="523616"/>
            </a:xfrm>
          </p:grpSpPr>
          <p:grpSp>
            <p:nvGrpSpPr>
              <p:cNvPr id="7198" name="Google Shape;7198;p73"/>
              <p:cNvGrpSpPr/>
              <p:nvPr/>
            </p:nvGrpSpPr>
            <p:grpSpPr>
              <a:xfrm>
                <a:off x="608609" y="2665704"/>
                <a:ext cx="458224" cy="227991"/>
                <a:chOff x="5668659" y="1713442"/>
                <a:chExt cx="458224" cy="227991"/>
              </a:xfrm>
            </p:grpSpPr>
            <p:grpSp>
              <p:nvGrpSpPr>
                <p:cNvPr id="7199" name="Google Shape;7199;p73"/>
                <p:cNvGrpSpPr/>
                <p:nvPr/>
              </p:nvGrpSpPr>
              <p:grpSpPr>
                <a:xfrm>
                  <a:off x="5802485" y="1713507"/>
                  <a:ext cx="188679" cy="227926"/>
                  <a:chOff x="5802485" y="1713507"/>
                  <a:chExt cx="188679" cy="227926"/>
                </a:xfrm>
              </p:grpSpPr>
              <p:sp>
                <p:nvSpPr>
                  <p:cNvPr id="7200" name="Google Shape;720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01" name="Google Shape;720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202" name="Google Shape;7202;p73"/>
                <p:cNvGrpSpPr/>
                <p:nvPr/>
              </p:nvGrpSpPr>
              <p:grpSpPr>
                <a:xfrm>
                  <a:off x="5936312" y="1713442"/>
                  <a:ext cx="190570" cy="227991"/>
                  <a:chOff x="5936312" y="1713442"/>
                  <a:chExt cx="190570" cy="227991"/>
                </a:xfrm>
              </p:grpSpPr>
              <p:sp>
                <p:nvSpPr>
                  <p:cNvPr id="7203" name="Google Shape;720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04" name="Google Shape;720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05" name="Google Shape;720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206" name="Google Shape;7206;p73"/>
                <p:cNvGrpSpPr/>
                <p:nvPr/>
              </p:nvGrpSpPr>
              <p:grpSpPr>
                <a:xfrm>
                  <a:off x="5668659" y="1714000"/>
                  <a:ext cx="193488" cy="227433"/>
                  <a:chOff x="5668659" y="1714000"/>
                  <a:chExt cx="193488" cy="227433"/>
                </a:xfrm>
              </p:grpSpPr>
              <p:sp>
                <p:nvSpPr>
                  <p:cNvPr id="7207" name="Google Shape;720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08" name="Google Shape;720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209" name="Google Shape;7209;p73"/>
              <p:cNvGrpSpPr/>
              <p:nvPr/>
            </p:nvGrpSpPr>
            <p:grpSpPr>
              <a:xfrm>
                <a:off x="608609" y="2511879"/>
                <a:ext cx="458224" cy="227991"/>
                <a:chOff x="5668659" y="1713442"/>
                <a:chExt cx="458224" cy="227991"/>
              </a:xfrm>
            </p:grpSpPr>
            <p:grpSp>
              <p:nvGrpSpPr>
                <p:cNvPr id="7210" name="Google Shape;7210;p73"/>
                <p:cNvGrpSpPr/>
                <p:nvPr/>
              </p:nvGrpSpPr>
              <p:grpSpPr>
                <a:xfrm>
                  <a:off x="5802485" y="1713507"/>
                  <a:ext cx="188679" cy="227926"/>
                  <a:chOff x="5802485" y="1713507"/>
                  <a:chExt cx="188679" cy="227926"/>
                </a:xfrm>
              </p:grpSpPr>
              <p:sp>
                <p:nvSpPr>
                  <p:cNvPr id="7211" name="Google Shape;721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12" name="Google Shape;721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213" name="Google Shape;7213;p73"/>
                <p:cNvGrpSpPr/>
                <p:nvPr/>
              </p:nvGrpSpPr>
              <p:grpSpPr>
                <a:xfrm>
                  <a:off x="5936312" y="1713442"/>
                  <a:ext cx="190570" cy="227991"/>
                  <a:chOff x="5936312" y="1713442"/>
                  <a:chExt cx="190570" cy="227991"/>
                </a:xfrm>
              </p:grpSpPr>
              <p:sp>
                <p:nvSpPr>
                  <p:cNvPr id="7214" name="Google Shape;721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15" name="Google Shape;721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16" name="Google Shape;721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217" name="Google Shape;7217;p73"/>
                <p:cNvGrpSpPr/>
                <p:nvPr/>
              </p:nvGrpSpPr>
              <p:grpSpPr>
                <a:xfrm>
                  <a:off x="5668659" y="1714000"/>
                  <a:ext cx="193488" cy="227433"/>
                  <a:chOff x="5668659" y="1714000"/>
                  <a:chExt cx="193488" cy="227433"/>
                </a:xfrm>
              </p:grpSpPr>
              <p:sp>
                <p:nvSpPr>
                  <p:cNvPr id="7218" name="Google Shape;721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19" name="Google Shape;721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220" name="Google Shape;7220;p73"/>
              <p:cNvGrpSpPr/>
              <p:nvPr/>
            </p:nvGrpSpPr>
            <p:grpSpPr>
              <a:xfrm>
                <a:off x="608609" y="2370079"/>
                <a:ext cx="458224" cy="227991"/>
                <a:chOff x="5668659" y="1713442"/>
                <a:chExt cx="458224" cy="227991"/>
              </a:xfrm>
            </p:grpSpPr>
            <p:grpSp>
              <p:nvGrpSpPr>
                <p:cNvPr id="7221" name="Google Shape;7221;p73"/>
                <p:cNvGrpSpPr/>
                <p:nvPr/>
              </p:nvGrpSpPr>
              <p:grpSpPr>
                <a:xfrm>
                  <a:off x="5802485" y="1713507"/>
                  <a:ext cx="188679" cy="227926"/>
                  <a:chOff x="5802485" y="1713507"/>
                  <a:chExt cx="188679" cy="227926"/>
                </a:xfrm>
              </p:grpSpPr>
              <p:sp>
                <p:nvSpPr>
                  <p:cNvPr id="7222" name="Google Shape;722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23" name="Google Shape;722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224" name="Google Shape;7224;p73"/>
                <p:cNvGrpSpPr/>
                <p:nvPr/>
              </p:nvGrpSpPr>
              <p:grpSpPr>
                <a:xfrm>
                  <a:off x="5936312" y="1713442"/>
                  <a:ext cx="190570" cy="227991"/>
                  <a:chOff x="5936312" y="1713442"/>
                  <a:chExt cx="190570" cy="227991"/>
                </a:xfrm>
              </p:grpSpPr>
              <p:sp>
                <p:nvSpPr>
                  <p:cNvPr id="7225" name="Google Shape;722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26" name="Google Shape;722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27" name="Google Shape;722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228" name="Google Shape;7228;p73"/>
                <p:cNvGrpSpPr/>
                <p:nvPr/>
              </p:nvGrpSpPr>
              <p:grpSpPr>
                <a:xfrm>
                  <a:off x="5668659" y="1714000"/>
                  <a:ext cx="193488" cy="227433"/>
                  <a:chOff x="5668659" y="1714000"/>
                  <a:chExt cx="193488" cy="227433"/>
                </a:xfrm>
              </p:grpSpPr>
              <p:sp>
                <p:nvSpPr>
                  <p:cNvPr id="7229" name="Google Shape;722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30" name="Google Shape;723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7231" name="Google Shape;7231;p73"/>
            <p:cNvGrpSpPr/>
            <p:nvPr/>
          </p:nvGrpSpPr>
          <p:grpSpPr>
            <a:xfrm>
              <a:off x="506259" y="2485404"/>
              <a:ext cx="458224" cy="523616"/>
              <a:chOff x="608609" y="2370079"/>
              <a:chExt cx="458224" cy="523616"/>
            </a:xfrm>
          </p:grpSpPr>
          <p:grpSp>
            <p:nvGrpSpPr>
              <p:cNvPr id="7232" name="Google Shape;7232;p73"/>
              <p:cNvGrpSpPr/>
              <p:nvPr/>
            </p:nvGrpSpPr>
            <p:grpSpPr>
              <a:xfrm>
                <a:off x="608609" y="2665704"/>
                <a:ext cx="458224" cy="227991"/>
                <a:chOff x="5668659" y="1713442"/>
                <a:chExt cx="458224" cy="227991"/>
              </a:xfrm>
            </p:grpSpPr>
            <p:grpSp>
              <p:nvGrpSpPr>
                <p:cNvPr id="7233" name="Google Shape;7233;p73"/>
                <p:cNvGrpSpPr/>
                <p:nvPr/>
              </p:nvGrpSpPr>
              <p:grpSpPr>
                <a:xfrm>
                  <a:off x="5802485" y="1713507"/>
                  <a:ext cx="188679" cy="227926"/>
                  <a:chOff x="5802485" y="1713507"/>
                  <a:chExt cx="188679" cy="227926"/>
                </a:xfrm>
              </p:grpSpPr>
              <p:sp>
                <p:nvSpPr>
                  <p:cNvPr id="7234" name="Google Shape;723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35" name="Google Shape;723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236" name="Google Shape;7236;p73"/>
                <p:cNvGrpSpPr/>
                <p:nvPr/>
              </p:nvGrpSpPr>
              <p:grpSpPr>
                <a:xfrm>
                  <a:off x="5936312" y="1713442"/>
                  <a:ext cx="190570" cy="227991"/>
                  <a:chOff x="5936312" y="1713442"/>
                  <a:chExt cx="190570" cy="227991"/>
                </a:xfrm>
              </p:grpSpPr>
              <p:sp>
                <p:nvSpPr>
                  <p:cNvPr id="7237" name="Google Shape;723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38" name="Google Shape;723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39" name="Google Shape;723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240" name="Google Shape;7240;p73"/>
                <p:cNvGrpSpPr/>
                <p:nvPr/>
              </p:nvGrpSpPr>
              <p:grpSpPr>
                <a:xfrm>
                  <a:off x="5668659" y="1714000"/>
                  <a:ext cx="193488" cy="227433"/>
                  <a:chOff x="5668659" y="1714000"/>
                  <a:chExt cx="193488" cy="227433"/>
                </a:xfrm>
              </p:grpSpPr>
              <p:sp>
                <p:nvSpPr>
                  <p:cNvPr id="7241" name="Google Shape;724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42" name="Google Shape;724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243" name="Google Shape;7243;p73"/>
              <p:cNvGrpSpPr/>
              <p:nvPr/>
            </p:nvGrpSpPr>
            <p:grpSpPr>
              <a:xfrm>
                <a:off x="608609" y="2511879"/>
                <a:ext cx="458224" cy="227991"/>
                <a:chOff x="5668659" y="1713442"/>
                <a:chExt cx="458224" cy="227991"/>
              </a:xfrm>
            </p:grpSpPr>
            <p:grpSp>
              <p:nvGrpSpPr>
                <p:cNvPr id="7244" name="Google Shape;7244;p73"/>
                <p:cNvGrpSpPr/>
                <p:nvPr/>
              </p:nvGrpSpPr>
              <p:grpSpPr>
                <a:xfrm>
                  <a:off x="5802485" y="1713507"/>
                  <a:ext cx="188679" cy="227926"/>
                  <a:chOff x="5802485" y="1713507"/>
                  <a:chExt cx="188679" cy="227926"/>
                </a:xfrm>
              </p:grpSpPr>
              <p:sp>
                <p:nvSpPr>
                  <p:cNvPr id="7245" name="Google Shape;72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46" name="Google Shape;72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247" name="Google Shape;7247;p73"/>
                <p:cNvGrpSpPr/>
                <p:nvPr/>
              </p:nvGrpSpPr>
              <p:grpSpPr>
                <a:xfrm>
                  <a:off x="5936312" y="1713442"/>
                  <a:ext cx="190570" cy="227991"/>
                  <a:chOff x="5936312" y="1713442"/>
                  <a:chExt cx="190570" cy="227991"/>
                </a:xfrm>
              </p:grpSpPr>
              <p:sp>
                <p:nvSpPr>
                  <p:cNvPr id="7248" name="Google Shape;72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49" name="Google Shape;72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50" name="Google Shape;72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251" name="Google Shape;7251;p73"/>
                <p:cNvGrpSpPr/>
                <p:nvPr/>
              </p:nvGrpSpPr>
              <p:grpSpPr>
                <a:xfrm>
                  <a:off x="5668659" y="1714000"/>
                  <a:ext cx="193488" cy="227433"/>
                  <a:chOff x="5668659" y="1714000"/>
                  <a:chExt cx="193488" cy="227433"/>
                </a:xfrm>
              </p:grpSpPr>
              <p:sp>
                <p:nvSpPr>
                  <p:cNvPr id="7252" name="Google Shape;72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53" name="Google Shape;72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254" name="Google Shape;7254;p73"/>
              <p:cNvGrpSpPr/>
              <p:nvPr/>
            </p:nvGrpSpPr>
            <p:grpSpPr>
              <a:xfrm>
                <a:off x="608609" y="2370079"/>
                <a:ext cx="458224" cy="227991"/>
                <a:chOff x="5668659" y="1713442"/>
                <a:chExt cx="458224" cy="227991"/>
              </a:xfrm>
            </p:grpSpPr>
            <p:grpSp>
              <p:nvGrpSpPr>
                <p:cNvPr id="7255" name="Google Shape;7255;p73"/>
                <p:cNvGrpSpPr/>
                <p:nvPr/>
              </p:nvGrpSpPr>
              <p:grpSpPr>
                <a:xfrm>
                  <a:off x="5802485" y="1713507"/>
                  <a:ext cx="188679" cy="227926"/>
                  <a:chOff x="5802485" y="1713507"/>
                  <a:chExt cx="188679" cy="227926"/>
                </a:xfrm>
              </p:grpSpPr>
              <p:sp>
                <p:nvSpPr>
                  <p:cNvPr id="7256" name="Google Shape;725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57" name="Google Shape;725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258" name="Google Shape;7258;p73"/>
                <p:cNvGrpSpPr/>
                <p:nvPr/>
              </p:nvGrpSpPr>
              <p:grpSpPr>
                <a:xfrm>
                  <a:off x="5936312" y="1713442"/>
                  <a:ext cx="190570" cy="227991"/>
                  <a:chOff x="5936312" y="1713442"/>
                  <a:chExt cx="190570" cy="227991"/>
                </a:xfrm>
              </p:grpSpPr>
              <p:sp>
                <p:nvSpPr>
                  <p:cNvPr id="7259" name="Google Shape;725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60" name="Google Shape;726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61" name="Google Shape;726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262" name="Google Shape;7262;p73"/>
                <p:cNvGrpSpPr/>
                <p:nvPr/>
              </p:nvGrpSpPr>
              <p:grpSpPr>
                <a:xfrm>
                  <a:off x="5668659" y="1714000"/>
                  <a:ext cx="193488" cy="227433"/>
                  <a:chOff x="5668659" y="1714000"/>
                  <a:chExt cx="193488" cy="227433"/>
                </a:xfrm>
              </p:grpSpPr>
              <p:sp>
                <p:nvSpPr>
                  <p:cNvPr id="7263" name="Google Shape;726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64" name="Google Shape;726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cxnSp>
        <p:nvCxnSpPr>
          <p:cNvPr id="7265" name="Google Shape;7265;p73"/>
          <p:cNvCxnSpPr>
            <a:endCxn id="7054" idx="1"/>
          </p:cNvCxnSpPr>
          <p:nvPr/>
        </p:nvCxnSpPr>
        <p:spPr>
          <a:xfrm rot="10800000" flipH="1">
            <a:off x="6568112" y="2466328"/>
            <a:ext cx="683200" cy="532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69"/>
        <p:cNvGrpSpPr/>
        <p:nvPr/>
      </p:nvGrpSpPr>
      <p:grpSpPr>
        <a:xfrm>
          <a:off x="0" y="0"/>
          <a:ext cx="0" cy="0"/>
          <a:chOff x="0" y="0"/>
          <a:chExt cx="0" cy="0"/>
        </a:xfrm>
      </p:grpSpPr>
      <p:sp>
        <p:nvSpPr>
          <p:cNvPr id="7270" name="Google Shape;7270;p74"/>
          <p:cNvSpPr/>
          <p:nvPr/>
        </p:nvSpPr>
        <p:spPr>
          <a:xfrm>
            <a:off x="1601667" y="1435967"/>
            <a:ext cx="593600" cy="5936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1</a:t>
            </a:r>
            <a:endParaRPr sz="2400"/>
          </a:p>
        </p:txBody>
      </p:sp>
      <p:sp>
        <p:nvSpPr>
          <p:cNvPr id="7271" name="Google Shape;7271;p74"/>
          <p:cNvSpPr/>
          <p:nvPr/>
        </p:nvSpPr>
        <p:spPr>
          <a:xfrm>
            <a:off x="2197459" y="1435967"/>
            <a:ext cx="593600" cy="5936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1</a:t>
            </a:r>
            <a:endParaRPr sz="2400"/>
          </a:p>
        </p:txBody>
      </p:sp>
      <p:sp>
        <p:nvSpPr>
          <p:cNvPr id="7272" name="Google Shape;7272;p74"/>
          <p:cNvSpPr/>
          <p:nvPr/>
        </p:nvSpPr>
        <p:spPr>
          <a:xfrm>
            <a:off x="2791067" y="1435967"/>
            <a:ext cx="593600" cy="5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2</a:t>
            </a:r>
            <a:endParaRPr sz="2400"/>
          </a:p>
        </p:txBody>
      </p:sp>
      <p:sp>
        <p:nvSpPr>
          <p:cNvPr id="7273" name="Google Shape;7273;p74"/>
          <p:cNvSpPr/>
          <p:nvPr/>
        </p:nvSpPr>
        <p:spPr>
          <a:xfrm>
            <a:off x="3386859" y="1435967"/>
            <a:ext cx="593600" cy="5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4</a:t>
            </a:r>
            <a:endParaRPr sz="2400"/>
          </a:p>
        </p:txBody>
      </p:sp>
      <p:sp>
        <p:nvSpPr>
          <p:cNvPr id="7274" name="Google Shape;7274;p74"/>
          <p:cNvSpPr/>
          <p:nvPr/>
        </p:nvSpPr>
        <p:spPr>
          <a:xfrm>
            <a:off x="1601667" y="2031759"/>
            <a:ext cx="593600" cy="5936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5</a:t>
            </a:r>
            <a:endParaRPr sz="2400"/>
          </a:p>
        </p:txBody>
      </p:sp>
      <p:sp>
        <p:nvSpPr>
          <p:cNvPr id="7275" name="Google Shape;7275;p74"/>
          <p:cNvSpPr/>
          <p:nvPr/>
        </p:nvSpPr>
        <p:spPr>
          <a:xfrm>
            <a:off x="2197476" y="2031792"/>
            <a:ext cx="593600" cy="5936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6</a:t>
            </a:r>
            <a:endParaRPr sz="2400"/>
          </a:p>
        </p:txBody>
      </p:sp>
      <p:sp>
        <p:nvSpPr>
          <p:cNvPr id="7276" name="Google Shape;7276;p74"/>
          <p:cNvSpPr/>
          <p:nvPr/>
        </p:nvSpPr>
        <p:spPr>
          <a:xfrm>
            <a:off x="2791067" y="2031759"/>
            <a:ext cx="593600" cy="5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7</a:t>
            </a:r>
            <a:endParaRPr sz="2400"/>
          </a:p>
        </p:txBody>
      </p:sp>
      <p:sp>
        <p:nvSpPr>
          <p:cNvPr id="7277" name="Google Shape;7277;p74"/>
          <p:cNvSpPr/>
          <p:nvPr/>
        </p:nvSpPr>
        <p:spPr>
          <a:xfrm>
            <a:off x="3386859" y="2031759"/>
            <a:ext cx="593600" cy="5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8</a:t>
            </a:r>
            <a:endParaRPr sz="2400"/>
          </a:p>
        </p:txBody>
      </p:sp>
      <p:sp>
        <p:nvSpPr>
          <p:cNvPr id="7278" name="Google Shape;7278;p74"/>
          <p:cNvSpPr/>
          <p:nvPr/>
        </p:nvSpPr>
        <p:spPr>
          <a:xfrm>
            <a:off x="1601667" y="2627552"/>
            <a:ext cx="593600" cy="5936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3</a:t>
            </a:r>
            <a:endParaRPr sz="2400"/>
          </a:p>
        </p:txBody>
      </p:sp>
      <p:sp>
        <p:nvSpPr>
          <p:cNvPr id="7279" name="Google Shape;7279;p74"/>
          <p:cNvSpPr/>
          <p:nvPr/>
        </p:nvSpPr>
        <p:spPr>
          <a:xfrm>
            <a:off x="2197459" y="2627552"/>
            <a:ext cx="593600" cy="5936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2</a:t>
            </a:r>
            <a:endParaRPr sz="2400"/>
          </a:p>
        </p:txBody>
      </p:sp>
      <p:sp>
        <p:nvSpPr>
          <p:cNvPr id="7280" name="Google Shape;7280;p74"/>
          <p:cNvSpPr/>
          <p:nvPr/>
        </p:nvSpPr>
        <p:spPr>
          <a:xfrm>
            <a:off x="2791067" y="2627552"/>
            <a:ext cx="593600" cy="5936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1</a:t>
            </a:r>
            <a:endParaRPr sz="2400"/>
          </a:p>
        </p:txBody>
      </p:sp>
      <p:sp>
        <p:nvSpPr>
          <p:cNvPr id="7281" name="Google Shape;7281;p74"/>
          <p:cNvSpPr/>
          <p:nvPr/>
        </p:nvSpPr>
        <p:spPr>
          <a:xfrm>
            <a:off x="3386859" y="2627552"/>
            <a:ext cx="593600" cy="5936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0</a:t>
            </a:r>
            <a:endParaRPr sz="2400"/>
          </a:p>
        </p:txBody>
      </p:sp>
      <p:sp>
        <p:nvSpPr>
          <p:cNvPr id="7282" name="Google Shape;7282;p74"/>
          <p:cNvSpPr/>
          <p:nvPr/>
        </p:nvSpPr>
        <p:spPr>
          <a:xfrm>
            <a:off x="1601667" y="3223344"/>
            <a:ext cx="593600" cy="5936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1</a:t>
            </a:r>
            <a:endParaRPr sz="2400"/>
          </a:p>
        </p:txBody>
      </p:sp>
      <p:sp>
        <p:nvSpPr>
          <p:cNvPr id="7283" name="Google Shape;7283;p74"/>
          <p:cNvSpPr/>
          <p:nvPr/>
        </p:nvSpPr>
        <p:spPr>
          <a:xfrm>
            <a:off x="2197459" y="3223344"/>
            <a:ext cx="593600" cy="5936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2</a:t>
            </a:r>
            <a:endParaRPr sz="2400"/>
          </a:p>
        </p:txBody>
      </p:sp>
      <p:sp>
        <p:nvSpPr>
          <p:cNvPr id="7284" name="Google Shape;7284;p74"/>
          <p:cNvSpPr/>
          <p:nvPr/>
        </p:nvSpPr>
        <p:spPr>
          <a:xfrm>
            <a:off x="2791067" y="3223344"/>
            <a:ext cx="593600" cy="5936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3</a:t>
            </a:r>
            <a:endParaRPr sz="2400"/>
          </a:p>
        </p:txBody>
      </p:sp>
      <p:sp>
        <p:nvSpPr>
          <p:cNvPr id="7285" name="Google Shape;7285;p74"/>
          <p:cNvSpPr/>
          <p:nvPr/>
        </p:nvSpPr>
        <p:spPr>
          <a:xfrm>
            <a:off x="3386859" y="3223344"/>
            <a:ext cx="593600" cy="5936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4</a:t>
            </a:r>
            <a:endParaRPr sz="2400"/>
          </a:p>
        </p:txBody>
      </p:sp>
      <p:sp>
        <p:nvSpPr>
          <p:cNvPr id="7286" name="Google Shape;7286;p74"/>
          <p:cNvSpPr/>
          <p:nvPr/>
        </p:nvSpPr>
        <p:spPr>
          <a:xfrm>
            <a:off x="6400800" y="2029567"/>
            <a:ext cx="593600" cy="5936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6</a:t>
            </a:r>
            <a:endParaRPr sz="2400"/>
          </a:p>
        </p:txBody>
      </p:sp>
      <p:sp>
        <p:nvSpPr>
          <p:cNvPr id="7287" name="Google Shape;7287;p74"/>
          <p:cNvSpPr/>
          <p:nvPr/>
        </p:nvSpPr>
        <p:spPr>
          <a:xfrm>
            <a:off x="6996592" y="2029567"/>
            <a:ext cx="593600" cy="593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8</a:t>
            </a:r>
            <a:endParaRPr sz="2400"/>
          </a:p>
        </p:txBody>
      </p:sp>
      <p:sp>
        <p:nvSpPr>
          <p:cNvPr id="7288" name="Google Shape;7288;p74"/>
          <p:cNvSpPr/>
          <p:nvPr/>
        </p:nvSpPr>
        <p:spPr>
          <a:xfrm>
            <a:off x="6400800" y="2625359"/>
            <a:ext cx="593600" cy="5936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3</a:t>
            </a:r>
            <a:endParaRPr sz="2400"/>
          </a:p>
        </p:txBody>
      </p:sp>
      <p:sp>
        <p:nvSpPr>
          <p:cNvPr id="7289" name="Google Shape;7289;p74"/>
          <p:cNvSpPr/>
          <p:nvPr/>
        </p:nvSpPr>
        <p:spPr>
          <a:xfrm>
            <a:off x="6996592" y="2625359"/>
            <a:ext cx="593600" cy="5936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4</a:t>
            </a:r>
            <a:endParaRPr sz="2400"/>
          </a:p>
        </p:txBody>
      </p:sp>
      <p:cxnSp>
        <p:nvCxnSpPr>
          <p:cNvPr id="7290" name="Google Shape;7290;p74"/>
          <p:cNvCxnSpPr/>
          <p:nvPr/>
        </p:nvCxnSpPr>
        <p:spPr>
          <a:xfrm>
            <a:off x="1629267" y="4004167"/>
            <a:ext cx="2374800" cy="0"/>
          </a:xfrm>
          <a:prstGeom prst="straightConnector1">
            <a:avLst/>
          </a:prstGeom>
          <a:noFill/>
          <a:ln w="19050" cap="flat" cmpd="sng">
            <a:solidFill>
              <a:schemeClr val="dk2"/>
            </a:solidFill>
            <a:prstDash val="solid"/>
            <a:round/>
            <a:headEnd type="none" w="med" len="med"/>
            <a:tailEnd type="triangle" w="med" len="med"/>
          </a:ln>
        </p:spPr>
      </p:cxnSp>
      <p:cxnSp>
        <p:nvCxnSpPr>
          <p:cNvPr id="7291" name="Google Shape;7291;p74"/>
          <p:cNvCxnSpPr/>
          <p:nvPr/>
        </p:nvCxnSpPr>
        <p:spPr>
          <a:xfrm rot="10800000">
            <a:off x="1407312" y="1480159"/>
            <a:ext cx="0" cy="2219200"/>
          </a:xfrm>
          <a:prstGeom prst="straightConnector1">
            <a:avLst/>
          </a:prstGeom>
          <a:noFill/>
          <a:ln w="19050" cap="flat" cmpd="sng">
            <a:solidFill>
              <a:schemeClr val="dk2"/>
            </a:solidFill>
            <a:prstDash val="solid"/>
            <a:round/>
            <a:headEnd type="none" w="med" len="med"/>
            <a:tailEnd type="triangle" w="med" len="med"/>
          </a:ln>
        </p:spPr>
      </p:cxnSp>
      <p:sp>
        <p:nvSpPr>
          <p:cNvPr id="7292" name="Google Shape;7292;p74"/>
          <p:cNvSpPr/>
          <p:nvPr/>
        </p:nvSpPr>
        <p:spPr>
          <a:xfrm>
            <a:off x="1987116" y="1480157"/>
            <a:ext cx="1394400" cy="1394400"/>
          </a:xfrm>
          <a:prstGeom prst="ellipse">
            <a:avLst/>
          </a:prstGeom>
          <a:no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293" name="Google Shape;7293;p74"/>
          <p:cNvCxnSpPr>
            <a:stCxn id="7292" idx="0"/>
            <a:endCxn id="7286" idx="0"/>
          </p:cNvCxnSpPr>
          <p:nvPr/>
        </p:nvCxnSpPr>
        <p:spPr>
          <a:xfrm rot="-5400000" flipH="1">
            <a:off x="4416116" y="-251643"/>
            <a:ext cx="549600" cy="40132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4" name="Google Shape;7294;p74"/>
          <p:cNvSpPr txBox="1"/>
          <p:nvPr/>
        </p:nvSpPr>
        <p:spPr>
          <a:xfrm>
            <a:off x="4307675" y="518500"/>
            <a:ext cx="2292000" cy="928000"/>
          </a:xfrm>
          <a:prstGeom prst="rect">
            <a:avLst/>
          </a:prstGeom>
          <a:noFill/>
          <a:ln>
            <a:noFill/>
          </a:ln>
        </p:spPr>
        <p:txBody>
          <a:bodyPr spcFirstLastPara="1" wrap="square" lIns="121900" tIns="121900" rIns="121900" bIns="121900" anchor="t" anchorCtr="0">
            <a:noAutofit/>
          </a:bodyPr>
          <a:lstStyle/>
          <a:p>
            <a:r>
              <a:rPr lang="en" sz="2400"/>
              <a:t>Max(1,1,5,6) = 6</a:t>
            </a:r>
            <a:endParaRPr sz="2400"/>
          </a:p>
        </p:txBody>
      </p:sp>
      <p:sp>
        <p:nvSpPr>
          <p:cNvPr id="7295" name="Google Shape;7295;p74"/>
          <p:cNvSpPr txBox="1"/>
          <p:nvPr/>
        </p:nvSpPr>
        <p:spPr>
          <a:xfrm>
            <a:off x="1601675" y="3893733"/>
            <a:ext cx="2292000" cy="928000"/>
          </a:xfrm>
          <a:prstGeom prst="rect">
            <a:avLst/>
          </a:prstGeom>
          <a:noFill/>
          <a:ln>
            <a:noFill/>
          </a:ln>
        </p:spPr>
        <p:txBody>
          <a:bodyPr spcFirstLastPara="1" wrap="square" lIns="121900" tIns="121900" rIns="121900" bIns="121900" anchor="t" anchorCtr="0">
            <a:noAutofit/>
          </a:bodyPr>
          <a:lstStyle/>
          <a:p>
            <a:pPr algn="ctr"/>
            <a:r>
              <a:rPr lang="en" sz="2400"/>
              <a:t>Image Representation</a:t>
            </a:r>
            <a:endParaRPr sz="2400"/>
          </a:p>
        </p:txBody>
      </p:sp>
      <p:sp>
        <p:nvSpPr>
          <p:cNvPr id="7296" name="Google Shape;7296;p74"/>
          <p:cNvSpPr txBox="1"/>
          <p:nvPr/>
        </p:nvSpPr>
        <p:spPr>
          <a:xfrm>
            <a:off x="1201248" y="1027000"/>
            <a:ext cx="593600" cy="928000"/>
          </a:xfrm>
          <a:prstGeom prst="rect">
            <a:avLst/>
          </a:prstGeom>
          <a:noFill/>
          <a:ln>
            <a:noFill/>
          </a:ln>
        </p:spPr>
        <p:txBody>
          <a:bodyPr spcFirstLastPara="1" wrap="square" lIns="121900" tIns="121900" rIns="121900" bIns="121900" anchor="t" anchorCtr="0">
            <a:noAutofit/>
          </a:bodyPr>
          <a:lstStyle/>
          <a:p>
            <a:r>
              <a:rPr lang="en" sz="2400"/>
              <a:t>Y</a:t>
            </a:r>
            <a:endParaRPr sz="2400"/>
          </a:p>
        </p:txBody>
      </p:sp>
      <p:sp>
        <p:nvSpPr>
          <p:cNvPr id="7297" name="Google Shape;7297;p74"/>
          <p:cNvSpPr txBox="1"/>
          <p:nvPr/>
        </p:nvSpPr>
        <p:spPr>
          <a:xfrm>
            <a:off x="3882875" y="3745115"/>
            <a:ext cx="593600" cy="928000"/>
          </a:xfrm>
          <a:prstGeom prst="rect">
            <a:avLst/>
          </a:prstGeom>
          <a:noFill/>
          <a:ln>
            <a:noFill/>
          </a:ln>
        </p:spPr>
        <p:txBody>
          <a:bodyPr spcFirstLastPara="1" wrap="square" lIns="121900" tIns="121900" rIns="121900" bIns="121900" anchor="t" anchorCtr="0">
            <a:noAutofit/>
          </a:bodyPr>
          <a:lstStyle/>
          <a:p>
            <a:r>
              <a:rPr lang="en" sz="2400"/>
              <a:t>X</a:t>
            </a:r>
            <a:endParaRPr sz="2400"/>
          </a:p>
        </p:txBody>
      </p:sp>
      <p:cxnSp>
        <p:nvCxnSpPr>
          <p:cNvPr id="7298" name="Google Shape;7298;p74"/>
          <p:cNvCxnSpPr/>
          <p:nvPr/>
        </p:nvCxnSpPr>
        <p:spPr>
          <a:xfrm>
            <a:off x="4211267" y="2595800"/>
            <a:ext cx="1988400" cy="0"/>
          </a:xfrm>
          <a:prstGeom prst="straightConnector1">
            <a:avLst/>
          </a:prstGeom>
          <a:noFill/>
          <a:ln w="9525" cap="flat" cmpd="sng">
            <a:solidFill>
              <a:schemeClr val="dk2"/>
            </a:solidFill>
            <a:prstDash val="solid"/>
            <a:round/>
            <a:headEnd type="none" w="med" len="med"/>
            <a:tailEnd type="triangle" w="med" len="med"/>
          </a:ln>
        </p:spPr>
      </p:cxnSp>
      <p:sp>
        <p:nvSpPr>
          <p:cNvPr id="7299" name="Google Shape;7299;p74"/>
          <p:cNvSpPr txBox="1"/>
          <p:nvPr/>
        </p:nvSpPr>
        <p:spPr>
          <a:xfrm>
            <a:off x="3961311" y="2525571"/>
            <a:ext cx="2463600" cy="1178800"/>
          </a:xfrm>
          <a:prstGeom prst="rect">
            <a:avLst/>
          </a:prstGeom>
          <a:noFill/>
          <a:ln>
            <a:noFill/>
          </a:ln>
        </p:spPr>
        <p:txBody>
          <a:bodyPr spcFirstLastPara="1" wrap="square" lIns="121900" tIns="121900" rIns="121900" bIns="121900" anchor="ctr" anchorCtr="0">
            <a:noAutofit/>
          </a:bodyPr>
          <a:lstStyle/>
          <a:p>
            <a:pPr algn="ctr"/>
            <a:r>
              <a:rPr lang="en" sz="2400"/>
              <a:t>Pooling performed with a 2x2 kernel and a stride of 2</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03105" y="1966867"/>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50093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3157475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1652581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1985507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412864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1960309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536734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1105338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223092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20" name="Picture 19" descr="A close-up of a computer chip&#10;&#10;Description automatically generated">
            <a:extLst>
              <a:ext uri="{FF2B5EF4-FFF2-40B4-BE49-F238E27FC236}">
                <a16:creationId xmlns:a16="http://schemas.microsoft.com/office/drawing/2014/main" id="{C696FB15-7D54-FDF9-1E86-960892FAA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5323" y="-4714271"/>
            <a:ext cx="34692250" cy="1736347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12271369" y="5765800"/>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12282579" y="6135132"/>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12282580" y="6521676"/>
            <a:ext cx="763017" cy="230832"/>
          </a:xfrm>
          <a:prstGeom prst="rect">
            <a:avLst/>
          </a:prstGeom>
          <a:noFill/>
        </p:spPr>
        <p:txBody>
          <a:bodyPr wrap="square" rtlCol="0">
            <a:spAutoFit/>
          </a:bodyPr>
          <a:lstStyle/>
          <a:p>
            <a:r>
              <a:rPr lang="en-SG" sz="900" dirty="0" err="1"/>
              <a:t>Color</a:t>
            </a:r>
            <a:endParaRPr lang="en-SG" sz="900" dirty="0"/>
          </a:p>
        </p:txBody>
      </p:sp>
      <p:pic>
        <p:nvPicPr>
          <p:cNvPr id="16" name="Picture 15" descr="A computer screen shot of a blue circuit board&#10;&#10;Description automatically generated">
            <a:extLst>
              <a:ext uri="{FF2B5EF4-FFF2-40B4-BE49-F238E27FC236}">
                <a16:creationId xmlns:a16="http://schemas.microsoft.com/office/drawing/2014/main" id="{B2869EF8-12D7-BE9B-06E6-EB7E56017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5262" y="1752600"/>
            <a:ext cx="3493528" cy="4000500"/>
          </a:xfrm>
          <a:prstGeom prst="rect">
            <a:avLst/>
          </a:prstGeom>
        </p:spPr>
      </p:pic>
      <p:cxnSp>
        <p:nvCxnSpPr>
          <p:cNvPr id="21" name="Straight Arrow Connector 20">
            <a:extLst>
              <a:ext uri="{FF2B5EF4-FFF2-40B4-BE49-F238E27FC236}">
                <a16:creationId xmlns:a16="http://schemas.microsoft.com/office/drawing/2014/main" id="{6625E5E1-9039-4E23-8414-480554ED09AE}"/>
              </a:ext>
            </a:extLst>
          </p:cNvPr>
          <p:cNvCxnSpPr>
            <a:cxnSpLocks/>
          </p:cNvCxnSpPr>
          <p:nvPr/>
        </p:nvCxnSpPr>
        <p:spPr>
          <a:xfrm flipV="1">
            <a:off x="-12300155" y="5753100"/>
            <a:ext cx="20190957" cy="468183"/>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D3AE840-458D-69B4-A4A7-FAD13A512EBA}"/>
              </a:ext>
            </a:extLst>
          </p:cNvPr>
          <p:cNvSpPr txBox="1"/>
          <p:nvPr/>
        </p:nvSpPr>
        <p:spPr>
          <a:xfrm>
            <a:off x="-13962127" y="5752383"/>
            <a:ext cx="763017" cy="230832"/>
          </a:xfrm>
          <a:prstGeom prst="rect">
            <a:avLst/>
          </a:prstGeom>
          <a:noFill/>
        </p:spPr>
        <p:txBody>
          <a:bodyPr wrap="square" rtlCol="0">
            <a:spAutoFit/>
          </a:bodyPr>
          <a:lstStyle/>
          <a:p>
            <a:r>
              <a:rPr lang="en-SG" sz="900" dirty="0"/>
              <a:t>reflection</a:t>
            </a:r>
          </a:p>
        </p:txBody>
      </p:sp>
      <p:sp>
        <p:nvSpPr>
          <p:cNvPr id="26" name="TextBox 25">
            <a:extLst>
              <a:ext uri="{FF2B5EF4-FFF2-40B4-BE49-F238E27FC236}">
                <a16:creationId xmlns:a16="http://schemas.microsoft.com/office/drawing/2014/main" id="{7F197F93-9288-E07C-DE29-8D81094CDBA4}"/>
              </a:ext>
            </a:extLst>
          </p:cNvPr>
          <p:cNvSpPr txBox="1"/>
          <p:nvPr/>
        </p:nvSpPr>
        <p:spPr>
          <a:xfrm>
            <a:off x="-13973337" y="6121715"/>
            <a:ext cx="763017" cy="230832"/>
          </a:xfrm>
          <a:prstGeom prst="rect">
            <a:avLst/>
          </a:prstGeom>
          <a:noFill/>
        </p:spPr>
        <p:txBody>
          <a:bodyPr wrap="square" rtlCol="0">
            <a:spAutoFit/>
          </a:bodyPr>
          <a:lstStyle/>
          <a:p>
            <a:r>
              <a:rPr lang="en-SG" sz="900" dirty="0"/>
              <a:t>reflection</a:t>
            </a:r>
          </a:p>
        </p:txBody>
      </p:sp>
      <p:sp>
        <p:nvSpPr>
          <p:cNvPr id="27" name="TextBox 26">
            <a:extLst>
              <a:ext uri="{FF2B5EF4-FFF2-40B4-BE49-F238E27FC236}">
                <a16:creationId xmlns:a16="http://schemas.microsoft.com/office/drawing/2014/main" id="{A3C9908B-CE91-EEAF-C9C3-FD63849EFE6E}"/>
              </a:ext>
            </a:extLst>
          </p:cNvPr>
          <p:cNvSpPr txBox="1"/>
          <p:nvPr/>
        </p:nvSpPr>
        <p:spPr>
          <a:xfrm>
            <a:off x="-13973338" y="6508259"/>
            <a:ext cx="763017" cy="230832"/>
          </a:xfrm>
          <a:prstGeom prst="rect">
            <a:avLst/>
          </a:prstGeom>
          <a:noFill/>
        </p:spPr>
        <p:txBody>
          <a:bodyPr wrap="square" rtlCol="0">
            <a:spAutoFit/>
          </a:bodyPr>
          <a:lstStyle/>
          <a:p>
            <a:r>
              <a:rPr lang="en-SG" sz="900" dirty="0"/>
              <a:t>reflection</a:t>
            </a:r>
          </a:p>
        </p:txBody>
      </p:sp>
      <p:sp>
        <p:nvSpPr>
          <p:cNvPr id="28" name="TextBox 27">
            <a:extLst>
              <a:ext uri="{FF2B5EF4-FFF2-40B4-BE49-F238E27FC236}">
                <a16:creationId xmlns:a16="http://schemas.microsoft.com/office/drawing/2014/main" id="{8FE97707-69F8-C7E8-F445-5C86CCAA31B2}"/>
              </a:ext>
            </a:extLst>
          </p:cNvPr>
          <p:cNvSpPr txBox="1"/>
          <p:nvPr/>
        </p:nvSpPr>
        <p:spPr>
          <a:xfrm>
            <a:off x="-13291396" y="5752383"/>
            <a:ext cx="763017" cy="230832"/>
          </a:xfrm>
          <a:prstGeom prst="rect">
            <a:avLst/>
          </a:prstGeom>
          <a:noFill/>
        </p:spPr>
        <p:txBody>
          <a:bodyPr wrap="square" rtlCol="0">
            <a:spAutoFit/>
          </a:bodyPr>
          <a:lstStyle/>
          <a:p>
            <a:r>
              <a:rPr lang="en-SG" sz="900" dirty="0"/>
              <a:t>shadow</a:t>
            </a:r>
          </a:p>
        </p:txBody>
      </p:sp>
      <p:sp>
        <p:nvSpPr>
          <p:cNvPr id="29" name="TextBox 28">
            <a:extLst>
              <a:ext uri="{FF2B5EF4-FFF2-40B4-BE49-F238E27FC236}">
                <a16:creationId xmlns:a16="http://schemas.microsoft.com/office/drawing/2014/main" id="{CB47986B-3000-7C72-0D13-A1E6B6FE0492}"/>
              </a:ext>
            </a:extLst>
          </p:cNvPr>
          <p:cNvSpPr txBox="1"/>
          <p:nvPr/>
        </p:nvSpPr>
        <p:spPr>
          <a:xfrm>
            <a:off x="-13302606" y="6121715"/>
            <a:ext cx="763017" cy="230832"/>
          </a:xfrm>
          <a:prstGeom prst="rect">
            <a:avLst/>
          </a:prstGeom>
          <a:noFill/>
        </p:spPr>
        <p:txBody>
          <a:bodyPr wrap="square" rtlCol="0">
            <a:spAutoFit/>
          </a:bodyPr>
          <a:lstStyle/>
          <a:p>
            <a:r>
              <a:rPr lang="en-SG" sz="900" dirty="0"/>
              <a:t>shadow</a:t>
            </a:r>
          </a:p>
        </p:txBody>
      </p:sp>
      <p:sp>
        <p:nvSpPr>
          <p:cNvPr id="30" name="TextBox 29">
            <a:extLst>
              <a:ext uri="{FF2B5EF4-FFF2-40B4-BE49-F238E27FC236}">
                <a16:creationId xmlns:a16="http://schemas.microsoft.com/office/drawing/2014/main" id="{2C17E351-A08B-02A5-E36A-A0F72AFB48F1}"/>
              </a:ext>
            </a:extLst>
          </p:cNvPr>
          <p:cNvSpPr txBox="1"/>
          <p:nvPr/>
        </p:nvSpPr>
        <p:spPr>
          <a:xfrm>
            <a:off x="-13302607" y="6508259"/>
            <a:ext cx="763017" cy="230832"/>
          </a:xfrm>
          <a:prstGeom prst="rect">
            <a:avLst/>
          </a:prstGeom>
          <a:noFill/>
        </p:spPr>
        <p:txBody>
          <a:bodyPr wrap="square" rtlCol="0">
            <a:spAutoFit/>
          </a:bodyPr>
          <a:lstStyle/>
          <a:p>
            <a:r>
              <a:rPr lang="en-SG" sz="900" dirty="0"/>
              <a:t>shadow</a:t>
            </a:r>
          </a:p>
        </p:txBody>
      </p:sp>
      <p:sp>
        <p:nvSpPr>
          <p:cNvPr id="31" name="TextBox 30">
            <a:extLst>
              <a:ext uri="{FF2B5EF4-FFF2-40B4-BE49-F238E27FC236}">
                <a16:creationId xmlns:a16="http://schemas.microsoft.com/office/drawing/2014/main" id="{B51D9419-6DE1-CF97-78EC-64015668700B}"/>
              </a:ext>
            </a:extLst>
          </p:cNvPr>
          <p:cNvSpPr txBox="1"/>
          <p:nvPr/>
        </p:nvSpPr>
        <p:spPr>
          <a:xfrm>
            <a:off x="-12692279" y="5765800"/>
            <a:ext cx="763017" cy="230832"/>
          </a:xfrm>
          <a:prstGeom prst="rect">
            <a:avLst/>
          </a:prstGeom>
          <a:noFill/>
        </p:spPr>
        <p:txBody>
          <a:bodyPr wrap="square" rtlCol="0">
            <a:spAutoFit/>
          </a:bodyPr>
          <a:lstStyle/>
          <a:p>
            <a:r>
              <a:rPr lang="en-SG" sz="900" dirty="0"/>
              <a:t>shiny</a:t>
            </a:r>
          </a:p>
        </p:txBody>
      </p:sp>
      <p:sp>
        <p:nvSpPr>
          <p:cNvPr id="32" name="TextBox 31">
            <a:extLst>
              <a:ext uri="{FF2B5EF4-FFF2-40B4-BE49-F238E27FC236}">
                <a16:creationId xmlns:a16="http://schemas.microsoft.com/office/drawing/2014/main" id="{4DBCB9B6-4FCE-86F9-50FC-785D8E9B16E0}"/>
              </a:ext>
            </a:extLst>
          </p:cNvPr>
          <p:cNvSpPr txBox="1"/>
          <p:nvPr/>
        </p:nvSpPr>
        <p:spPr>
          <a:xfrm>
            <a:off x="-12703489" y="6135132"/>
            <a:ext cx="763017" cy="230832"/>
          </a:xfrm>
          <a:prstGeom prst="rect">
            <a:avLst/>
          </a:prstGeom>
          <a:noFill/>
        </p:spPr>
        <p:txBody>
          <a:bodyPr wrap="square" rtlCol="0">
            <a:spAutoFit/>
          </a:bodyPr>
          <a:lstStyle/>
          <a:p>
            <a:r>
              <a:rPr lang="en-SG" sz="900" dirty="0"/>
              <a:t>shiny</a:t>
            </a:r>
          </a:p>
        </p:txBody>
      </p:sp>
      <p:sp>
        <p:nvSpPr>
          <p:cNvPr id="33" name="TextBox 32">
            <a:extLst>
              <a:ext uri="{FF2B5EF4-FFF2-40B4-BE49-F238E27FC236}">
                <a16:creationId xmlns:a16="http://schemas.microsoft.com/office/drawing/2014/main" id="{3FACDA1D-4B82-0319-CA01-36470700311D}"/>
              </a:ext>
            </a:extLst>
          </p:cNvPr>
          <p:cNvSpPr txBox="1"/>
          <p:nvPr/>
        </p:nvSpPr>
        <p:spPr>
          <a:xfrm>
            <a:off x="-12703490" y="6521676"/>
            <a:ext cx="763017" cy="230832"/>
          </a:xfrm>
          <a:prstGeom prst="rect">
            <a:avLst/>
          </a:prstGeom>
          <a:noFill/>
        </p:spPr>
        <p:txBody>
          <a:bodyPr wrap="square" rtlCol="0">
            <a:spAutoFit/>
          </a:bodyPr>
          <a:lstStyle/>
          <a:p>
            <a:r>
              <a:rPr lang="en-SG" sz="900" dirty="0"/>
              <a:t>shiny</a:t>
            </a:r>
          </a:p>
        </p:txBody>
      </p:sp>
    </p:spTree>
    <p:extLst>
      <p:ext uri="{BB962C8B-B14F-4D97-AF65-F5344CB8AC3E}">
        <p14:creationId xmlns:p14="http://schemas.microsoft.com/office/powerpoint/2010/main" val="4016934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344141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874924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1903354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2133460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4063166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58753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516657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19" name="TextBox 18">
            <a:extLst>
              <a:ext uri="{FF2B5EF4-FFF2-40B4-BE49-F238E27FC236}">
                <a16:creationId xmlns:a16="http://schemas.microsoft.com/office/drawing/2014/main" id="{C06796A0-DBCD-2D31-C7EA-00C91294D8C8}"/>
              </a:ext>
            </a:extLst>
          </p:cNvPr>
          <p:cNvSpPr txBox="1"/>
          <p:nvPr/>
        </p:nvSpPr>
        <p:spPr>
          <a:xfrm>
            <a:off x="7890802" y="1851451"/>
            <a:ext cx="763017" cy="230832"/>
          </a:xfrm>
          <a:prstGeom prst="rect">
            <a:avLst/>
          </a:prstGeom>
          <a:noFill/>
        </p:spPr>
        <p:txBody>
          <a:bodyPr wrap="square" rtlCol="0">
            <a:spAutoFit/>
          </a:bodyPr>
          <a:lstStyle/>
          <a:p>
            <a:r>
              <a:rPr lang="en-SG" sz="900" dirty="0" err="1"/>
              <a:t>Color</a:t>
            </a:r>
            <a:endParaRPr lang="en-SG" sz="900" dirty="0"/>
          </a:p>
        </p:txBody>
      </p:sp>
      <p:sp>
        <p:nvSpPr>
          <p:cNvPr id="2" name="TextBox 1">
            <a:extLst>
              <a:ext uri="{FF2B5EF4-FFF2-40B4-BE49-F238E27FC236}">
                <a16:creationId xmlns:a16="http://schemas.microsoft.com/office/drawing/2014/main" id="{F3D6C45E-3121-25C5-E4B4-27394931A2CF}"/>
              </a:ext>
            </a:extLst>
          </p:cNvPr>
          <p:cNvSpPr txBox="1"/>
          <p:nvPr/>
        </p:nvSpPr>
        <p:spPr>
          <a:xfrm>
            <a:off x="7879592" y="2220783"/>
            <a:ext cx="763017" cy="230832"/>
          </a:xfrm>
          <a:prstGeom prst="rect">
            <a:avLst/>
          </a:prstGeom>
          <a:noFill/>
        </p:spPr>
        <p:txBody>
          <a:bodyPr wrap="square" rtlCol="0">
            <a:spAutoFit/>
          </a:bodyPr>
          <a:lstStyle/>
          <a:p>
            <a:r>
              <a:rPr lang="en-SG" sz="900" dirty="0" err="1"/>
              <a:t>Color</a:t>
            </a:r>
            <a:endParaRPr lang="en-SG" sz="900" dirty="0"/>
          </a:p>
        </p:txBody>
      </p:sp>
      <p:sp>
        <p:nvSpPr>
          <p:cNvPr id="4" name="TextBox 3">
            <a:extLst>
              <a:ext uri="{FF2B5EF4-FFF2-40B4-BE49-F238E27FC236}">
                <a16:creationId xmlns:a16="http://schemas.microsoft.com/office/drawing/2014/main" id="{A92EC208-A9AE-03E6-652C-6EE51C8290ED}"/>
              </a:ext>
            </a:extLst>
          </p:cNvPr>
          <p:cNvSpPr txBox="1"/>
          <p:nvPr/>
        </p:nvSpPr>
        <p:spPr>
          <a:xfrm>
            <a:off x="7879591" y="2607327"/>
            <a:ext cx="763017" cy="230832"/>
          </a:xfrm>
          <a:prstGeom prst="rect">
            <a:avLst/>
          </a:prstGeom>
          <a:noFill/>
        </p:spPr>
        <p:txBody>
          <a:bodyPr wrap="square" rtlCol="0">
            <a:spAutoFit/>
          </a:bodyPr>
          <a:lstStyle/>
          <a:p>
            <a:r>
              <a:rPr lang="en-SG" sz="900" dirty="0" err="1"/>
              <a:t>Color</a:t>
            </a:r>
            <a:endParaRPr lang="en-SG" sz="900" dirty="0"/>
          </a:p>
        </p:txBody>
      </p:sp>
      <p:sp>
        <p:nvSpPr>
          <p:cNvPr id="5" name="TextBox 4">
            <a:extLst>
              <a:ext uri="{FF2B5EF4-FFF2-40B4-BE49-F238E27FC236}">
                <a16:creationId xmlns:a16="http://schemas.microsoft.com/office/drawing/2014/main" id="{BD3AE840-458D-69B4-A4A7-FAD13A512EBA}"/>
              </a:ext>
            </a:extLst>
          </p:cNvPr>
          <p:cNvSpPr txBox="1"/>
          <p:nvPr/>
        </p:nvSpPr>
        <p:spPr>
          <a:xfrm>
            <a:off x="1105373" y="1851451"/>
            <a:ext cx="763017" cy="230832"/>
          </a:xfrm>
          <a:prstGeom prst="rect">
            <a:avLst/>
          </a:prstGeom>
          <a:noFill/>
        </p:spPr>
        <p:txBody>
          <a:bodyPr wrap="square" rtlCol="0">
            <a:spAutoFit/>
          </a:bodyPr>
          <a:lstStyle/>
          <a:p>
            <a:r>
              <a:rPr lang="en-SG" sz="900" dirty="0"/>
              <a:t>reflection</a:t>
            </a:r>
          </a:p>
        </p:txBody>
      </p:sp>
      <p:sp>
        <p:nvSpPr>
          <p:cNvPr id="6" name="TextBox 5">
            <a:extLst>
              <a:ext uri="{FF2B5EF4-FFF2-40B4-BE49-F238E27FC236}">
                <a16:creationId xmlns:a16="http://schemas.microsoft.com/office/drawing/2014/main" id="{7F197F93-9288-E07C-DE29-8D81094CDBA4}"/>
              </a:ext>
            </a:extLst>
          </p:cNvPr>
          <p:cNvSpPr txBox="1"/>
          <p:nvPr/>
        </p:nvSpPr>
        <p:spPr>
          <a:xfrm>
            <a:off x="1094163" y="2220783"/>
            <a:ext cx="763017" cy="230832"/>
          </a:xfrm>
          <a:prstGeom prst="rect">
            <a:avLst/>
          </a:prstGeom>
          <a:noFill/>
        </p:spPr>
        <p:txBody>
          <a:bodyPr wrap="square" rtlCol="0">
            <a:spAutoFit/>
          </a:bodyPr>
          <a:lstStyle/>
          <a:p>
            <a:r>
              <a:rPr lang="en-SG" sz="900" dirty="0"/>
              <a:t>reflection</a:t>
            </a:r>
          </a:p>
        </p:txBody>
      </p:sp>
      <p:sp>
        <p:nvSpPr>
          <p:cNvPr id="7" name="TextBox 6">
            <a:extLst>
              <a:ext uri="{FF2B5EF4-FFF2-40B4-BE49-F238E27FC236}">
                <a16:creationId xmlns:a16="http://schemas.microsoft.com/office/drawing/2014/main" id="{A3C9908B-CE91-EEAF-C9C3-FD63849EFE6E}"/>
              </a:ext>
            </a:extLst>
          </p:cNvPr>
          <p:cNvSpPr txBox="1"/>
          <p:nvPr/>
        </p:nvSpPr>
        <p:spPr>
          <a:xfrm>
            <a:off x="1094162" y="2607327"/>
            <a:ext cx="763017" cy="230832"/>
          </a:xfrm>
          <a:prstGeom prst="rect">
            <a:avLst/>
          </a:prstGeom>
          <a:noFill/>
        </p:spPr>
        <p:txBody>
          <a:bodyPr wrap="square" rtlCol="0">
            <a:spAutoFit/>
          </a:bodyPr>
          <a:lstStyle/>
          <a:p>
            <a:r>
              <a:rPr lang="en-SG" sz="900" dirty="0"/>
              <a:t>reflection</a:t>
            </a:r>
          </a:p>
        </p:txBody>
      </p:sp>
      <p:sp>
        <p:nvSpPr>
          <p:cNvPr id="8" name="TextBox 7">
            <a:extLst>
              <a:ext uri="{FF2B5EF4-FFF2-40B4-BE49-F238E27FC236}">
                <a16:creationId xmlns:a16="http://schemas.microsoft.com/office/drawing/2014/main" id="{8FE97707-69F8-C7E8-F445-5C86CCAA31B2}"/>
              </a:ext>
            </a:extLst>
          </p:cNvPr>
          <p:cNvSpPr txBox="1"/>
          <p:nvPr/>
        </p:nvSpPr>
        <p:spPr>
          <a:xfrm>
            <a:off x="1854223" y="1851451"/>
            <a:ext cx="763017" cy="230832"/>
          </a:xfrm>
          <a:prstGeom prst="rect">
            <a:avLst/>
          </a:prstGeom>
          <a:noFill/>
        </p:spPr>
        <p:txBody>
          <a:bodyPr wrap="square" rtlCol="0">
            <a:spAutoFit/>
          </a:bodyPr>
          <a:lstStyle/>
          <a:p>
            <a:r>
              <a:rPr lang="en-SG" sz="900" dirty="0"/>
              <a:t>shadow</a:t>
            </a:r>
          </a:p>
        </p:txBody>
      </p:sp>
      <p:sp>
        <p:nvSpPr>
          <p:cNvPr id="9" name="TextBox 8">
            <a:extLst>
              <a:ext uri="{FF2B5EF4-FFF2-40B4-BE49-F238E27FC236}">
                <a16:creationId xmlns:a16="http://schemas.microsoft.com/office/drawing/2014/main" id="{CB47986B-3000-7C72-0D13-A1E6B6FE0492}"/>
              </a:ext>
            </a:extLst>
          </p:cNvPr>
          <p:cNvSpPr txBox="1"/>
          <p:nvPr/>
        </p:nvSpPr>
        <p:spPr>
          <a:xfrm>
            <a:off x="1843013" y="2220783"/>
            <a:ext cx="763017" cy="230832"/>
          </a:xfrm>
          <a:prstGeom prst="rect">
            <a:avLst/>
          </a:prstGeom>
          <a:noFill/>
        </p:spPr>
        <p:txBody>
          <a:bodyPr wrap="square" rtlCol="0">
            <a:spAutoFit/>
          </a:bodyPr>
          <a:lstStyle/>
          <a:p>
            <a:r>
              <a:rPr lang="en-SG" sz="900" dirty="0"/>
              <a:t>shadow</a:t>
            </a:r>
          </a:p>
        </p:txBody>
      </p:sp>
      <p:sp>
        <p:nvSpPr>
          <p:cNvPr id="10" name="TextBox 9">
            <a:extLst>
              <a:ext uri="{FF2B5EF4-FFF2-40B4-BE49-F238E27FC236}">
                <a16:creationId xmlns:a16="http://schemas.microsoft.com/office/drawing/2014/main" id="{2C17E351-A08B-02A5-E36A-A0F72AFB48F1}"/>
              </a:ext>
            </a:extLst>
          </p:cNvPr>
          <p:cNvSpPr txBox="1"/>
          <p:nvPr/>
        </p:nvSpPr>
        <p:spPr>
          <a:xfrm>
            <a:off x="1843012" y="2607327"/>
            <a:ext cx="763017" cy="230832"/>
          </a:xfrm>
          <a:prstGeom prst="rect">
            <a:avLst/>
          </a:prstGeom>
          <a:noFill/>
        </p:spPr>
        <p:txBody>
          <a:bodyPr wrap="square" rtlCol="0">
            <a:spAutoFit/>
          </a:bodyPr>
          <a:lstStyle/>
          <a:p>
            <a:r>
              <a:rPr lang="en-SG" sz="900" dirty="0"/>
              <a:t>shadow</a:t>
            </a:r>
          </a:p>
        </p:txBody>
      </p:sp>
      <p:sp>
        <p:nvSpPr>
          <p:cNvPr id="11" name="TextBox 10">
            <a:extLst>
              <a:ext uri="{FF2B5EF4-FFF2-40B4-BE49-F238E27FC236}">
                <a16:creationId xmlns:a16="http://schemas.microsoft.com/office/drawing/2014/main" id="{B51D9419-6DE1-CF97-78EC-64015668700B}"/>
              </a:ext>
            </a:extLst>
          </p:cNvPr>
          <p:cNvSpPr txBox="1"/>
          <p:nvPr/>
        </p:nvSpPr>
        <p:spPr>
          <a:xfrm>
            <a:off x="2598946" y="1851451"/>
            <a:ext cx="763017" cy="230832"/>
          </a:xfrm>
          <a:prstGeom prst="rect">
            <a:avLst/>
          </a:prstGeom>
          <a:noFill/>
        </p:spPr>
        <p:txBody>
          <a:bodyPr wrap="square" rtlCol="0">
            <a:spAutoFit/>
          </a:bodyPr>
          <a:lstStyle/>
          <a:p>
            <a:r>
              <a:rPr lang="en-SG" sz="900" dirty="0"/>
              <a:t>shiny</a:t>
            </a:r>
          </a:p>
        </p:txBody>
      </p:sp>
      <p:sp>
        <p:nvSpPr>
          <p:cNvPr id="12" name="TextBox 11">
            <a:extLst>
              <a:ext uri="{FF2B5EF4-FFF2-40B4-BE49-F238E27FC236}">
                <a16:creationId xmlns:a16="http://schemas.microsoft.com/office/drawing/2014/main" id="{4DBCB9B6-4FCE-86F9-50FC-785D8E9B16E0}"/>
              </a:ext>
            </a:extLst>
          </p:cNvPr>
          <p:cNvSpPr txBox="1"/>
          <p:nvPr/>
        </p:nvSpPr>
        <p:spPr>
          <a:xfrm>
            <a:off x="2587736" y="2220783"/>
            <a:ext cx="763017" cy="230832"/>
          </a:xfrm>
          <a:prstGeom prst="rect">
            <a:avLst/>
          </a:prstGeom>
          <a:noFill/>
        </p:spPr>
        <p:txBody>
          <a:bodyPr wrap="square" rtlCol="0">
            <a:spAutoFit/>
          </a:bodyPr>
          <a:lstStyle/>
          <a:p>
            <a:r>
              <a:rPr lang="en-SG" sz="900" dirty="0"/>
              <a:t>shiny</a:t>
            </a:r>
          </a:p>
        </p:txBody>
      </p:sp>
      <p:sp>
        <p:nvSpPr>
          <p:cNvPr id="13" name="TextBox 12">
            <a:extLst>
              <a:ext uri="{FF2B5EF4-FFF2-40B4-BE49-F238E27FC236}">
                <a16:creationId xmlns:a16="http://schemas.microsoft.com/office/drawing/2014/main" id="{3FACDA1D-4B82-0319-CA01-36470700311D}"/>
              </a:ext>
            </a:extLst>
          </p:cNvPr>
          <p:cNvSpPr txBox="1"/>
          <p:nvPr/>
        </p:nvSpPr>
        <p:spPr>
          <a:xfrm>
            <a:off x="2587735" y="2607327"/>
            <a:ext cx="763017" cy="230832"/>
          </a:xfrm>
          <a:prstGeom prst="rect">
            <a:avLst/>
          </a:prstGeom>
          <a:noFill/>
        </p:spPr>
        <p:txBody>
          <a:bodyPr wrap="square" rtlCol="0">
            <a:spAutoFit/>
          </a:bodyPr>
          <a:lstStyle/>
          <a:p>
            <a:r>
              <a:rPr lang="en-SG" sz="900" dirty="0"/>
              <a:t>shiny</a:t>
            </a:r>
          </a:p>
        </p:txBody>
      </p:sp>
      <p:sp>
        <p:nvSpPr>
          <p:cNvPr id="15" name="Rectangle 14">
            <a:extLst>
              <a:ext uri="{FF2B5EF4-FFF2-40B4-BE49-F238E27FC236}">
                <a16:creationId xmlns:a16="http://schemas.microsoft.com/office/drawing/2014/main" id="{5569F8C7-9AE5-FA82-BF6F-E304FABEE68A}"/>
              </a:ext>
            </a:extLst>
          </p:cNvPr>
          <p:cNvSpPr/>
          <p:nvPr/>
        </p:nvSpPr>
        <p:spPr>
          <a:xfrm>
            <a:off x="9114971" y="488482"/>
            <a:ext cx="2815772" cy="54768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Processor looking thing here</a:t>
            </a:r>
          </a:p>
        </p:txBody>
      </p:sp>
    </p:spTree>
    <p:extLst>
      <p:ext uri="{BB962C8B-B14F-4D97-AF65-F5344CB8AC3E}">
        <p14:creationId xmlns:p14="http://schemas.microsoft.com/office/powerpoint/2010/main" val="31884188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FB7979-5D39-5EB9-EFB1-AE00EDE54219}"/>
              </a:ext>
            </a:extLst>
          </p:cNvPr>
          <p:cNvSpPr txBox="1"/>
          <p:nvPr/>
        </p:nvSpPr>
        <p:spPr>
          <a:xfrm>
            <a:off x="715845" y="-2952859"/>
            <a:ext cx="11146971" cy="17560898"/>
          </a:xfrm>
          <a:prstGeom prst="rect">
            <a:avLst/>
          </a:prstGeom>
          <a:noFill/>
        </p:spPr>
        <p:txBody>
          <a:bodyPr wrap="square" rtlCol="0">
            <a:spAutoFit/>
          </a:bodyPr>
          <a:lstStyle/>
          <a:p>
            <a:r>
              <a:rPr lang="en-SG" dirty="0"/>
              <a:t>Here begins my ted talk research adventure</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premise-driven narrative</a:t>
            </a: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Pitfalls</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THE SALES PITCH</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THE RAMBLE</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THE ORG BORE: Applying here, do not talk about your boring research process, focus on the exciting science</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That means no lazy screenshots of </a:t>
            </a:r>
            <a:r>
              <a:rPr lang="en-SG" kern="100" dirty="0" err="1">
                <a:latin typeface="Aptos" panose="020B0004020202020204" pitchFamily="34" charset="0"/>
                <a:ea typeface="DengXian" panose="02010600030101010101" pitchFamily="2" charset="-122"/>
                <a:cs typeface="Latha" panose="020B0604020202020204" pitchFamily="34" charset="0"/>
              </a:rPr>
              <a:t>ghidra</a:t>
            </a:r>
            <a:r>
              <a:rPr lang="en-SG" kern="100" dirty="0">
                <a:latin typeface="Aptos" panose="020B0004020202020204" pitchFamily="34" charset="0"/>
                <a:ea typeface="DengXian" panose="02010600030101010101" pitchFamily="2" charset="-122"/>
                <a:cs typeface="Latha" panose="020B0604020202020204" pitchFamily="34" charset="0"/>
              </a:rPr>
              <a:t>, future you</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THE INSPIRATION PERFORMANCE: Do not appeal to audience TOO much </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Talk Must say something meaningful. Now, if someone were to ask me why they should listen to my talk on</a:t>
            </a:r>
          </a:p>
          <a:p>
            <a:pPr>
              <a:lnSpc>
                <a:spcPct val="115000"/>
              </a:lnSpc>
              <a:spcAft>
                <a:spcPts val="800"/>
              </a:spcAft>
            </a:pPr>
            <a:r>
              <a:rPr lang="en-SG" kern="100" dirty="0" err="1">
                <a:latin typeface="Aptos" panose="020B0004020202020204" pitchFamily="34" charset="0"/>
                <a:ea typeface="DengXian" panose="02010600030101010101" pitchFamily="2" charset="-122"/>
                <a:cs typeface="Latha" panose="020B0604020202020204" pitchFamily="34" charset="0"/>
              </a:rPr>
              <a:t>Cuda</a:t>
            </a:r>
            <a:r>
              <a:rPr lang="en-SG" kern="100" dirty="0">
                <a:latin typeface="Aptos" panose="020B0004020202020204" pitchFamily="34" charset="0"/>
                <a:ea typeface="DengXian" panose="02010600030101010101" pitchFamily="2" charset="-122"/>
                <a:cs typeface="Latha" panose="020B0604020202020204" pitchFamily="34" charset="0"/>
              </a:rPr>
              <a:t> and </a:t>
            </a:r>
            <a:r>
              <a:rPr lang="en-SG" kern="100" dirty="0" err="1">
                <a:latin typeface="Aptos" panose="020B0004020202020204" pitchFamily="34" charset="0"/>
                <a:ea typeface="DengXian" panose="02010600030101010101" pitchFamily="2" charset="-122"/>
                <a:cs typeface="Latha" panose="020B0604020202020204" pitchFamily="34" charset="0"/>
              </a:rPr>
              <a:t>gpus</a:t>
            </a:r>
            <a:r>
              <a:rPr lang="en-SG" kern="100" dirty="0">
                <a:latin typeface="Aptos" panose="020B0004020202020204" pitchFamily="34" charset="0"/>
                <a:ea typeface="DengXian" panose="02010600030101010101" pitchFamily="2" charset="-122"/>
                <a:cs typeface="Latha" panose="020B0604020202020204" pitchFamily="34" charset="0"/>
              </a:rPr>
              <a:t>. What would I say? </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I’d say that you KNOW how fast computers are, but you’ve never thought about how you CAN learn from them.</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They aren’t just fast, they’re also likely more efficient than you, and you’ll learn why by watching my TED talk.</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I’m tasking you now to recite the first sentence of your TED Talk. If the audience listening doesn’t like it, they’re </a:t>
            </a:r>
            <a:r>
              <a:rPr lang="en-SG" kern="100" dirty="0" err="1">
                <a:latin typeface="Aptos" panose="020B0004020202020204" pitchFamily="34" charset="0"/>
                <a:ea typeface="DengXian" panose="02010600030101010101" pitchFamily="2" charset="-122"/>
                <a:cs typeface="Latha" panose="020B0604020202020204" pitchFamily="34" charset="0"/>
              </a:rPr>
              <a:t>gonna</a:t>
            </a:r>
            <a:r>
              <a:rPr lang="en-SG" kern="100" dirty="0">
                <a:latin typeface="Aptos" panose="020B0004020202020204" pitchFamily="34" charset="0"/>
                <a:ea typeface="DengXian" panose="02010600030101010101" pitchFamily="2" charset="-122"/>
                <a:cs typeface="Latha" panose="020B0604020202020204" pitchFamily="34" charset="0"/>
              </a:rPr>
              <a:t> exit the </a:t>
            </a:r>
            <a:r>
              <a:rPr lang="en-SG" kern="100" dirty="0" err="1">
                <a:latin typeface="Aptos" panose="020B0004020202020204" pitchFamily="34" charset="0"/>
                <a:ea typeface="DengXian" panose="02010600030101010101" pitchFamily="2" charset="-122"/>
                <a:cs typeface="Latha" panose="020B0604020202020204" pitchFamily="34" charset="0"/>
              </a:rPr>
              <a:t>theater</a:t>
            </a:r>
            <a:r>
              <a:rPr lang="en-SG" kern="100" dirty="0">
                <a:latin typeface="Aptos" panose="020B0004020202020204" pitchFamily="34" charset="0"/>
                <a:ea typeface="DengXian" panose="02010600030101010101" pitchFamily="2" charset="-122"/>
                <a:cs typeface="Latha" panose="020B0604020202020204" pitchFamily="34" charset="0"/>
              </a:rPr>
              <a:t>, leaving you to stew in your irrelevancy, What are you </a:t>
            </a:r>
            <a:r>
              <a:rPr lang="en-SG" kern="100" dirty="0" err="1">
                <a:latin typeface="Aptos" panose="020B0004020202020204" pitchFamily="34" charset="0"/>
                <a:ea typeface="DengXian" panose="02010600030101010101" pitchFamily="2" charset="-122"/>
                <a:cs typeface="Latha" panose="020B0604020202020204" pitchFamily="34" charset="0"/>
              </a:rPr>
              <a:t>gonna</a:t>
            </a:r>
            <a:r>
              <a:rPr lang="en-SG" kern="100" dirty="0">
                <a:latin typeface="Aptos" panose="020B0004020202020204" pitchFamily="34" charset="0"/>
                <a:ea typeface="DengXian" panose="02010600030101010101" pitchFamily="2" charset="-122"/>
                <a:cs typeface="Latha" panose="020B0604020202020204" pitchFamily="34" charset="0"/>
              </a:rPr>
              <a:t> say?</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Alright. You’re talking about the CUDA architecture. That’s cool and all, but even you’re struggling to comprehend these ginormous manuals, and you expect an audience to understand the big picture of CUDA in 5 minutes? Haha. Well, sorry to let you know, you’re in front of a LIVE audience now, and they have shotguns and WILL shoot you the moment they get confused. Talk to them now, and you best choose a concept that you can explain within 5 minutes. </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Looks like there some similarity to narrative structures here huh. Think </a:t>
            </a:r>
            <a:r>
              <a:rPr lang="en-SG" kern="100" dirty="0" err="1">
                <a:latin typeface="Aptos" panose="020B0004020202020204" pitchFamily="34" charset="0"/>
                <a:ea typeface="DengXian" panose="02010600030101010101" pitchFamily="2" charset="-122"/>
                <a:cs typeface="Latha" panose="020B0604020202020204" pitchFamily="34" charset="0"/>
              </a:rPr>
              <a:t>stanley</a:t>
            </a:r>
            <a:r>
              <a:rPr lang="en-SG" kern="100" dirty="0">
                <a:latin typeface="Aptos" panose="020B0004020202020204" pitchFamily="34" charset="0"/>
                <a:ea typeface="DengXian" panose="02010600030101010101" pitchFamily="2" charset="-122"/>
                <a:cs typeface="Latha" panose="020B0604020202020204" pitchFamily="34" charset="0"/>
              </a:rPr>
              <a:t> parable adventure line. Right, now I suppose you’re </a:t>
            </a:r>
            <a:r>
              <a:rPr lang="en-SG" kern="100" dirty="0" err="1">
                <a:latin typeface="Aptos" panose="020B0004020202020204" pitchFamily="34" charset="0"/>
                <a:ea typeface="DengXian" panose="02010600030101010101" pitchFamily="2" charset="-122"/>
                <a:cs typeface="Latha" panose="020B0604020202020204" pitchFamily="34" charset="0"/>
              </a:rPr>
              <a:t>gonna</a:t>
            </a:r>
            <a:r>
              <a:rPr lang="en-SG" kern="100" dirty="0">
                <a:latin typeface="Aptos" panose="020B0004020202020204" pitchFamily="34" charset="0"/>
                <a:ea typeface="DengXian" panose="02010600030101010101" pitchFamily="2" charset="-122"/>
                <a:cs typeface="Latha" panose="020B0604020202020204" pitchFamily="34" charset="0"/>
              </a:rPr>
              <a:t> have to take users through a journey of </a:t>
            </a:r>
            <a:r>
              <a:rPr lang="en-SG" kern="100" dirty="0" err="1">
                <a:latin typeface="Aptos" panose="020B0004020202020204" pitchFamily="34" charset="0"/>
                <a:ea typeface="DengXian" panose="02010600030101010101" pitchFamily="2" charset="-122"/>
                <a:cs typeface="Latha" panose="020B0604020202020204" pitchFamily="34" charset="0"/>
              </a:rPr>
              <a:t>CUDAland</a:t>
            </a:r>
            <a:r>
              <a:rPr lang="en-SG" kern="100" dirty="0">
                <a:latin typeface="Aptos" panose="020B0004020202020204" pitchFamily="34" charset="0"/>
                <a:ea typeface="DengXian" panose="02010600030101010101" pitchFamily="2" charset="-122"/>
                <a:cs typeface="Latha" panose="020B0604020202020204" pitchFamily="34" charset="0"/>
              </a:rPr>
              <a:t>, so you better “design me a map”. Oh and you’re tied to a pillar over a shark pond or something. </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Tied back to an earlier question. Better to fully flesh out a topic than cover a wide variety of scaled back content. To use the story metaphor, you </a:t>
            </a:r>
            <a:r>
              <a:rPr lang="en-SG" kern="100" dirty="0" err="1">
                <a:latin typeface="Aptos" panose="020B0004020202020204" pitchFamily="34" charset="0"/>
                <a:ea typeface="DengXian" panose="02010600030101010101" pitchFamily="2" charset="-122"/>
                <a:cs typeface="Latha" panose="020B0604020202020204" pitchFamily="34" charset="0"/>
              </a:rPr>
              <a:t>gotta</a:t>
            </a:r>
            <a:r>
              <a:rPr lang="en-SG" kern="100" dirty="0">
                <a:latin typeface="Aptos" panose="020B0004020202020204" pitchFamily="34" charset="0"/>
                <a:ea typeface="DengXian" panose="02010600030101010101" pitchFamily="2" charset="-122"/>
                <a:cs typeface="Latha" panose="020B0604020202020204" pitchFamily="34" charset="0"/>
              </a:rPr>
              <a:t> write a story, not an anthology. </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The hero can’t just inexplicably teleport to another location mid story. </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The hero should undergo the hero’s journey. You can shake this up a bit, but it must make sense within the context of the story.</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err="1">
                <a:latin typeface="Aptos" panose="020B0004020202020204" pitchFamily="34" charset="0"/>
                <a:ea typeface="DengXian" panose="02010600030101010101" pitchFamily="2" charset="-122"/>
                <a:cs typeface="Latha" panose="020B0604020202020204" pitchFamily="34" charset="0"/>
              </a:rPr>
              <a:t>Oooh</a:t>
            </a:r>
            <a:r>
              <a:rPr lang="en-SG" kern="100" dirty="0">
                <a:latin typeface="Aptos" panose="020B0004020202020204" pitchFamily="34" charset="0"/>
                <a:ea typeface="DengXian" panose="02010600030101010101" pitchFamily="2" charset="-122"/>
                <a:cs typeface="Latha" panose="020B0604020202020204" pitchFamily="34" charset="0"/>
              </a:rPr>
              <a:t> that’s actually a good way to draft my ted talk. I hate ted talks, but I love stories. I can just write a story first. Adventures in </a:t>
            </a:r>
            <a:r>
              <a:rPr lang="en-SG" kern="100" dirty="0" err="1">
                <a:latin typeface="Aptos" panose="020B0004020202020204" pitchFamily="34" charset="0"/>
                <a:ea typeface="DengXian" panose="02010600030101010101" pitchFamily="2" charset="-122"/>
                <a:cs typeface="Latha" panose="020B0604020202020204" pitchFamily="34" charset="0"/>
              </a:rPr>
              <a:t>CUDAland</a:t>
            </a:r>
            <a:r>
              <a:rPr lang="en-SG" kern="100" dirty="0">
                <a:latin typeface="Aptos" panose="020B0004020202020204" pitchFamily="34" charset="0"/>
                <a:ea typeface="DengXian" panose="02010600030101010101" pitchFamily="2" charset="-122"/>
                <a:cs typeface="Latha" panose="020B0604020202020204" pitchFamily="34" charset="0"/>
              </a:rPr>
              <a:t>.</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Pause to note. A lot of the 5 minute TED talks that are fully animations, they don’t feature personal stories. Besides not having enough time, it probably doesn’t work with the speaker not being on screen. </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GB" kern="100" dirty="0">
                <a:latin typeface="Aptos" panose="020B0004020202020204" pitchFamily="34" charset="0"/>
                <a:ea typeface="DengXian" panose="02010600030101010101" pitchFamily="2" charset="-122"/>
                <a:cs typeface="Latha" panose="020B0604020202020204" pitchFamily="34" charset="0"/>
              </a:rPr>
              <a:t>Choose a human being—an actual human being in your life—and prepare your talk as if you will be delivering it to that one person only. Choose someone who is not in your field, but who is generally an intelligent, curious, engaged, worldly person—and someone whom you really like. This will bring a warmth of spirit and heart to your talk. because a demographic is not a human being, and if you speak to a demographic, you will not sound like you are speaking to a human being. Just choose your one ideal listener, and then do your best to create a talk that would blow their mind, or move them, or fascinate them, or delight them.”</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Me!</a:t>
            </a:r>
          </a:p>
        </p:txBody>
      </p:sp>
    </p:spTree>
    <p:extLst>
      <p:ext uri="{BB962C8B-B14F-4D97-AF65-F5344CB8AC3E}">
        <p14:creationId xmlns:p14="http://schemas.microsoft.com/office/powerpoint/2010/main" val="1341374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diagram of a process&#10;&#10;Description automatically generated">
            <a:extLst>
              <a:ext uri="{FF2B5EF4-FFF2-40B4-BE49-F238E27FC236}">
                <a16:creationId xmlns:a16="http://schemas.microsoft.com/office/drawing/2014/main" id="{CAD9EC22-BE9A-05B9-A22B-12A94DCF2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5002"/>
            <a:ext cx="9753600" cy="4829175"/>
          </a:xfrm>
          <a:prstGeom prst="rect">
            <a:avLst/>
          </a:prstGeom>
        </p:spPr>
      </p:pic>
      <p:pic>
        <p:nvPicPr>
          <p:cNvPr id="1026" name="Picture 2">
            <a:extLst>
              <a:ext uri="{FF2B5EF4-FFF2-40B4-BE49-F238E27FC236}">
                <a16:creationId xmlns:a16="http://schemas.microsoft.com/office/drawing/2014/main" id="{9B24AC4E-A1DD-575C-D05D-7C21E5F91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6170" y="1447800"/>
            <a:ext cx="6790397" cy="50927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EBDBCC-EBFB-FEFA-AEB5-B6295216D1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4097" y="3291217"/>
            <a:ext cx="4876800"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61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grpSp>
        <p:nvGrpSpPr>
          <p:cNvPr id="296" name="Group 295">
            <a:extLst>
              <a:ext uri="{FF2B5EF4-FFF2-40B4-BE49-F238E27FC236}">
                <a16:creationId xmlns:a16="http://schemas.microsoft.com/office/drawing/2014/main" id="{8974662D-1D85-E2C2-A2F7-08688D0F99E7}"/>
              </a:ext>
            </a:extLst>
          </p:cNvPr>
          <p:cNvGrpSpPr/>
          <p:nvPr/>
        </p:nvGrpSpPr>
        <p:grpSpPr>
          <a:xfrm>
            <a:off x="-39505194" y="-30378371"/>
            <a:ext cx="75842358" cy="86825768"/>
            <a:chOff x="-45936583" y="-30982047"/>
            <a:chExt cx="75842358" cy="86825768"/>
          </a:xfrm>
        </p:grpSpPr>
        <p:pic>
          <p:nvPicPr>
            <p:cNvPr id="201" name="Picture 200" descr="A screenshot of a computer&#10;&#10;Description automatically generated">
              <a:extLst>
                <a:ext uri="{FF2B5EF4-FFF2-40B4-BE49-F238E27FC236}">
                  <a16:creationId xmlns:a16="http://schemas.microsoft.com/office/drawing/2014/main" id="{26936536-2C0C-2C69-E417-982285BAF4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6583" y="-30982047"/>
              <a:ext cx="75842358" cy="86825768"/>
            </a:xfrm>
            <a:prstGeom prst="rect">
              <a:avLst/>
            </a:prstGeom>
          </p:spPr>
        </p:pic>
        <p:grpSp>
          <p:nvGrpSpPr>
            <p:cNvPr id="237" name="Group 236">
              <a:extLst>
                <a:ext uri="{FF2B5EF4-FFF2-40B4-BE49-F238E27FC236}">
                  <a16:creationId xmlns:a16="http://schemas.microsoft.com/office/drawing/2014/main" id="{9ED9C3BC-19C3-27B9-0CD7-2F42C4303E82}"/>
                </a:ext>
              </a:extLst>
            </p:cNvPr>
            <p:cNvGrpSpPr/>
            <p:nvPr/>
          </p:nvGrpSpPr>
          <p:grpSpPr>
            <a:xfrm>
              <a:off x="18861051" y="-24229631"/>
              <a:ext cx="4230225" cy="3970836"/>
              <a:chOff x="18861051" y="-24229631"/>
              <a:chExt cx="4230225" cy="3970836"/>
            </a:xfrm>
          </p:grpSpPr>
          <p:sp>
            <p:nvSpPr>
              <p:cNvPr id="72" name="Rectangle 71">
                <a:extLst>
                  <a:ext uri="{FF2B5EF4-FFF2-40B4-BE49-F238E27FC236}">
                    <a16:creationId xmlns:a16="http://schemas.microsoft.com/office/drawing/2014/main" id="{AA2A8B52-942C-845A-7918-A18237881160}"/>
                  </a:ext>
                </a:extLst>
              </p:cNvPr>
              <p:cNvSpPr/>
              <p:nvPr/>
            </p:nvSpPr>
            <p:spPr>
              <a:xfrm>
                <a:off x="19717893" y="-21284336"/>
                <a:ext cx="3040655" cy="167833"/>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Operand </a:t>
                </a:r>
                <a:r>
                  <a:rPr lang="en-SG" sz="600" dirty="0" err="1"/>
                  <a:t>buffer+Register</a:t>
                </a:r>
                <a:r>
                  <a:rPr lang="en-SG" sz="600" dirty="0"/>
                  <a:t> Cache</a:t>
                </a:r>
              </a:p>
            </p:txBody>
          </p:sp>
          <p:sp>
            <p:nvSpPr>
              <p:cNvPr id="73" name="Rectangle 72">
                <a:extLst>
                  <a:ext uri="{FF2B5EF4-FFF2-40B4-BE49-F238E27FC236}">
                    <a16:creationId xmlns:a16="http://schemas.microsoft.com/office/drawing/2014/main" id="{E662951B-8DDA-A879-545B-5B3B69947E7D}"/>
                  </a:ext>
                </a:extLst>
              </p:cNvPr>
              <p:cNvSpPr/>
              <p:nvPr/>
            </p:nvSpPr>
            <p:spPr>
              <a:xfrm>
                <a:off x="20564690" y="-21642882"/>
                <a:ext cx="1172342" cy="192357"/>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400" dirty="0"/>
              </a:p>
            </p:txBody>
          </p:sp>
          <p:sp>
            <p:nvSpPr>
              <p:cNvPr id="74" name="Rectangle 73">
                <a:extLst>
                  <a:ext uri="{FF2B5EF4-FFF2-40B4-BE49-F238E27FC236}">
                    <a16:creationId xmlns:a16="http://schemas.microsoft.com/office/drawing/2014/main" id="{EEAD3D4A-8B7D-FAE2-3B37-A3AFF292C91F}"/>
                  </a:ext>
                </a:extLst>
              </p:cNvPr>
              <p:cNvSpPr/>
              <p:nvPr/>
            </p:nvSpPr>
            <p:spPr>
              <a:xfrm>
                <a:off x="20577091" y="-23187522"/>
                <a:ext cx="1172342" cy="192357"/>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400" dirty="0"/>
              </a:p>
            </p:txBody>
          </p:sp>
          <p:sp>
            <p:nvSpPr>
              <p:cNvPr id="75" name="Rectangle 74">
                <a:extLst>
                  <a:ext uri="{FF2B5EF4-FFF2-40B4-BE49-F238E27FC236}">
                    <a16:creationId xmlns:a16="http://schemas.microsoft.com/office/drawing/2014/main" id="{CC38FA87-7E42-2E07-9C97-527D66D99C02}"/>
                  </a:ext>
                </a:extLst>
              </p:cNvPr>
              <p:cNvSpPr/>
              <p:nvPr/>
            </p:nvSpPr>
            <p:spPr>
              <a:xfrm>
                <a:off x="20601831" y="-22983101"/>
                <a:ext cx="1101476" cy="130617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400" dirty="0"/>
              </a:p>
            </p:txBody>
          </p:sp>
          <p:sp>
            <p:nvSpPr>
              <p:cNvPr id="76" name="Rectangle 75">
                <a:extLst>
                  <a:ext uri="{FF2B5EF4-FFF2-40B4-BE49-F238E27FC236}">
                    <a16:creationId xmlns:a16="http://schemas.microsoft.com/office/drawing/2014/main" id="{BA7D7D9E-6E01-40D1-E8F9-893B89187297}"/>
                  </a:ext>
                </a:extLst>
              </p:cNvPr>
              <p:cNvSpPr/>
              <p:nvPr/>
            </p:nvSpPr>
            <p:spPr>
              <a:xfrm>
                <a:off x="21634292" y="-20795698"/>
                <a:ext cx="382430" cy="209488"/>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Tensor</a:t>
                </a:r>
              </a:p>
            </p:txBody>
          </p:sp>
          <p:sp>
            <p:nvSpPr>
              <p:cNvPr id="77" name="Rectangle 76">
                <a:extLst>
                  <a:ext uri="{FF2B5EF4-FFF2-40B4-BE49-F238E27FC236}">
                    <a16:creationId xmlns:a16="http://schemas.microsoft.com/office/drawing/2014/main" id="{1BC6784C-1C30-18A5-1D4C-087E6D92078A}"/>
                  </a:ext>
                </a:extLst>
              </p:cNvPr>
              <p:cNvSpPr/>
              <p:nvPr/>
            </p:nvSpPr>
            <p:spPr>
              <a:xfrm>
                <a:off x="20575070" y="-20778483"/>
                <a:ext cx="382430" cy="209488"/>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Tensor</a:t>
                </a:r>
              </a:p>
            </p:txBody>
          </p:sp>
          <p:sp>
            <p:nvSpPr>
              <p:cNvPr id="78" name="Rectangle 77">
                <a:extLst>
                  <a:ext uri="{FF2B5EF4-FFF2-40B4-BE49-F238E27FC236}">
                    <a16:creationId xmlns:a16="http://schemas.microsoft.com/office/drawing/2014/main" id="{9A2F051F-B5E0-7A49-1C8B-135A7DD4D4EA}"/>
                  </a:ext>
                </a:extLst>
              </p:cNvPr>
              <p:cNvSpPr/>
              <p:nvPr/>
            </p:nvSpPr>
            <p:spPr>
              <a:xfrm>
                <a:off x="21048556" y="-21084581"/>
                <a:ext cx="260241" cy="224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MD unit</a:t>
                </a:r>
              </a:p>
            </p:txBody>
          </p:sp>
          <p:sp>
            <p:nvSpPr>
              <p:cNvPr id="79" name="Rectangle 78">
                <a:extLst>
                  <a:ext uri="{FF2B5EF4-FFF2-40B4-BE49-F238E27FC236}">
                    <a16:creationId xmlns:a16="http://schemas.microsoft.com/office/drawing/2014/main" id="{6CD56EF7-FECB-D3C6-130E-982E1E2B1893}"/>
                  </a:ext>
                </a:extLst>
              </p:cNvPr>
              <p:cNvSpPr/>
              <p:nvPr/>
            </p:nvSpPr>
            <p:spPr>
              <a:xfrm>
                <a:off x="20568900" y="-21081903"/>
                <a:ext cx="403895" cy="22769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ALU</a:t>
                </a:r>
              </a:p>
            </p:txBody>
          </p:sp>
          <p:sp>
            <p:nvSpPr>
              <p:cNvPr id="80" name="Rectangle 79">
                <a:extLst>
                  <a:ext uri="{FF2B5EF4-FFF2-40B4-BE49-F238E27FC236}">
                    <a16:creationId xmlns:a16="http://schemas.microsoft.com/office/drawing/2014/main" id="{D6FB49BA-5B30-B228-65E1-1E5370BD2257}"/>
                  </a:ext>
                </a:extLst>
              </p:cNvPr>
              <p:cNvSpPr/>
              <p:nvPr/>
            </p:nvSpPr>
            <p:spPr>
              <a:xfrm>
                <a:off x="22031288" y="-21077723"/>
                <a:ext cx="727261" cy="507650"/>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800" dirty="0"/>
                  <a:t>CUDA</a:t>
                </a:r>
              </a:p>
              <a:p>
                <a:r>
                  <a:rPr lang="en-SG" sz="800" dirty="0"/>
                  <a:t>Core</a:t>
                </a:r>
              </a:p>
            </p:txBody>
          </p:sp>
          <p:sp>
            <p:nvSpPr>
              <p:cNvPr id="81" name="Rectangle 80">
                <a:extLst>
                  <a:ext uri="{FF2B5EF4-FFF2-40B4-BE49-F238E27FC236}">
                    <a16:creationId xmlns:a16="http://schemas.microsoft.com/office/drawing/2014/main" id="{6A8A574D-EB79-A7CF-AF8D-B504D6D51D62}"/>
                  </a:ext>
                </a:extLst>
              </p:cNvPr>
              <p:cNvSpPr/>
              <p:nvPr/>
            </p:nvSpPr>
            <p:spPr>
              <a:xfrm>
                <a:off x="19717134" y="-21089223"/>
                <a:ext cx="843177" cy="551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800" dirty="0"/>
                  <a:t>CUDA</a:t>
                </a:r>
              </a:p>
              <a:p>
                <a:r>
                  <a:rPr lang="en-SG" sz="800" dirty="0"/>
                  <a:t>Core</a:t>
                </a:r>
              </a:p>
            </p:txBody>
          </p:sp>
          <p:sp>
            <p:nvSpPr>
              <p:cNvPr id="82" name="Rectangle 81">
                <a:extLst>
                  <a:ext uri="{FF2B5EF4-FFF2-40B4-BE49-F238E27FC236}">
                    <a16:creationId xmlns:a16="http://schemas.microsoft.com/office/drawing/2014/main" id="{94FA0D3F-0C78-2678-01E3-AA34B4D7E5E5}"/>
                  </a:ext>
                </a:extLst>
              </p:cNvPr>
              <p:cNvSpPr/>
              <p:nvPr/>
            </p:nvSpPr>
            <p:spPr>
              <a:xfrm rot="16200000">
                <a:off x="17677563" y="-22376976"/>
                <a:ext cx="3778588" cy="24229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2*64 KB Register File</a:t>
                </a:r>
              </a:p>
            </p:txBody>
          </p:sp>
          <p:sp>
            <p:nvSpPr>
              <p:cNvPr id="83" name="Rectangle 82">
                <a:extLst>
                  <a:ext uri="{FF2B5EF4-FFF2-40B4-BE49-F238E27FC236}">
                    <a16:creationId xmlns:a16="http://schemas.microsoft.com/office/drawing/2014/main" id="{07CA3E6A-8920-0E59-4F61-39B72221DF7C}"/>
                  </a:ext>
                </a:extLst>
              </p:cNvPr>
              <p:cNvSpPr/>
              <p:nvPr/>
            </p:nvSpPr>
            <p:spPr>
              <a:xfrm rot="16200000">
                <a:off x="18228037" y="-23170448"/>
                <a:ext cx="2171593" cy="19685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2*L0 I Cache</a:t>
                </a:r>
              </a:p>
            </p:txBody>
          </p:sp>
          <p:sp>
            <p:nvSpPr>
              <p:cNvPr id="84" name="Rectangle 83">
                <a:extLst>
                  <a:ext uri="{FF2B5EF4-FFF2-40B4-BE49-F238E27FC236}">
                    <a16:creationId xmlns:a16="http://schemas.microsoft.com/office/drawing/2014/main" id="{1B006E22-AB6C-E273-8B23-64B5D32DEFCA}"/>
                  </a:ext>
                </a:extLst>
              </p:cNvPr>
              <p:cNvSpPr/>
              <p:nvPr/>
            </p:nvSpPr>
            <p:spPr>
              <a:xfrm rot="16200000">
                <a:off x="17071180" y="-22383481"/>
                <a:ext cx="3795687" cy="21594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L1 </a:t>
                </a:r>
                <a:r>
                  <a:rPr lang="en-SG" sz="800" dirty="0" err="1"/>
                  <a:t>ICache</a:t>
                </a:r>
                <a:endParaRPr lang="en-SG" sz="800" dirty="0"/>
              </a:p>
            </p:txBody>
          </p:sp>
          <p:sp>
            <p:nvSpPr>
              <p:cNvPr id="85" name="Rectangle 84">
                <a:extLst>
                  <a:ext uri="{FF2B5EF4-FFF2-40B4-BE49-F238E27FC236}">
                    <a16:creationId xmlns:a16="http://schemas.microsoft.com/office/drawing/2014/main" id="{FF42A90D-A38F-7954-0BD9-909178896923}"/>
                  </a:ext>
                </a:extLst>
              </p:cNvPr>
              <p:cNvSpPr/>
              <p:nvPr/>
            </p:nvSpPr>
            <p:spPr>
              <a:xfrm rot="16200000">
                <a:off x="21487755" y="-21931352"/>
                <a:ext cx="2907088" cy="294197"/>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L1D</a:t>
                </a:r>
              </a:p>
            </p:txBody>
          </p:sp>
          <p:sp>
            <p:nvSpPr>
              <p:cNvPr id="86" name="Rectangle 85">
                <a:extLst>
                  <a:ext uri="{FF2B5EF4-FFF2-40B4-BE49-F238E27FC236}">
                    <a16:creationId xmlns:a16="http://schemas.microsoft.com/office/drawing/2014/main" id="{B5B9A59E-F438-C0A0-C2BF-A9D5C85B84C8}"/>
                  </a:ext>
                </a:extLst>
              </p:cNvPr>
              <p:cNvSpPr/>
              <p:nvPr/>
            </p:nvSpPr>
            <p:spPr>
              <a:xfrm>
                <a:off x="19725023" y="-22958902"/>
                <a:ext cx="697583" cy="39438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MIO Scheduler</a:t>
                </a:r>
              </a:p>
            </p:txBody>
          </p:sp>
          <p:sp>
            <p:nvSpPr>
              <p:cNvPr id="87" name="Rectangle 86">
                <a:extLst>
                  <a:ext uri="{FF2B5EF4-FFF2-40B4-BE49-F238E27FC236}">
                    <a16:creationId xmlns:a16="http://schemas.microsoft.com/office/drawing/2014/main" id="{C1E0D266-A773-3212-5303-1557A8305E64}"/>
                  </a:ext>
                </a:extLst>
              </p:cNvPr>
              <p:cNvSpPr/>
              <p:nvPr/>
            </p:nvSpPr>
            <p:spPr>
              <a:xfrm rot="16200000">
                <a:off x="19438050" y="-22125139"/>
                <a:ext cx="814483" cy="24053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LSU (FIFO) Instruction Queue</a:t>
                </a:r>
              </a:p>
            </p:txBody>
          </p:sp>
          <p:sp>
            <p:nvSpPr>
              <p:cNvPr id="88" name="Rectangle 87">
                <a:extLst>
                  <a:ext uri="{FF2B5EF4-FFF2-40B4-BE49-F238E27FC236}">
                    <a16:creationId xmlns:a16="http://schemas.microsoft.com/office/drawing/2014/main" id="{1BDC3DFB-E808-D130-AF0E-A868199B2576}"/>
                  </a:ext>
                </a:extLst>
              </p:cNvPr>
              <p:cNvSpPr/>
              <p:nvPr/>
            </p:nvSpPr>
            <p:spPr>
              <a:xfrm rot="16200000">
                <a:off x="19779948" y="-22222713"/>
                <a:ext cx="846852" cy="36415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MUFU/XU/SFU Instruction</a:t>
                </a:r>
              </a:p>
              <a:p>
                <a:pPr algn="ctr"/>
                <a:r>
                  <a:rPr lang="en-SG" sz="500" dirty="0"/>
                  <a:t>queue</a:t>
                </a:r>
              </a:p>
            </p:txBody>
          </p:sp>
          <p:cxnSp>
            <p:nvCxnSpPr>
              <p:cNvPr id="89" name="Straight Arrow Connector 88">
                <a:extLst>
                  <a:ext uri="{FF2B5EF4-FFF2-40B4-BE49-F238E27FC236}">
                    <a16:creationId xmlns:a16="http://schemas.microsoft.com/office/drawing/2014/main" id="{8AFB26A2-35BE-E713-5803-876FFCF91E50}"/>
                  </a:ext>
                </a:extLst>
              </p:cNvPr>
              <p:cNvCxnSpPr>
                <a:cxnSpLocks/>
              </p:cNvCxnSpPr>
              <p:nvPr/>
            </p:nvCxnSpPr>
            <p:spPr>
              <a:xfrm>
                <a:off x="18969023" y="-23514667"/>
                <a:ext cx="309104"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DCE69198-0B60-C411-A071-4F950C935E06}"/>
                  </a:ext>
                </a:extLst>
              </p:cNvPr>
              <p:cNvSpPr/>
              <p:nvPr/>
            </p:nvSpPr>
            <p:spPr>
              <a:xfrm>
                <a:off x="20989310" y="-20840814"/>
                <a:ext cx="620062" cy="27544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Warp Scheduler</a:t>
                </a:r>
              </a:p>
            </p:txBody>
          </p:sp>
          <p:cxnSp>
            <p:nvCxnSpPr>
              <p:cNvPr id="91" name="Straight Arrow Connector 90">
                <a:extLst>
                  <a:ext uri="{FF2B5EF4-FFF2-40B4-BE49-F238E27FC236}">
                    <a16:creationId xmlns:a16="http://schemas.microsoft.com/office/drawing/2014/main" id="{75FC2059-AB00-2C04-B857-6A3ECDA0C4B4}"/>
                  </a:ext>
                </a:extLst>
              </p:cNvPr>
              <p:cNvCxnSpPr>
                <a:cxnSpLocks/>
              </p:cNvCxnSpPr>
              <p:nvPr/>
            </p:nvCxnSpPr>
            <p:spPr>
              <a:xfrm flipH="1" flipV="1">
                <a:off x="20361319" y="-20824096"/>
                <a:ext cx="723433" cy="5551"/>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77829E4-7FD6-687C-2E27-FC306B7BE201}"/>
                  </a:ext>
                </a:extLst>
              </p:cNvPr>
              <p:cNvCxnSpPr>
                <a:cxnSpLocks/>
              </p:cNvCxnSpPr>
              <p:nvPr/>
            </p:nvCxnSpPr>
            <p:spPr>
              <a:xfrm flipH="1">
                <a:off x="20850128" y="-20662863"/>
                <a:ext cx="267225"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F50F51E4-B9CF-464F-C091-64BB65039B7A}"/>
                  </a:ext>
                </a:extLst>
              </p:cNvPr>
              <p:cNvCxnSpPr>
                <a:cxnSpLocks/>
              </p:cNvCxnSpPr>
              <p:nvPr/>
            </p:nvCxnSpPr>
            <p:spPr>
              <a:xfrm flipH="1" flipV="1">
                <a:off x="20837179" y="-20967644"/>
                <a:ext cx="293123" cy="34629"/>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94" name="Rectangle 93">
                <a:extLst>
                  <a:ext uri="{FF2B5EF4-FFF2-40B4-BE49-F238E27FC236}">
                    <a16:creationId xmlns:a16="http://schemas.microsoft.com/office/drawing/2014/main" id="{38796B50-52D1-F61F-51CD-82E938266B46}"/>
                  </a:ext>
                </a:extLst>
              </p:cNvPr>
              <p:cNvSpPr/>
              <p:nvPr/>
            </p:nvSpPr>
            <p:spPr>
              <a:xfrm>
                <a:off x="21607577" y="-21080203"/>
                <a:ext cx="403895" cy="22769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ALU</a:t>
                </a:r>
              </a:p>
            </p:txBody>
          </p:sp>
          <p:sp>
            <p:nvSpPr>
              <p:cNvPr id="95" name="Rectangle 94">
                <a:extLst>
                  <a:ext uri="{FF2B5EF4-FFF2-40B4-BE49-F238E27FC236}">
                    <a16:creationId xmlns:a16="http://schemas.microsoft.com/office/drawing/2014/main" id="{ED654B81-17CC-7F33-3287-E1A306126DB9}"/>
                  </a:ext>
                </a:extLst>
              </p:cNvPr>
              <p:cNvSpPr/>
              <p:nvPr/>
            </p:nvSpPr>
            <p:spPr>
              <a:xfrm rot="16200000">
                <a:off x="18562089" y="-21243078"/>
                <a:ext cx="1459379" cy="24229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Instruction Decoder</a:t>
                </a:r>
              </a:p>
            </p:txBody>
          </p:sp>
          <p:sp>
            <p:nvSpPr>
              <p:cNvPr id="96" name="Rectangle 95">
                <a:extLst>
                  <a:ext uri="{FF2B5EF4-FFF2-40B4-BE49-F238E27FC236}">
                    <a16:creationId xmlns:a16="http://schemas.microsoft.com/office/drawing/2014/main" id="{A37A52DD-BCBD-4E16-96E2-5CB8DDE9A7C7}"/>
                  </a:ext>
                </a:extLst>
              </p:cNvPr>
              <p:cNvSpPr/>
              <p:nvPr/>
            </p:nvSpPr>
            <p:spPr>
              <a:xfrm>
                <a:off x="21282576" y="-21073130"/>
                <a:ext cx="260241" cy="224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MD unit</a:t>
                </a:r>
              </a:p>
            </p:txBody>
          </p:sp>
          <p:cxnSp>
            <p:nvCxnSpPr>
              <p:cNvPr id="97" name="Straight Arrow Connector 96">
                <a:extLst>
                  <a:ext uri="{FF2B5EF4-FFF2-40B4-BE49-F238E27FC236}">
                    <a16:creationId xmlns:a16="http://schemas.microsoft.com/office/drawing/2014/main" id="{D0BFB2AC-1E7C-BCFE-80AB-E1B84BB96B23}"/>
                  </a:ext>
                </a:extLst>
              </p:cNvPr>
              <p:cNvCxnSpPr>
                <a:cxnSpLocks/>
              </p:cNvCxnSpPr>
              <p:nvPr/>
            </p:nvCxnSpPr>
            <p:spPr>
              <a:xfrm flipV="1">
                <a:off x="21168437" y="-20989654"/>
                <a:ext cx="0" cy="32289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4080375D-2223-5CCA-6BA2-D78C6533D863}"/>
                  </a:ext>
                </a:extLst>
              </p:cNvPr>
              <p:cNvCxnSpPr>
                <a:cxnSpLocks/>
              </p:cNvCxnSpPr>
              <p:nvPr/>
            </p:nvCxnSpPr>
            <p:spPr>
              <a:xfrm>
                <a:off x="19297177" y="-22148022"/>
                <a:ext cx="0" cy="386493"/>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FAC8E3B9-0D55-1F67-AE65-54141DB5E3C3}"/>
                  </a:ext>
                </a:extLst>
              </p:cNvPr>
              <p:cNvCxnSpPr>
                <a:cxnSpLocks/>
              </p:cNvCxnSpPr>
              <p:nvPr/>
            </p:nvCxnSpPr>
            <p:spPr>
              <a:xfrm flipV="1">
                <a:off x="21397252" y="-20989654"/>
                <a:ext cx="0" cy="32289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9DBD6C1A-8768-D94F-00BA-347ADA6A0B2F}"/>
                  </a:ext>
                </a:extLst>
              </p:cNvPr>
              <p:cNvGrpSpPr/>
              <p:nvPr/>
            </p:nvGrpSpPr>
            <p:grpSpPr>
              <a:xfrm rot="10800000">
                <a:off x="21502386" y="-20942615"/>
                <a:ext cx="767019" cy="304781"/>
                <a:chOff x="-6534068" y="1769117"/>
                <a:chExt cx="1248731" cy="496193"/>
              </a:xfrm>
            </p:grpSpPr>
            <p:cxnSp>
              <p:nvCxnSpPr>
                <p:cNvPr id="101" name="Straight Arrow Connector 100">
                  <a:extLst>
                    <a:ext uri="{FF2B5EF4-FFF2-40B4-BE49-F238E27FC236}">
                      <a16:creationId xmlns:a16="http://schemas.microsoft.com/office/drawing/2014/main" id="{AFF974F2-96C1-6C5D-98FD-9CF1156E6D76}"/>
                    </a:ext>
                  </a:extLst>
                </p:cNvPr>
                <p:cNvCxnSpPr>
                  <a:cxnSpLocks/>
                </p:cNvCxnSpPr>
                <p:nvPr/>
              </p:nvCxnSpPr>
              <p:spPr>
                <a:xfrm flipH="1" flipV="1">
                  <a:off x="-6534068" y="1991605"/>
                  <a:ext cx="1177773" cy="9038"/>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9F7931C-9C1F-C7FA-B9D9-8ED5F37BACB1}"/>
                    </a:ext>
                  </a:extLst>
                </p:cNvPr>
                <p:cNvCxnSpPr>
                  <a:cxnSpLocks/>
                </p:cNvCxnSpPr>
                <p:nvPr/>
              </p:nvCxnSpPr>
              <p:spPr>
                <a:xfrm flipH="1">
                  <a:off x="-5741470" y="2265310"/>
                  <a:ext cx="435051"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C79D936B-7D76-4880-4DF8-F55B79D539BF}"/>
                    </a:ext>
                  </a:extLst>
                </p:cNvPr>
                <p:cNvCxnSpPr>
                  <a:cxnSpLocks/>
                </p:cNvCxnSpPr>
                <p:nvPr/>
              </p:nvCxnSpPr>
              <p:spPr>
                <a:xfrm flipH="1" flipV="1">
                  <a:off x="-5762551" y="1769117"/>
                  <a:ext cx="477214" cy="56377"/>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04" name="Straight Arrow Connector 103">
                <a:extLst>
                  <a:ext uri="{FF2B5EF4-FFF2-40B4-BE49-F238E27FC236}">
                    <a16:creationId xmlns:a16="http://schemas.microsoft.com/office/drawing/2014/main" id="{363D40D4-820D-144D-E828-5245F2BB5B63}"/>
                  </a:ext>
                </a:extLst>
              </p:cNvPr>
              <p:cNvCxnSpPr>
                <a:cxnSpLocks/>
              </p:cNvCxnSpPr>
              <p:nvPr/>
            </p:nvCxnSpPr>
            <p:spPr>
              <a:xfrm flipV="1">
                <a:off x="20147619" y="-22669926"/>
                <a:ext cx="6418" cy="266355"/>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52D63A0-954A-2C28-F39C-6DDECCDAAA80}"/>
                  </a:ext>
                </a:extLst>
              </p:cNvPr>
              <p:cNvCxnSpPr>
                <a:cxnSpLocks/>
              </p:cNvCxnSpPr>
              <p:nvPr/>
            </p:nvCxnSpPr>
            <p:spPr>
              <a:xfrm flipV="1">
                <a:off x="19845368" y="-22656666"/>
                <a:ext cx="0" cy="23223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06" name="Rectangle 105">
                <a:extLst>
                  <a:ext uri="{FF2B5EF4-FFF2-40B4-BE49-F238E27FC236}">
                    <a16:creationId xmlns:a16="http://schemas.microsoft.com/office/drawing/2014/main" id="{02D37C16-8280-B0DD-C87C-30EF5D95E27E}"/>
                  </a:ext>
                </a:extLst>
              </p:cNvPr>
              <p:cNvSpPr/>
              <p:nvPr/>
            </p:nvSpPr>
            <p:spPr>
              <a:xfrm rot="16200000">
                <a:off x="22735886" y="-24066127"/>
                <a:ext cx="437298" cy="26192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L1 </a:t>
                </a:r>
                <a:r>
                  <a:rPr lang="en-SG" sz="600" dirty="0" err="1"/>
                  <a:t>imm</a:t>
                </a:r>
                <a:endParaRPr lang="en-SG" sz="600" dirty="0"/>
              </a:p>
            </p:txBody>
          </p:sp>
          <p:sp>
            <p:nvSpPr>
              <p:cNvPr id="107" name="Rectangle 106">
                <a:extLst>
                  <a:ext uri="{FF2B5EF4-FFF2-40B4-BE49-F238E27FC236}">
                    <a16:creationId xmlns:a16="http://schemas.microsoft.com/office/drawing/2014/main" id="{D8E8B850-37CE-337D-2FED-515C8F31D586}"/>
                  </a:ext>
                </a:extLst>
              </p:cNvPr>
              <p:cNvSpPr/>
              <p:nvPr/>
            </p:nvSpPr>
            <p:spPr>
              <a:xfrm rot="16200000">
                <a:off x="22733150" y="-23608731"/>
                <a:ext cx="440638" cy="27561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L1 </a:t>
                </a:r>
                <a:r>
                  <a:rPr lang="en-SG" sz="600" dirty="0" err="1"/>
                  <a:t>idx</a:t>
                </a:r>
                <a:endParaRPr lang="en-SG" sz="600" dirty="0"/>
              </a:p>
            </p:txBody>
          </p:sp>
          <p:cxnSp>
            <p:nvCxnSpPr>
              <p:cNvPr id="108" name="Straight Arrow Connector 107">
                <a:extLst>
                  <a:ext uri="{FF2B5EF4-FFF2-40B4-BE49-F238E27FC236}">
                    <a16:creationId xmlns:a16="http://schemas.microsoft.com/office/drawing/2014/main" id="{DE996E7D-0974-B6B7-9BFE-EB3D33C17D68}"/>
                  </a:ext>
                </a:extLst>
              </p:cNvPr>
              <p:cNvCxnSpPr>
                <a:cxnSpLocks/>
              </p:cNvCxnSpPr>
              <p:nvPr/>
            </p:nvCxnSpPr>
            <p:spPr>
              <a:xfrm>
                <a:off x="20047379" y="-21180810"/>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1222D5E8-04A5-AD31-A193-6346E0B0FE81}"/>
                  </a:ext>
                </a:extLst>
              </p:cNvPr>
              <p:cNvCxnSpPr>
                <a:cxnSpLocks/>
              </p:cNvCxnSpPr>
              <p:nvPr/>
            </p:nvCxnSpPr>
            <p:spPr>
              <a:xfrm>
                <a:off x="20729393" y="-21203779"/>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FA65F3AD-501E-FAF7-AE58-945C47B4F433}"/>
                  </a:ext>
                </a:extLst>
              </p:cNvPr>
              <p:cNvCxnSpPr>
                <a:cxnSpLocks/>
              </p:cNvCxnSpPr>
              <p:nvPr/>
            </p:nvCxnSpPr>
            <p:spPr>
              <a:xfrm>
                <a:off x="19560763" y="-20485671"/>
                <a:ext cx="2918051" cy="15509"/>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B51E574D-8E43-596E-F299-81B1C7DC7AA6}"/>
                  </a:ext>
                </a:extLst>
              </p:cNvPr>
              <p:cNvSpPr/>
              <p:nvPr/>
            </p:nvSpPr>
            <p:spPr>
              <a:xfrm>
                <a:off x="20736479" y="-22930665"/>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2" name="Rectangle 111">
                <a:extLst>
                  <a:ext uri="{FF2B5EF4-FFF2-40B4-BE49-F238E27FC236}">
                    <a16:creationId xmlns:a16="http://schemas.microsoft.com/office/drawing/2014/main" id="{C92A59E6-69C9-2BF5-51C2-D7EA40CBF2B3}"/>
                  </a:ext>
                </a:extLst>
              </p:cNvPr>
              <p:cNvSpPr/>
              <p:nvPr/>
            </p:nvSpPr>
            <p:spPr>
              <a:xfrm>
                <a:off x="21187767" y="-22913834"/>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3" name="Rectangle 112">
                <a:extLst>
                  <a:ext uri="{FF2B5EF4-FFF2-40B4-BE49-F238E27FC236}">
                    <a16:creationId xmlns:a16="http://schemas.microsoft.com/office/drawing/2014/main" id="{9DF2C17D-E761-5245-9176-F00F4D4D4474}"/>
                  </a:ext>
                </a:extLst>
              </p:cNvPr>
              <p:cNvSpPr/>
              <p:nvPr/>
            </p:nvSpPr>
            <p:spPr>
              <a:xfrm>
                <a:off x="21191831" y="-22637809"/>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4" name="Rectangle 113">
                <a:extLst>
                  <a:ext uri="{FF2B5EF4-FFF2-40B4-BE49-F238E27FC236}">
                    <a16:creationId xmlns:a16="http://schemas.microsoft.com/office/drawing/2014/main" id="{94D8E8A3-73BE-2AD0-2CBB-6D9461A29260}"/>
                  </a:ext>
                </a:extLst>
              </p:cNvPr>
              <p:cNvSpPr/>
              <p:nvPr/>
            </p:nvSpPr>
            <p:spPr>
              <a:xfrm>
                <a:off x="20731185" y="-22604428"/>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5" name="Rectangle 114">
                <a:extLst>
                  <a:ext uri="{FF2B5EF4-FFF2-40B4-BE49-F238E27FC236}">
                    <a16:creationId xmlns:a16="http://schemas.microsoft.com/office/drawing/2014/main" id="{606B57AD-9B7C-492A-8FFB-8D8EF7132DFA}"/>
                  </a:ext>
                </a:extLst>
              </p:cNvPr>
              <p:cNvSpPr/>
              <p:nvPr/>
            </p:nvSpPr>
            <p:spPr>
              <a:xfrm>
                <a:off x="20740194" y="-22293714"/>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6" name="Rectangle 115">
                <a:extLst>
                  <a:ext uri="{FF2B5EF4-FFF2-40B4-BE49-F238E27FC236}">
                    <a16:creationId xmlns:a16="http://schemas.microsoft.com/office/drawing/2014/main" id="{2B9DD73E-FBEB-691D-B001-AA8152E2EAFC}"/>
                  </a:ext>
                </a:extLst>
              </p:cNvPr>
              <p:cNvSpPr/>
              <p:nvPr/>
            </p:nvSpPr>
            <p:spPr>
              <a:xfrm>
                <a:off x="21214290" y="-22284037"/>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7" name="Rectangle 116">
                <a:extLst>
                  <a:ext uri="{FF2B5EF4-FFF2-40B4-BE49-F238E27FC236}">
                    <a16:creationId xmlns:a16="http://schemas.microsoft.com/office/drawing/2014/main" id="{0611E805-24F8-0087-9E17-1E17BC593B9A}"/>
                  </a:ext>
                </a:extLst>
              </p:cNvPr>
              <p:cNvSpPr/>
              <p:nvPr/>
            </p:nvSpPr>
            <p:spPr>
              <a:xfrm>
                <a:off x="20746967" y="-21999119"/>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8" name="Rectangle 117">
                <a:extLst>
                  <a:ext uri="{FF2B5EF4-FFF2-40B4-BE49-F238E27FC236}">
                    <a16:creationId xmlns:a16="http://schemas.microsoft.com/office/drawing/2014/main" id="{CC0A1ECF-EF99-A2D4-0E0D-6FBA08D5894C}"/>
                  </a:ext>
                </a:extLst>
              </p:cNvPr>
              <p:cNvSpPr/>
              <p:nvPr/>
            </p:nvSpPr>
            <p:spPr>
              <a:xfrm>
                <a:off x="21222246" y="-21962861"/>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9" name="Rectangle 118">
                <a:extLst>
                  <a:ext uri="{FF2B5EF4-FFF2-40B4-BE49-F238E27FC236}">
                    <a16:creationId xmlns:a16="http://schemas.microsoft.com/office/drawing/2014/main" id="{90D70611-FA69-25A0-FABF-F4AD543A8AF9}"/>
                  </a:ext>
                </a:extLst>
              </p:cNvPr>
              <p:cNvSpPr/>
              <p:nvPr/>
            </p:nvSpPr>
            <p:spPr>
              <a:xfrm>
                <a:off x="20626328" y="-21600571"/>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0" name="Rectangle 119">
                <a:extLst>
                  <a:ext uri="{FF2B5EF4-FFF2-40B4-BE49-F238E27FC236}">
                    <a16:creationId xmlns:a16="http://schemas.microsoft.com/office/drawing/2014/main" id="{7C3E356B-4871-9EE8-5A21-6310561D206C}"/>
                  </a:ext>
                </a:extLst>
              </p:cNvPr>
              <p:cNvSpPr/>
              <p:nvPr/>
            </p:nvSpPr>
            <p:spPr>
              <a:xfrm>
                <a:off x="21474057" y="-21596156"/>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1" name="Rectangle 120">
                <a:extLst>
                  <a:ext uri="{FF2B5EF4-FFF2-40B4-BE49-F238E27FC236}">
                    <a16:creationId xmlns:a16="http://schemas.microsoft.com/office/drawing/2014/main" id="{002C2AB4-C048-BE93-7374-59083B11A802}"/>
                  </a:ext>
                </a:extLst>
              </p:cNvPr>
              <p:cNvSpPr/>
              <p:nvPr/>
            </p:nvSpPr>
            <p:spPr>
              <a:xfrm>
                <a:off x="20918427" y="-21603680"/>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2" name="Rectangle 121">
                <a:extLst>
                  <a:ext uri="{FF2B5EF4-FFF2-40B4-BE49-F238E27FC236}">
                    <a16:creationId xmlns:a16="http://schemas.microsoft.com/office/drawing/2014/main" id="{447CA206-AEBF-4BB2-8CB5-E7FE4728EC4B}"/>
                  </a:ext>
                </a:extLst>
              </p:cNvPr>
              <p:cNvSpPr/>
              <p:nvPr/>
            </p:nvSpPr>
            <p:spPr>
              <a:xfrm>
                <a:off x="21188375" y="-21599203"/>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3" name="Rectangle 122">
                <a:extLst>
                  <a:ext uri="{FF2B5EF4-FFF2-40B4-BE49-F238E27FC236}">
                    <a16:creationId xmlns:a16="http://schemas.microsoft.com/office/drawing/2014/main" id="{CC7D71D0-AAC9-D7A4-F3BF-A3AB30E20306}"/>
                  </a:ext>
                </a:extLst>
              </p:cNvPr>
              <p:cNvSpPr/>
              <p:nvPr/>
            </p:nvSpPr>
            <p:spPr>
              <a:xfrm>
                <a:off x="20584376" y="-23138337"/>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4" name="Rectangle 123">
                <a:extLst>
                  <a:ext uri="{FF2B5EF4-FFF2-40B4-BE49-F238E27FC236}">
                    <a16:creationId xmlns:a16="http://schemas.microsoft.com/office/drawing/2014/main" id="{5B898C8F-39A0-6FAC-16D0-9B7F3AF3F36C}"/>
                  </a:ext>
                </a:extLst>
              </p:cNvPr>
              <p:cNvSpPr/>
              <p:nvPr/>
            </p:nvSpPr>
            <p:spPr>
              <a:xfrm>
                <a:off x="21432105" y="-23133923"/>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5" name="Rectangle 124">
                <a:extLst>
                  <a:ext uri="{FF2B5EF4-FFF2-40B4-BE49-F238E27FC236}">
                    <a16:creationId xmlns:a16="http://schemas.microsoft.com/office/drawing/2014/main" id="{F008A7DD-C466-3727-7FA9-EFA1A2070456}"/>
                  </a:ext>
                </a:extLst>
              </p:cNvPr>
              <p:cNvSpPr/>
              <p:nvPr/>
            </p:nvSpPr>
            <p:spPr>
              <a:xfrm>
                <a:off x="20876475" y="-23141447"/>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6" name="Rectangle 125">
                <a:extLst>
                  <a:ext uri="{FF2B5EF4-FFF2-40B4-BE49-F238E27FC236}">
                    <a16:creationId xmlns:a16="http://schemas.microsoft.com/office/drawing/2014/main" id="{D4468166-3E93-C2E4-C821-35879F3955D8}"/>
                  </a:ext>
                </a:extLst>
              </p:cNvPr>
              <p:cNvSpPr/>
              <p:nvPr/>
            </p:nvSpPr>
            <p:spPr>
              <a:xfrm>
                <a:off x="21146424" y="-23136970"/>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cxnSp>
            <p:nvCxnSpPr>
              <p:cNvPr id="127" name="Straight Arrow Connector 126">
                <a:extLst>
                  <a:ext uri="{FF2B5EF4-FFF2-40B4-BE49-F238E27FC236}">
                    <a16:creationId xmlns:a16="http://schemas.microsoft.com/office/drawing/2014/main" id="{41516D85-B069-098E-D3C4-56509D8BA4B0}"/>
                  </a:ext>
                </a:extLst>
              </p:cNvPr>
              <p:cNvCxnSpPr>
                <a:cxnSpLocks/>
                <a:stCxn id="86" idx="3"/>
                <a:endCxn id="123" idx="1"/>
              </p:cNvCxnSpPr>
              <p:nvPr/>
            </p:nvCxnSpPr>
            <p:spPr>
              <a:xfrm flipV="1">
                <a:off x="20422606" y="-23074417"/>
                <a:ext cx="161770" cy="312708"/>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C5206579-4885-96FF-DB38-E4A7EBF48A28}"/>
                  </a:ext>
                </a:extLst>
              </p:cNvPr>
              <p:cNvCxnSpPr>
                <a:cxnSpLocks/>
                <a:stCxn id="86" idx="3"/>
                <a:endCxn id="73" idx="1"/>
              </p:cNvCxnSpPr>
              <p:nvPr/>
            </p:nvCxnSpPr>
            <p:spPr>
              <a:xfrm>
                <a:off x="20422606" y="-22761709"/>
                <a:ext cx="142084" cy="1215006"/>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F30C1F1F-31C3-02EA-A752-B19C48EAF9C6}"/>
                  </a:ext>
                </a:extLst>
              </p:cNvPr>
              <p:cNvCxnSpPr>
                <a:cxnSpLocks/>
                <a:stCxn id="86" idx="3"/>
                <a:endCxn id="75" idx="1"/>
              </p:cNvCxnSpPr>
              <p:nvPr/>
            </p:nvCxnSpPr>
            <p:spPr>
              <a:xfrm>
                <a:off x="20422606" y="-22761709"/>
                <a:ext cx="179225" cy="431696"/>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8F889592-8766-642A-334A-800CBE48E7C3}"/>
                  </a:ext>
                </a:extLst>
              </p:cNvPr>
              <p:cNvCxnSpPr>
                <a:cxnSpLocks/>
              </p:cNvCxnSpPr>
              <p:nvPr/>
            </p:nvCxnSpPr>
            <p:spPr>
              <a:xfrm>
                <a:off x="21856891" y="-21168229"/>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81E5AAED-28FD-C000-6514-ABE8A4400B07}"/>
                  </a:ext>
                </a:extLst>
              </p:cNvPr>
              <p:cNvCxnSpPr>
                <a:cxnSpLocks/>
              </p:cNvCxnSpPr>
              <p:nvPr/>
            </p:nvCxnSpPr>
            <p:spPr>
              <a:xfrm>
                <a:off x="22394919" y="-21192738"/>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494D61D5-8A03-79F3-69AC-E27D6C41D49E}"/>
                  </a:ext>
                </a:extLst>
              </p:cNvPr>
              <p:cNvCxnSpPr>
                <a:cxnSpLocks/>
              </p:cNvCxnSpPr>
              <p:nvPr/>
            </p:nvCxnSpPr>
            <p:spPr>
              <a:xfrm flipV="1">
                <a:off x="19505439" y="-21198204"/>
                <a:ext cx="334152" cy="32068"/>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5496F50A-2D5D-ADC4-4C92-16C954685DB6}"/>
                  </a:ext>
                </a:extLst>
              </p:cNvPr>
              <p:cNvCxnSpPr>
                <a:cxnSpLocks/>
              </p:cNvCxnSpPr>
              <p:nvPr/>
            </p:nvCxnSpPr>
            <p:spPr>
              <a:xfrm flipV="1">
                <a:off x="20130247" y="-20662863"/>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150350DF-CF1C-649B-6E93-FB953AE251BD}"/>
                  </a:ext>
                </a:extLst>
              </p:cNvPr>
              <p:cNvCxnSpPr>
                <a:cxnSpLocks/>
              </p:cNvCxnSpPr>
              <p:nvPr/>
            </p:nvCxnSpPr>
            <p:spPr>
              <a:xfrm flipV="1">
                <a:off x="20779637" y="-20656939"/>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0E3F8585-77E8-D6A6-E0C0-E7E474BA63E4}"/>
                  </a:ext>
                </a:extLst>
              </p:cNvPr>
              <p:cNvCxnSpPr>
                <a:cxnSpLocks/>
              </p:cNvCxnSpPr>
              <p:nvPr/>
            </p:nvCxnSpPr>
            <p:spPr>
              <a:xfrm flipV="1">
                <a:off x="21931574" y="-20697956"/>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D9E32DCB-3DEC-B506-34CA-5D85BF1B92F4}"/>
                  </a:ext>
                </a:extLst>
              </p:cNvPr>
              <p:cNvCxnSpPr>
                <a:cxnSpLocks/>
              </p:cNvCxnSpPr>
              <p:nvPr/>
            </p:nvCxnSpPr>
            <p:spPr>
              <a:xfrm flipV="1">
                <a:off x="22412244" y="-20703091"/>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004A8D5E-B611-50F0-6C74-4E16D2AA1B24}"/>
                  </a:ext>
                </a:extLst>
              </p:cNvPr>
              <p:cNvCxnSpPr>
                <a:cxnSpLocks/>
              </p:cNvCxnSpPr>
              <p:nvPr/>
            </p:nvCxnSpPr>
            <p:spPr>
              <a:xfrm flipV="1">
                <a:off x="19882431" y="-21584303"/>
                <a:ext cx="894" cy="238905"/>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12A5F5EA-FC56-E399-FED5-EA3F604E70E7}"/>
                  </a:ext>
                </a:extLst>
              </p:cNvPr>
              <p:cNvCxnSpPr>
                <a:cxnSpLocks/>
              </p:cNvCxnSpPr>
              <p:nvPr/>
            </p:nvCxnSpPr>
            <p:spPr>
              <a:xfrm flipH="1" flipV="1">
                <a:off x="20208863" y="-21649717"/>
                <a:ext cx="7591" cy="257371"/>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1D1B3620-4702-D2E5-92E9-A359CDE25A18}"/>
                  </a:ext>
                </a:extLst>
              </p:cNvPr>
              <p:cNvCxnSpPr>
                <a:cxnSpLocks/>
              </p:cNvCxnSpPr>
              <p:nvPr/>
            </p:nvCxnSpPr>
            <p:spPr>
              <a:xfrm flipH="1" flipV="1">
                <a:off x="19798436" y="-21387771"/>
                <a:ext cx="1652924" cy="14344"/>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6D23C0B2-15EE-460A-2F3E-75DD87321C0C}"/>
                  </a:ext>
                </a:extLst>
              </p:cNvPr>
              <p:cNvCxnSpPr>
                <a:cxnSpLocks/>
                <a:stCxn id="78" idx="0"/>
              </p:cNvCxnSpPr>
              <p:nvPr/>
            </p:nvCxnSpPr>
            <p:spPr>
              <a:xfrm flipH="1" flipV="1">
                <a:off x="21168124" y="-21396032"/>
                <a:ext cx="10553" cy="311451"/>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E9EC4787-B8E0-B5D7-9F47-E605ED604B97}"/>
                  </a:ext>
                </a:extLst>
              </p:cNvPr>
              <p:cNvCxnSpPr>
                <a:cxnSpLocks/>
              </p:cNvCxnSpPr>
              <p:nvPr/>
            </p:nvCxnSpPr>
            <p:spPr>
              <a:xfrm flipH="1" flipV="1">
                <a:off x="21416781" y="-21383790"/>
                <a:ext cx="8012" cy="32289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1229FD67-563C-D86E-4916-077D212BE520}"/>
                  </a:ext>
                </a:extLst>
              </p:cNvPr>
              <p:cNvCxnSpPr>
                <a:cxnSpLocks/>
                <a:stCxn id="120" idx="3"/>
              </p:cNvCxnSpPr>
              <p:nvPr/>
            </p:nvCxnSpPr>
            <p:spPr>
              <a:xfrm>
                <a:off x="21749434" y="-21532236"/>
                <a:ext cx="1061608" cy="0"/>
              </a:xfrm>
              <a:prstGeom prst="straightConnector1">
                <a:avLst/>
              </a:prstGeom>
              <a:ln w="19050">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CC8CA6EF-4A5C-B076-221D-ADFB6B38B1D4}"/>
                  </a:ext>
                </a:extLst>
              </p:cNvPr>
              <p:cNvCxnSpPr>
                <a:cxnSpLocks/>
              </p:cNvCxnSpPr>
              <p:nvPr/>
            </p:nvCxnSpPr>
            <p:spPr>
              <a:xfrm flipH="1">
                <a:off x="19319015" y="-20537411"/>
                <a:ext cx="5758" cy="278616"/>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72734B73-F296-02CD-68F9-E9D3A52C07DE}"/>
                  </a:ext>
                </a:extLst>
              </p:cNvPr>
              <p:cNvCxnSpPr>
                <a:cxnSpLocks/>
              </p:cNvCxnSpPr>
              <p:nvPr/>
            </p:nvCxnSpPr>
            <p:spPr>
              <a:xfrm>
                <a:off x="19313833" y="-20303357"/>
                <a:ext cx="2012231" cy="743"/>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38AA93B2-0A9D-2288-A0EC-E6DBDE4CF180}"/>
                  </a:ext>
                </a:extLst>
              </p:cNvPr>
              <p:cNvCxnSpPr>
                <a:cxnSpLocks/>
                <a:endCxn id="90" idx="2"/>
              </p:cNvCxnSpPr>
              <p:nvPr/>
            </p:nvCxnSpPr>
            <p:spPr>
              <a:xfrm flipV="1">
                <a:off x="21297767" y="-20565370"/>
                <a:ext cx="1574" cy="276703"/>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29027BF3-16CF-0257-5899-6D3729A45A58}"/>
                  </a:ext>
                </a:extLst>
              </p:cNvPr>
              <p:cNvCxnSpPr>
                <a:cxnSpLocks/>
              </p:cNvCxnSpPr>
              <p:nvPr/>
            </p:nvCxnSpPr>
            <p:spPr>
              <a:xfrm flipV="1">
                <a:off x="19487515" y="-22509075"/>
                <a:ext cx="1180584" cy="1498"/>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48D20DA8-9DD8-E224-489D-C528CAAD4683}"/>
                  </a:ext>
                </a:extLst>
              </p:cNvPr>
              <p:cNvCxnSpPr>
                <a:cxnSpLocks/>
              </p:cNvCxnSpPr>
              <p:nvPr/>
            </p:nvCxnSpPr>
            <p:spPr>
              <a:xfrm>
                <a:off x="19522668" y="-20393675"/>
                <a:ext cx="3432455" cy="19320"/>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48" name="Rectangle 147">
                <a:extLst>
                  <a:ext uri="{FF2B5EF4-FFF2-40B4-BE49-F238E27FC236}">
                    <a16:creationId xmlns:a16="http://schemas.microsoft.com/office/drawing/2014/main" id="{4E86377F-832B-EB96-22B5-6CD85916A5F5}"/>
                  </a:ext>
                </a:extLst>
              </p:cNvPr>
              <p:cNvSpPr/>
              <p:nvPr/>
            </p:nvSpPr>
            <p:spPr>
              <a:xfrm>
                <a:off x="19717894" y="-23418558"/>
                <a:ext cx="3072490" cy="167833"/>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Operand </a:t>
                </a:r>
                <a:r>
                  <a:rPr lang="en-SG" sz="600" dirty="0" err="1"/>
                  <a:t>buffer+Register</a:t>
                </a:r>
                <a:r>
                  <a:rPr lang="en-SG" sz="600" dirty="0"/>
                  <a:t> Cache</a:t>
                </a:r>
              </a:p>
            </p:txBody>
          </p:sp>
          <p:sp>
            <p:nvSpPr>
              <p:cNvPr id="149" name="Rectangle 148">
                <a:extLst>
                  <a:ext uri="{FF2B5EF4-FFF2-40B4-BE49-F238E27FC236}">
                    <a16:creationId xmlns:a16="http://schemas.microsoft.com/office/drawing/2014/main" id="{3825982E-E23F-D7D6-7136-3945294418BC}"/>
                  </a:ext>
                </a:extLst>
              </p:cNvPr>
              <p:cNvSpPr/>
              <p:nvPr/>
            </p:nvSpPr>
            <p:spPr>
              <a:xfrm>
                <a:off x="20439102" y="-23972904"/>
                <a:ext cx="382430" cy="209488"/>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Tensor</a:t>
                </a:r>
              </a:p>
            </p:txBody>
          </p:sp>
          <p:sp>
            <p:nvSpPr>
              <p:cNvPr id="150" name="Rectangle 149">
                <a:extLst>
                  <a:ext uri="{FF2B5EF4-FFF2-40B4-BE49-F238E27FC236}">
                    <a16:creationId xmlns:a16="http://schemas.microsoft.com/office/drawing/2014/main" id="{32CE79FB-E6DD-EE52-A74F-DBE695CAA44E}"/>
                  </a:ext>
                </a:extLst>
              </p:cNvPr>
              <p:cNvSpPr/>
              <p:nvPr/>
            </p:nvSpPr>
            <p:spPr>
              <a:xfrm>
                <a:off x="21518965" y="-23991705"/>
                <a:ext cx="382430" cy="209488"/>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Tensor</a:t>
                </a:r>
              </a:p>
            </p:txBody>
          </p:sp>
          <p:sp>
            <p:nvSpPr>
              <p:cNvPr id="151" name="Rectangle 150">
                <a:extLst>
                  <a:ext uri="{FF2B5EF4-FFF2-40B4-BE49-F238E27FC236}">
                    <a16:creationId xmlns:a16="http://schemas.microsoft.com/office/drawing/2014/main" id="{64428854-FC50-4393-684D-65B1107E4AA0}"/>
                  </a:ext>
                </a:extLst>
              </p:cNvPr>
              <p:cNvSpPr/>
              <p:nvPr/>
            </p:nvSpPr>
            <p:spPr>
              <a:xfrm>
                <a:off x="21167647" y="-23675292"/>
                <a:ext cx="260241" cy="224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MD unit</a:t>
                </a:r>
              </a:p>
            </p:txBody>
          </p:sp>
          <p:sp>
            <p:nvSpPr>
              <p:cNvPr id="152" name="Rectangle 151">
                <a:extLst>
                  <a:ext uri="{FF2B5EF4-FFF2-40B4-BE49-F238E27FC236}">
                    <a16:creationId xmlns:a16="http://schemas.microsoft.com/office/drawing/2014/main" id="{BD946D41-C2A2-E8D3-1F4E-060211DFF661}"/>
                  </a:ext>
                </a:extLst>
              </p:cNvPr>
              <p:cNvSpPr/>
              <p:nvPr/>
            </p:nvSpPr>
            <p:spPr>
              <a:xfrm>
                <a:off x="21503649" y="-23680853"/>
                <a:ext cx="403895" cy="22769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ALU</a:t>
                </a:r>
              </a:p>
            </p:txBody>
          </p:sp>
          <p:sp>
            <p:nvSpPr>
              <p:cNvPr id="153" name="Rectangle 152">
                <a:extLst>
                  <a:ext uri="{FF2B5EF4-FFF2-40B4-BE49-F238E27FC236}">
                    <a16:creationId xmlns:a16="http://schemas.microsoft.com/office/drawing/2014/main" id="{28E8FF48-18C8-5B4C-0A53-840648051ED4}"/>
                  </a:ext>
                </a:extLst>
              </p:cNvPr>
              <p:cNvSpPr/>
              <p:nvPr/>
            </p:nvSpPr>
            <p:spPr>
              <a:xfrm>
                <a:off x="19717894" y="-23964988"/>
                <a:ext cx="727261" cy="507650"/>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800" dirty="0"/>
                  <a:t>CUDA</a:t>
                </a:r>
              </a:p>
              <a:p>
                <a:r>
                  <a:rPr lang="en-SG" sz="800" dirty="0"/>
                  <a:t>Core</a:t>
                </a:r>
              </a:p>
            </p:txBody>
          </p:sp>
          <p:sp>
            <p:nvSpPr>
              <p:cNvPr id="154" name="Rectangle 153">
                <a:extLst>
                  <a:ext uri="{FF2B5EF4-FFF2-40B4-BE49-F238E27FC236}">
                    <a16:creationId xmlns:a16="http://schemas.microsoft.com/office/drawing/2014/main" id="{2FCC8369-ACD2-4197-B5E0-9DE655EDFFC3}"/>
                  </a:ext>
                </a:extLst>
              </p:cNvPr>
              <p:cNvSpPr/>
              <p:nvPr/>
            </p:nvSpPr>
            <p:spPr>
              <a:xfrm>
                <a:off x="21916133" y="-23997651"/>
                <a:ext cx="860476" cy="551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800" dirty="0"/>
                  <a:t>CUDA</a:t>
                </a:r>
              </a:p>
              <a:p>
                <a:r>
                  <a:rPr lang="en-SG" sz="800" dirty="0"/>
                  <a:t>Core</a:t>
                </a:r>
              </a:p>
            </p:txBody>
          </p:sp>
          <p:sp>
            <p:nvSpPr>
              <p:cNvPr id="155" name="Rectangle 154">
                <a:extLst>
                  <a:ext uri="{FF2B5EF4-FFF2-40B4-BE49-F238E27FC236}">
                    <a16:creationId xmlns:a16="http://schemas.microsoft.com/office/drawing/2014/main" id="{06B22F8C-8FF3-F45C-62C4-3AF0810072B4}"/>
                  </a:ext>
                </a:extLst>
              </p:cNvPr>
              <p:cNvSpPr/>
              <p:nvPr/>
            </p:nvSpPr>
            <p:spPr>
              <a:xfrm>
                <a:off x="20867072" y="-23969692"/>
                <a:ext cx="620062" cy="27544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Warp Scheduler</a:t>
                </a:r>
              </a:p>
            </p:txBody>
          </p:sp>
          <p:cxnSp>
            <p:nvCxnSpPr>
              <p:cNvPr id="156" name="Straight Arrow Connector 155">
                <a:extLst>
                  <a:ext uri="{FF2B5EF4-FFF2-40B4-BE49-F238E27FC236}">
                    <a16:creationId xmlns:a16="http://schemas.microsoft.com/office/drawing/2014/main" id="{334AF170-02CB-31D0-0EAF-88B693992DB6}"/>
                  </a:ext>
                </a:extLst>
              </p:cNvPr>
              <p:cNvCxnSpPr>
                <a:cxnSpLocks/>
              </p:cNvCxnSpPr>
              <p:nvPr/>
            </p:nvCxnSpPr>
            <p:spPr>
              <a:xfrm rot="10800000" flipH="1" flipV="1">
                <a:off x="21391691" y="-23716516"/>
                <a:ext cx="723433" cy="5551"/>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7C4E9F2D-E59A-B57C-CB28-113A50473B9C}"/>
                  </a:ext>
                </a:extLst>
              </p:cNvPr>
              <p:cNvCxnSpPr>
                <a:cxnSpLocks/>
              </p:cNvCxnSpPr>
              <p:nvPr/>
            </p:nvCxnSpPr>
            <p:spPr>
              <a:xfrm rot="10800000" flipH="1">
                <a:off x="21359091" y="-23872198"/>
                <a:ext cx="267225"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a:extLst>
                  <a:ext uri="{FF2B5EF4-FFF2-40B4-BE49-F238E27FC236}">
                    <a16:creationId xmlns:a16="http://schemas.microsoft.com/office/drawing/2014/main" id="{68B22547-AA98-A993-F9DC-396126011AD2}"/>
                  </a:ext>
                </a:extLst>
              </p:cNvPr>
              <p:cNvCxnSpPr>
                <a:cxnSpLocks/>
              </p:cNvCxnSpPr>
              <p:nvPr/>
            </p:nvCxnSpPr>
            <p:spPr>
              <a:xfrm rot="10800000" flipH="1" flipV="1">
                <a:off x="21346141" y="-23602046"/>
                <a:ext cx="293123" cy="34629"/>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59" name="Rectangle 158">
                <a:extLst>
                  <a:ext uri="{FF2B5EF4-FFF2-40B4-BE49-F238E27FC236}">
                    <a16:creationId xmlns:a16="http://schemas.microsoft.com/office/drawing/2014/main" id="{6B6509FD-3840-57EA-C0AE-E5DF935ABEB9}"/>
                  </a:ext>
                </a:extLst>
              </p:cNvPr>
              <p:cNvSpPr/>
              <p:nvPr/>
            </p:nvSpPr>
            <p:spPr>
              <a:xfrm>
                <a:off x="20467076" y="-23675695"/>
                <a:ext cx="403895" cy="22769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ALU</a:t>
                </a:r>
              </a:p>
            </p:txBody>
          </p:sp>
          <p:sp>
            <p:nvSpPr>
              <p:cNvPr id="160" name="Rectangle 159">
                <a:extLst>
                  <a:ext uri="{FF2B5EF4-FFF2-40B4-BE49-F238E27FC236}">
                    <a16:creationId xmlns:a16="http://schemas.microsoft.com/office/drawing/2014/main" id="{9070D173-B07F-45D9-94BA-8EA7CD78FC52}"/>
                  </a:ext>
                </a:extLst>
              </p:cNvPr>
              <p:cNvSpPr/>
              <p:nvPr/>
            </p:nvSpPr>
            <p:spPr>
              <a:xfrm>
                <a:off x="20933627" y="-23686743"/>
                <a:ext cx="260241" cy="224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MD unit</a:t>
                </a:r>
              </a:p>
            </p:txBody>
          </p:sp>
          <p:cxnSp>
            <p:nvCxnSpPr>
              <p:cNvPr id="161" name="Straight Arrow Connector 160">
                <a:extLst>
                  <a:ext uri="{FF2B5EF4-FFF2-40B4-BE49-F238E27FC236}">
                    <a16:creationId xmlns:a16="http://schemas.microsoft.com/office/drawing/2014/main" id="{DF6DDF41-F98B-3F5D-AEAA-2AB1F0B79E41}"/>
                  </a:ext>
                </a:extLst>
              </p:cNvPr>
              <p:cNvCxnSpPr>
                <a:cxnSpLocks/>
              </p:cNvCxnSpPr>
              <p:nvPr/>
            </p:nvCxnSpPr>
            <p:spPr>
              <a:xfrm rot="10800000" flipV="1">
                <a:off x="21308006" y="-23868299"/>
                <a:ext cx="0" cy="32289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a:extLst>
                  <a:ext uri="{FF2B5EF4-FFF2-40B4-BE49-F238E27FC236}">
                    <a16:creationId xmlns:a16="http://schemas.microsoft.com/office/drawing/2014/main" id="{32F5C47E-E9EB-9EF4-25B1-AEC58CF6FBCB}"/>
                  </a:ext>
                </a:extLst>
              </p:cNvPr>
              <p:cNvCxnSpPr>
                <a:cxnSpLocks/>
              </p:cNvCxnSpPr>
              <p:nvPr/>
            </p:nvCxnSpPr>
            <p:spPr>
              <a:xfrm rot="10800000" flipV="1">
                <a:off x="21079192" y="-23868299"/>
                <a:ext cx="0" cy="32289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nvGrpSpPr>
              <p:cNvPr id="163" name="Group 162">
                <a:extLst>
                  <a:ext uri="{FF2B5EF4-FFF2-40B4-BE49-F238E27FC236}">
                    <a16:creationId xmlns:a16="http://schemas.microsoft.com/office/drawing/2014/main" id="{3704727A-E2A7-4D8C-4B81-4CF73EA697EA}"/>
                  </a:ext>
                </a:extLst>
              </p:cNvPr>
              <p:cNvGrpSpPr/>
              <p:nvPr/>
            </p:nvGrpSpPr>
            <p:grpSpPr>
              <a:xfrm>
                <a:off x="20207039" y="-23897227"/>
                <a:ext cx="767019" cy="304781"/>
                <a:chOff x="-6534068" y="1769117"/>
                <a:chExt cx="1248731" cy="496193"/>
              </a:xfrm>
            </p:grpSpPr>
            <p:cxnSp>
              <p:nvCxnSpPr>
                <p:cNvPr id="164" name="Straight Arrow Connector 163">
                  <a:extLst>
                    <a:ext uri="{FF2B5EF4-FFF2-40B4-BE49-F238E27FC236}">
                      <a16:creationId xmlns:a16="http://schemas.microsoft.com/office/drawing/2014/main" id="{9AEED1DB-D9C7-25FD-DF57-90859C8725E9}"/>
                    </a:ext>
                  </a:extLst>
                </p:cNvPr>
                <p:cNvCxnSpPr>
                  <a:cxnSpLocks/>
                </p:cNvCxnSpPr>
                <p:nvPr/>
              </p:nvCxnSpPr>
              <p:spPr>
                <a:xfrm flipH="1" flipV="1">
                  <a:off x="-6534068" y="1991605"/>
                  <a:ext cx="1177773" cy="9038"/>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D3891B07-51CB-3F56-018A-5D61EB91FC99}"/>
                    </a:ext>
                  </a:extLst>
                </p:cNvPr>
                <p:cNvCxnSpPr>
                  <a:cxnSpLocks/>
                </p:cNvCxnSpPr>
                <p:nvPr/>
              </p:nvCxnSpPr>
              <p:spPr>
                <a:xfrm flipH="1">
                  <a:off x="-5741470" y="2265310"/>
                  <a:ext cx="435051"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1BDDE1AC-C608-F2B5-4670-B991AB327535}"/>
                    </a:ext>
                  </a:extLst>
                </p:cNvPr>
                <p:cNvCxnSpPr>
                  <a:cxnSpLocks/>
                </p:cNvCxnSpPr>
                <p:nvPr/>
              </p:nvCxnSpPr>
              <p:spPr>
                <a:xfrm flipH="1" flipV="1">
                  <a:off x="-5762551" y="1769117"/>
                  <a:ext cx="477214" cy="56377"/>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67" name="Straight Arrow Connector 166">
                <a:extLst>
                  <a:ext uri="{FF2B5EF4-FFF2-40B4-BE49-F238E27FC236}">
                    <a16:creationId xmlns:a16="http://schemas.microsoft.com/office/drawing/2014/main" id="{09BA7EA2-6BD7-7203-68EF-E992FB52DE82}"/>
                  </a:ext>
                </a:extLst>
              </p:cNvPr>
              <p:cNvCxnSpPr>
                <a:cxnSpLocks/>
              </p:cNvCxnSpPr>
              <p:nvPr/>
            </p:nvCxnSpPr>
            <p:spPr>
              <a:xfrm rot="10800000">
                <a:off x="22429065" y="-23561755"/>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4AB7FEC7-8909-D831-F0A9-7F739FEAAE73}"/>
                  </a:ext>
                </a:extLst>
              </p:cNvPr>
              <p:cNvCxnSpPr>
                <a:cxnSpLocks/>
              </p:cNvCxnSpPr>
              <p:nvPr/>
            </p:nvCxnSpPr>
            <p:spPr>
              <a:xfrm rot="10800000">
                <a:off x="21809525" y="-23532864"/>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8B02B42E-ECBF-6DE2-FE42-AA11A6E3B43D}"/>
                  </a:ext>
                </a:extLst>
              </p:cNvPr>
              <p:cNvCxnSpPr>
                <a:cxnSpLocks/>
              </p:cNvCxnSpPr>
              <p:nvPr/>
            </p:nvCxnSpPr>
            <p:spPr>
              <a:xfrm flipV="1">
                <a:off x="19559933" y="-24113847"/>
                <a:ext cx="2911186" cy="62066"/>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0CC694D9-2FE5-6ADA-357B-D133A8AFF41C}"/>
                  </a:ext>
                </a:extLst>
              </p:cNvPr>
              <p:cNvCxnSpPr>
                <a:cxnSpLocks/>
              </p:cNvCxnSpPr>
              <p:nvPr/>
            </p:nvCxnSpPr>
            <p:spPr>
              <a:xfrm rot="10800000" flipV="1">
                <a:off x="20788498" y="-23290435"/>
                <a:ext cx="6359" cy="223691"/>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a:extLst>
                  <a:ext uri="{FF2B5EF4-FFF2-40B4-BE49-F238E27FC236}">
                    <a16:creationId xmlns:a16="http://schemas.microsoft.com/office/drawing/2014/main" id="{31A0DD33-BDF5-3AC4-07B7-89848E063709}"/>
                  </a:ext>
                </a:extLst>
              </p:cNvPr>
              <p:cNvCxnSpPr>
                <a:cxnSpLocks/>
              </p:cNvCxnSpPr>
              <p:nvPr/>
            </p:nvCxnSpPr>
            <p:spPr>
              <a:xfrm rot="10800000">
                <a:off x="20619553" y="-23574337"/>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343D266B-F3C7-1028-B495-2F861039E7F9}"/>
                  </a:ext>
                </a:extLst>
              </p:cNvPr>
              <p:cNvCxnSpPr>
                <a:cxnSpLocks/>
              </p:cNvCxnSpPr>
              <p:nvPr/>
            </p:nvCxnSpPr>
            <p:spPr>
              <a:xfrm rot="10800000">
                <a:off x="20081525" y="-23549828"/>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6739EB25-9CD0-5718-6B97-ADC6ABDFA61C}"/>
                  </a:ext>
                </a:extLst>
              </p:cNvPr>
              <p:cNvCxnSpPr>
                <a:cxnSpLocks/>
              </p:cNvCxnSpPr>
              <p:nvPr/>
            </p:nvCxnSpPr>
            <p:spPr>
              <a:xfrm rot="10800000" flipV="1">
                <a:off x="19483222" y="-23357428"/>
                <a:ext cx="334152" cy="32068"/>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D8B14096-F440-7FA5-A709-D02756328990}"/>
                  </a:ext>
                </a:extLst>
              </p:cNvPr>
              <p:cNvCxnSpPr>
                <a:cxnSpLocks/>
              </p:cNvCxnSpPr>
              <p:nvPr/>
            </p:nvCxnSpPr>
            <p:spPr>
              <a:xfrm rot="10800000" flipV="1">
                <a:off x="22330777" y="-24107161"/>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9E607B3E-C18B-D5C2-8DCA-CB9A538D5A09}"/>
                  </a:ext>
                </a:extLst>
              </p:cNvPr>
              <p:cNvCxnSpPr>
                <a:cxnSpLocks/>
              </p:cNvCxnSpPr>
              <p:nvPr/>
            </p:nvCxnSpPr>
            <p:spPr>
              <a:xfrm rot="10800000" flipV="1">
                <a:off x="21681386" y="-24113085"/>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C12199EA-CD7C-0065-DC7F-E370B6687296}"/>
                  </a:ext>
                </a:extLst>
              </p:cNvPr>
              <p:cNvCxnSpPr>
                <a:cxnSpLocks/>
              </p:cNvCxnSpPr>
              <p:nvPr/>
            </p:nvCxnSpPr>
            <p:spPr>
              <a:xfrm rot="10800000" flipV="1">
                <a:off x="20529449" y="-24072067"/>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7F505CD-8ADA-5B20-511E-FCA25C069448}"/>
                  </a:ext>
                </a:extLst>
              </p:cNvPr>
              <p:cNvCxnSpPr>
                <a:cxnSpLocks/>
              </p:cNvCxnSpPr>
              <p:nvPr/>
            </p:nvCxnSpPr>
            <p:spPr>
              <a:xfrm rot="10800000" flipV="1">
                <a:off x="20048779" y="-24066932"/>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EA95F577-30CD-23B0-42D9-91B08B193656}"/>
                  </a:ext>
                </a:extLst>
              </p:cNvPr>
              <p:cNvCxnSpPr>
                <a:cxnSpLocks/>
              </p:cNvCxnSpPr>
              <p:nvPr/>
            </p:nvCxnSpPr>
            <p:spPr>
              <a:xfrm flipH="1">
                <a:off x="19098560" y="-21182170"/>
                <a:ext cx="167172"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a:extLst>
                  <a:ext uri="{FF2B5EF4-FFF2-40B4-BE49-F238E27FC236}">
                    <a16:creationId xmlns:a16="http://schemas.microsoft.com/office/drawing/2014/main" id="{2D9190E0-E132-0FEC-4BAC-E2B2AD46E550}"/>
                  </a:ext>
                </a:extLst>
              </p:cNvPr>
              <p:cNvCxnSpPr>
                <a:cxnSpLocks/>
              </p:cNvCxnSpPr>
              <p:nvPr/>
            </p:nvCxnSpPr>
            <p:spPr>
              <a:xfrm flipV="1">
                <a:off x="19121012" y="-24229631"/>
                <a:ext cx="10113" cy="305431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a:extLst>
                  <a:ext uri="{FF2B5EF4-FFF2-40B4-BE49-F238E27FC236}">
                    <a16:creationId xmlns:a16="http://schemas.microsoft.com/office/drawing/2014/main" id="{C878106F-893E-D4BD-81D5-9695F9FB1C6E}"/>
                  </a:ext>
                </a:extLst>
              </p:cNvPr>
              <p:cNvCxnSpPr>
                <a:cxnSpLocks/>
              </p:cNvCxnSpPr>
              <p:nvPr/>
            </p:nvCxnSpPr>
            <p:spPr>
              <a:xfrm flipV="1">
                <a:off x="19131125" y="-24223999"/>
                <a:ext cx="2123014" cy="7879"/>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a:extLst>
                  <a:ext uri="{FF2B5EF4-FFF2-40B4-BE49-F238E27FC236}">
                    <a16:creationId xmlns:a16="http://schemas.microsoft.com/office/drawing/2014/main" id="{DDD0B54E-FF46-B1D8-1915-C592DE88784A}"/>
                  </a:ext>
                </a:extLst>
              </p:cNvPr>
              <p:cNvCxnSpPr>
                <a:cxnSpLocks/>
              </p:cNvCxnSpPr>
              <p:nvPr/>
            </p:nvCxnSpPr>
            <p:spPr>
              <a:xfrm flipH="1">
                <a:off x="21240187" y="-24220198"/>
                <a:ext cx="10788" cy="23573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a:extLst>
                  <a:ext uri="{FF2B5EF4-FFF2-40B4-BE49-F238E27FC236}">
                    <a16:creationId xmlns:a16="http://schemas.microsoft.com/office/drawing/2014/main" id="{3B4196D3-A744-5BD7-D54A-B4165F2D3D2C}"/>
                  </a:ext>
                </a:extLst>
              </p:cNvPr>
              <p:cNvCxnSpPr>
                <a:cxnSpLocks/>
              </p:cNvCxnSpPr>
              <p:nvPr/>
            </p:nvCxnSpPr>
            <p:spPr>
              <a:xfrm flipH="1" flipV="1">
                <a:off x="21702970" y="-21478461"/>
                <a:ext cx="30355" cy="287139"/>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B9BAB96D-EDC8-DE45-EF61-CA4274A93563}"/>
                  </a:ext>
                </a:extLst>
              </p:cNvPr>
              <p:cNvCxnSpPr>
                <a:cxnSpLocks/>
                <a:stCxn id="73" idx="1"/>
              </p:cNvCxnSpPr>
              <p:nvPr/>
            </p:nvCxnSpPr>
            <p:spPr>
              <a:xfrm flipH="1">
                <a:off x="19559933" y="-21546704"/>
                <a:ext cx="1004757" cy="61534"/>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AE4D71FE-9571-A79F-9B42-1B13F02A0908}"/>
                  </a:ext>
                </a:extLst>
              </p:cNvPr>
              <p:cNvSpPr/>
              <p:nvPr/>
            </p:nvSpPr>
            <p:spPr>
              <a:xfrm>
                <a:off x="21764624" y="-22987996"/>
                <a:ext cx="936941" cy="133567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Misc.</a:t>
                </a:r>
              </a:p>
              <a:p>
                <a:pPr algn="ctr"/>
                <a:r>
                  <a:rPr lang="en-SG" sz="500" dirty="0"/>
                  <a:t>Units</a:t>
                </a:r>
              </a:p>
              <a:p>
                <a:pPr algn="ctr"/>
                <a:r>
                  <a:rPr lang="en-GB" sz="500" dirty="0"/>
                  <a:t>Address Divergence Unit</a:t>
                </a:r>
              </a:p>
              <a:p>
                <a:pPr algn="ctr"/>
                <a:r>
                  <a:rPr lang="en-GB" sz="500" dirty="0"/>
                  <a:t>Memory Convergence Unit</a:t>
                </a:r>
              </a:p>
              <a:p>
                <a:pPr algn="ctr"/>
                <a:r>
                  <a:rPr lang="en-GB" sz="500" dirty="0"/>
                  <a:t>Tensor Access Unit</a:t>
                </a:r>
              </a:p>
              <a:p>
                <a:pPr algn="ctr"/>
                <a:r>
                  <a:rPr lang="en-GB" sz="500" dirty="0"/>
                  <a:t>etc.</a:t>
                </a:r>
                <a:endParaRPr lang="en-SG" sz="500" dirty="0"/>
              </a:p>
            </p:txBody>
          </p:sp>
          <p:cxnSp>
            <p:nvCxnSpPr>
              <p:cNvPr id="185" name="Straight Arrow Connector 184">
                <a:extLst>
                  <a:ext uri="{FF2B5EF4-FFF2-40B4-BE49-F238E27FC236}">
                    <a16:creationId xmlns:a16="http://schemas.microsoft.com/office/drawing/2014/main" id="{6D76208C-EE9E-B56D-A031-FACB8D905253}"/>
                  </a:ext>
                </a:extLst>
              </p:cNvPr>
              <p:cNvCxnSpPr>
                <a:cxnSpLocks/>
              </p:cNvCxnSpPr>
              <p:nvPr/>
            </p:nvCxnSpPr>
            <p:spPr>
              <a:xfrm>
                <a:off x="21748976" y="-23115653"/>
                <a:ext cx="1090040" cy="0"/>
              </a:xfrm>
              <a:prstGeom prst="straightConnector1">
                <a:avLst/>
              </a:prstGeom>
              <a:ln w="19050">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220" name="Rectangle 219">
              <a:extLst>
                <a:ext uri="{FF2B5EF4-FFF2-40B4-BE49-F238E27FC236}">
                  <a16:creationId xmlns:a16="http://schemas.microsoft.com/office/drawing/2014/main" id="{CC7BA42A-7062-4D51-7292-D622DDD257EE}"/>
                </a:ext>
              </a:extLst>
            </p:cNvPr>
            <p:cNvSpPr/>
            <p:nvPr/>
          </p:nvSpPr>
          <p:spPr>
            <a:xfrm>
              <a:off x="-34161945" y="32795051"/>
              <a:ext cx="12486059" cy="14042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3MB L2 Cache</a:t>
              </a:r>
            </a:p>
          </p:txBody>
        </p:sp>
        <p:sp>
          <p:nvSpPr>
            <p:cNvPr id="18" name="Rectangle 17">
              <a:extLst>
                <a:ext uri="{FF2B5EF4-FFF2-40B4-BE49-F238E27FC236}">
                  <a16:creationId xmlns:a16="http://schemas.microsoft.com/office/drawing/2014/main" id="{CBA57E17-71CE-4E07-A3BD-BEFB4D8D1BD1}"/>
                </a:ext>
              </a:extLst>
            </p:cNvPr>
            <p:cNvSpPr/>
            <p:nvPr/>
          </p:nvSpPr>
          <p:spPr>
            <a:xfrm>
              <a:off x="14901689" y="-24181304"/>
              <a:ext cx="3922198" cy="3824777"/>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2x Processing Block</a:t>
              </a:r>
            </a:p>
          </p:txBody>
        </p:sp>
        <p:sp>
          <p:nvSpPr>
            <p:cNvPr id="197" name="Rectangle 196">
              <a:extLst>
                <a:ext uri="{FF2B5EF4-FFF2-40B4-BE49-F238E27FC236}">
                  <a16:creationId xmlns:a16="http://schemas.microsoft.com/office/drawing/2014/main" id="{1FAD3D92-E6FE-B7B6-99F6-88AB78D69BD7}"/>
                </a:ext>
              </a:extLst>
            </p:cNvPr>
            <p:cNvSpPr/>
            <p:nvPr/>
          </p:nvSpPr>
          <p:spPr>
            <a:xfrm>
              <a:off x="14901689" y="-20303445"/>
              <a:ext cx="8204076" cy="3853680"/>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400" dirty="0"/>
                <a:t>SM</a:t>
              </a:r>
            </a:p>
          </p:txBody>
        </p:sp>
        <p:sp>
          <p:nvSpPr>
            <p:cNvPr id="247" name="Rectangle 246">
              <a:extLst>
                <a:ext uri="{FF2B5EF4-FFF2-40B4-BE49-F238E27FC236}">
                  <a16:creationId xmlns:a16="http://schemas.microsoft.com/office/drawing/2014/main" id="{2D2F8B11-46D7-4AD5-2B61-D707D2B09642}"/>
                </a:ext>
              </a:extLst>
            </p:cNvPr>
            <p:cNvSpPr/>
            <p:nvPr/>
          </p:nvSpPr>
          <p:spPr>
            <a:xfrm>
              <a:off x="14915566" y="-16083087"/>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TPC</a:t>
              </a:r>
            </a:p>
          </p:txBody>
        </p:sp>
        <p:sp>
          <p:nvSpPr>
            <p:cNvPr id="248" name="Rectangle 247">
              <a:extLst>
                <a:ext uri="{FF2B5EF4-FFF2-40B4-BE49-F238E27FC236}">
                  <a16:creationId xmlns:a16="http://schemas.microsoft.com/office/drawing/2014/main" id="{13A29C99-3F49-82AD-97F9-7AA9F64088D4}"/>
                </a:ext>
              </a:extLst>
            </p:cNvPr>
            <p:cNvSpPr/>
            <p:nvPr/>
          </p:nvSpPr>
          <p:spPr>
            <a:xfrm>
              <a:off x="14915566" y="-7959531"/>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TPC</a:t>
              </a:r>
            </a:p>
          </p:txBody>
        </p:sp>
        <p:sp>
          <p:nvSpPr>
            <p:cNvPr id="249" name="Rectangle 248">
              <a:extLst>
                <a:ext uri="{FF2B5EF4-FFF2-40B4-BE49-F238E27FC236}">
                  <a16:creationId xmlns:a16="http://schemas.microsoft.com/office/drawing/2014/main" id="{C535698B-5D6B-D3FA-86E4-EA604A9BC3EB}"/>
                </a:ext>
              </a:extLst>
            </p:cNvPr>
            <p:cNvSpPr/>
            <p:nvPr/>
          </p:nvSpPr>
          <p:spPr>
            <a:xfrm>
              <a:off x="14915566" y="164025"/>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TPC</a:t>
              </a:r>
            </a:p>
          </p:txBody>
        </p:sp>
        <p:sp>
          <p:nvSpPr>
            <p:cNvPr id="250" name="Rectangle 249">
              <a:extLst>
                <a:ext uri="{FF2B5EF4-FFF2-40B4-BE49-F238E27FC236}">
                  <a16:creationId xmlns:a16="http://schemas.microsoft.com/office/drawing/2014/main" id="{F896F9FF-C36F-DF7A-D9FA-4EE71EA8D0D2}"/>
                </a:ext>
              </a:extLst>
            </p:cNvPr>
            <p:cNvSpPr/>
            <p:nvPr/>
          </p:nvSpPr>
          <p:spPr>
            <a:xfrm>
              <a:off x="14915566" y="8287581"/>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TPC</a:t>
              </a:r>
            </a:p>
          </p:txBody>
        </p:sp>
        <p:sp>
          <p:nvSpPr>
            <p:cNvPr id="251" name="Rectangle 250">
              <a:extLst>
                <a:ext uri="{FF2B5EF4-FFF2-40B4-BE49-F238E27FC236}">
                  <a16:creationId xmlns:a16="http://schemas.microsoft.com/office/drawing/2014/main" id="{16DA4566-CE0A-2CA6-4E68-7F23FBE225C1}"/>
                </a:ext>
              </a:extLst>
            </p:cNvPr>
            <p:cNvSpPr/>
            <p:nvPr/>
          </p:nvSpPr>
          <p:spPr>
            <a:xfrm>
              <a:off x="14915566" y="16411137"/>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TPC</a:t>
              </a:r>
            </a:p>
          </p:txBody>
        </p:sp>
        <p:sp>
          <p:nvSpPr>
            <p:cNvPr id="211" name="Rectangle 210">
              <a:extLst>
                <a:ext uri="{FF2B5EF4-FFF2-40B4-BE49-F238E27FC236}">
                  <a16:creationId xmlns:a16="http://schemas.microsoft.com/office/drawing/2014/main" id="{7304B45A-8CE5-251D-1D09-69B506FAE684}"/>
                </a:ext>
              </a:extLst>
            </p:cNvPr>
            <p:cNvSpPr/>
            <p:nvPr/>
          </p:nvSpPr>
          <p:spPr>
            <a:xfrm>
              <a:off x="6011321" y="-24267731"/>
              <a:ext cx="8204076" cy="48349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GPC</a:t>
              </a:r>
            </a:p>
          </p:txBody>
        </p:sp>
        <p:sp>
          <p:nvSpPr>
            <p:cNvPr id="252" name="Rectangle 251">
              <a:extLst>
                <a:ext uri="{FF2B5EF4-FFF2-40B4-BE49-F238E27FC236}">
                  <a16:creationId xmlns:a16="http://schemas.microsoft.com/office/drawing/2014/main" id="{D2BF265D-B2B1-C263-F6BC-9D7135BAAF68}"/>
                </a:ext>
              </a:extLst>
            </p:cNvPr>
            <p:cNvSpPr/>
            <p:nvPr/>
          </p:nvSpPr>
          <p:spPr>
            <a:xfrm>
              <a:off x="-2883893" y="-24267731"/>
              <a:ext cx="8204076" cy="48349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GPC</a:t>
              </a:r>
            </a:p>
          </p:txBody>
        </p:sp>
        <p:sp>
          <p:nvSpPr>
            <p:cNvPr id="253" name="Rectangle 252">
              <a:extLst>
                <a:ext uri="{FF2B5EF4-FFF2-40B4-BE49-F238E27FC236}">
                  <a16:creationId xmlns:a16="http://schemas.microsoft.com/office/drawing/2014/main" id="{C1CDFC17-B5EB-EF9C-EEAE-64BDF08709CB}"/>
                </a:ext>
              </a:extLst>
            </p:cNvPr>
            <p:cNvSpPr/>
            <p:nvPr/>
          </p:nvSpPr>
          <p:spPr>
            <a:xfrm>
              <a:off x="-11779107" y="-24267731"/>
              <a:ext cx="8204076" cy="48349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GPC</a:t>
              </a:r>
            </a:p>
          </p:txBody>
        </p:sp>
        <p:sp>
          <p:nvSpPr>
            <p:cNvPr id="254" name="Rectangle 253">
              <a:extLst>
                <a:ext uri="{FF2B5EF4-FFF2-40B4-BE49-F238E27FC236}">
                  <a16:creationId xmlns:a16="http://schemas.microsoft.com/office/drawing/2014/main" id="{376CC6C1-F618-7843-1CD4-9B9830AAB870}"/>
                </a:ext>
              </a:extLst>
            </p:cNvPr>
            <p:cNvSpPr/>
            <p:nvPr/>
          </p:nvSpPr>
          <p:spPr>
            <a:xfrm>
              <a:off x="-20674321" y="-24267731"/>
              <a:ext cx="8204076" cy="48349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GPC</a:t>
              </a:r>
            </a:p>
          </p:txBody>
        </p:sp>
        <p:sp>
          <p:nvSpPr>
            <p:cNvPr id="255" name="Rectangle 254">
              <a:extLst>
                <a:ext uri="{FF2B5EF4-FFF2-40B4-BE49-F238E27FC236}">
                  <a16:creationId xmlns:a16="http://schemas.microsoft.com/office/drawing/2014/main" id="{222617B7-7873-77D6-AD28-1F8C302092C4}"/>
                </a:ext>
              </a:extLst>
            </p:cNvPr>
            <p:cNvSpPr/>
            <p:nvPr/>
          </p:nvSpPr>
          <p:spPr>
            <a:xfrm>
              <a:off x="-29569535" y="-24267731"/>
              <a:ext cx="8204076" cy="48349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GPC</a:t>
              </a:r>
            </a:p>
          </p:txBody>
        </p:sp>
        <p:sp>
          <p:nvSpPr>
            <p:cNvPr id="256" name="Rectangle 255">
              <a:extLst>
                <a:ext uri="{FF2B5EF4-FFF2-40B4-BE49-F238E27FC236}">
                  <a16:creationId xmlns:a16="http://schemas.microsoft.com/office/drawing/2014/main" id="{8B07C383-5C03-D407-57A3-04AEA8EF3B2D}"/>
                </a:ext>
              </a:extLst>
            </p:cNvPr>
            <p:cNvSpPr/>
            <p:nvPr/>
          </p:nvSpPr>
          <p:spPr>
            <a:xfrm>
              <a:off x="-38464749" y="-24267731"/>
              <a:ext cx="8204076" cy="483493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GPC</a:t>
              </a:r>
            </a:p>
          </p:txBody>
        </p:sp>
        <p:sp>
          <p:nvSpPr>
            <p:cNvPr id="258" name="Rectangle 257">
              <a:extLst>
                <a:ext uri="{FF2B5EF4-FFF2-40B4-BE49-F238E27FC236}">
                  <a16:creationId xmlns:a16="http://schemas.microsoft.com/office/drawing/2014/main" id="{26854D27-63FC-A48D-648B-8EE99D9130B9}"/>
                </a:ext>
              </a:extLst>
            </p:cNvPr>
            <p:cNvSpPr/>
            <p:nvPr/>
          </p:nvSpPr>
          <p:spPr>
            <a:xfrm>
              <a:off x="6337827" y="32796567"/>
              <a:ext cx="12486059" cy="132282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3MB L2 Cache</a:t>
              </a:r>
            </a:p>
          </p:txBody>
        </p:sp>
        <p:sp>
          <p:nvSpPr>
            <p:cNvPr id="259" name="Rectangle 258">
              <a:extLst>
                <a:ext uri="{FF2B5EF4-FFF2-40B4-BE49-F238E27FC236}">
                  <a16:creationId xmlns:a16="http://schemas.microsoft.com/office/drawing/2014/main" id="{02CD432C-C9B7-D2DF-00F9-E77BF5BAFF07}"/>
                </a:ext>
              </a:extLst>
            </p:cNvPr>
            <p:cNvSpPr/>
            <p:nvPr/>
          </p:nvSpPr>
          <p:spPr>
            <a:xfrm rot="16200000">
              <a:off x="-49605773" y="31282551"/>
              <a:ext cx="15051526" cy="4912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60" name="Rectangle 259">
              <a:extLst>
                <a:ext uri="{FF2B5EF4-FFF2-40B4-BE49-F238E27FC236}">
                  <a16:creationId xmlns:a16="http://schemas.microsoft.com/office/drawing/2014/main" id="{308E055E-F5A2-7D08-7B07-A8A8BC1961C7}"/>
                </a:ext>
              </a:extLst>
            </p:cNvPr>
            <p:cNvSpPr/>
            <p:nvPr/>
          </p:nvSpPr>
          <p:spPr>
            <a:xfrm rot="16200000">
              <a:off x="-49605773" y="15988980"/>
              <a:ext cx="15051526" cy="4912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61" name="Rectangle 260">
              <a:extLst>
                <a:ext uri="{FF2B5EF4-FFF2-40B4-BE49-F238E27FC236}">
                  <a16:creationId xmlns:a16="http://schemas.microsoft.com/office/drawing/2014/main" id="{50547EDA-6D49-B0C3-4012-CF3F1671A395}"/>
                </a:ext>
              </a:extLst>
            </p:cNvPr>
            <p:cNvSpPr/>
            <p:nvPr/>
          </p:nvSpPr>
          <p:spPr>
            <a:xfrm rot="16200000">
              <a:off x="-49605772" y="-321727"/>
              <a:ext cx="15051526" cy="4912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62" name="Rectangle 261">
              <a:extLst>
                <a:ext uri="{FF2B5EF4-FFF2-40B4-BE49-F238E27FC236}">
                  <a16:creationId xmlns:a16="http://schemas.microsoft.com/office/drawing/2014/main" id="{72FB591C-D41F-5A59-B04E-D2166F146F1B}"/>
                </a:ext>
              </a:extLst>
            </p:cNvPr>
            <p:cNvSpPr/>
            <p:nvPr/>
          </p:nvSpPr>
          <p:spPr>
            <a:xfrm rot="16200000">
              <a:off x="-49446193" y="-16012152"/>
              <a:ext cx="15051526" cy="4912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64" name="Rectangle 263">
              <a:extLst>
                <a:ext uri="{FF2B5EF4-FFF2-40B4-BE49-F238E27FC236}">
                  <a16:creationId xmlns:a16="http://schemas.microsoft.com/office/drawing/2014/main" id="{934E4384-27B1-C503-3B25-4974A28EC5F6}"/>
                </a:ext>
              </a:extLst>
            </p:cNvPr>
            <p:cNvSpPr/>
            <p:nvPr/>
          </p:nvSpPr>
          <p:spPr>
            <a:xfrm rot="5400000">
              <a:off x="18213127" y="-4795530"/>
              <a:ext cx="15051526" cy="4912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65" name="Rectangle 264">
              <a:extLst>
                <a:ext uri="{FF2B5EF4-FFF2-40B4-BE49-F238E27FC236}">
                  <a16:creationId xmlns:a16="http://schemas.microsoft.com/office/drawing/2014/main" id="{30EAF584-93E1-C974-A81F-902AFEF3DDD2}"/>
                </a:ext>
              </a:extLst>
            </p:cNvPr>
            <p:cNvSpPr/>
            <p:nvPr/>
          </p:nvSpPr>
          <p:spPr>
            <a:xfrm rot="5400000">
              <a:off x="18213126" y="10291634"/>
              <a:ext cx="15051526" cy="4912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66" name="Rectangle 265">
              <a:extLst>
                <a:ext uri="{FF2B5EF4-FFF2-40B4-BE49-F238E27FC236}">
                  <a16:creationId xmlns:a16="http://schemas.microsoft.com/office/drawing/2014/main" id="{0E85C6CB-F10B-7C4A-1976-0BC6E2DE3C26}"/>
                </a:ext>
              </a:extLst>
            </p:cNvPr>
            <p:cNvSpPr/>
            <p:nvPr/>
          </p:nvSpPr>
          <p:spPr>
            <a:xfrm rot="5400000">
              <a:off x="18250871" y="26546675"/>
              <a:ext cx="15051526" cy="4912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67" name="Rectangle 266">
              <a:extLst>
                <a:ext uri="{FF2B5EF4-FFF2-40B4-BE49-F238E27FC236}">
                  <a16:creationId xmlns:a16="http://schemas.microsoft.com/office/drawing/2014/main" id="{58E320DB-9FC8-0C6D-6694-4DB8E39ABC85}"/>
                </a:ext>
              </a:extLst>
            </p:cNvPr>
            <p:cNvSpPr/>
            <p:nvPr/>
          </p:nvSpPr>
          <p:spPr>
            <a:xfrm rot="5400000">
              <a:off x="18250871" y="42054964"/>
              <a:ext cx="15051526" cy="4912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69" name="Rectangle 268">
              <a:extLst>
                <a:ext uri="{FF2B5EF4-FFF2-40B4-BE49-F238E27FC236}">
                  <a16:creationId xmlns:a16="http://schemas.microsoft.com/office/drawing/2014/main" id="{BC98257C-EB5E-2633-8142-17104A0B74B0}"/>
                </a:ext>
              </a:extLst>
            </p:cNvPr>
            <p:cNvSpPr/>
            <p:nvPr/>
          </p:nvSpPr>
          <p:spPr>
            <a:xfrm rot="5400000">
              <a:off x="18929101" y="-20588164"/>
              <a:ext cx="13721410" cy="4912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70" name="Rectangle 269">
              <a:extLst>
                <a:ext uri="{FF2B5EF4-FFF2-40B4-BE49-F238E27FC236}">
                  <a16:creationId xmlns:a16="http://schemas.microsoft.com/office/drawing/2014/main" id="{5DDB9007-98C5-A582-C200-832003F8674C}"/>
                </a:ext>
              </a:extLst>
            </p:cNvPr>
            <p:cNvSpPr/>
            <p:nvPr/>
          </p:nvSpPr>
          <p:spPr>
            <a:xfrm>
              <a:off x="9763713" y="-29378174"/>
              <a:ext cx="18468932" cy="4912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71" name="Rectangle 270">
              <a:extLst>
                <a:ext uri="{FF2B5EF4-FFF2-40B4-BE49-F238E27FC236}">
                  <a16:creationId xmlns:a16="http://schemas.microsoft.com/office/drawing/2014/main" id="{F1AB7725-6649-32AC-A4F7-9D897FAAB115}"/>
                </a:ext>
              </a:extLst>
            </p:cNvPr>
            <p:cNvSpPr/>
            <p:nvPr/>
          </p:nvSpPr>
          <p:spPr>
            <a:xfrm>
              <a:off x="-6807200" y="-29378175"/>
              <a:ext cx="15567048" cy="4912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72" name="Rectangle 271">
              <a:extLst>
                <a:ext uri="{FF2B5EF4-FFF2-40B4-BE49-F238E27FC236}">
                  <a16:creationId xmlns:a16="http://schemas.microsoft.com/office/drawing/2014/main" id="{574091A9-FDD9-2F88-1FB2-9D1D9D6D890F}"/>
                </a:ext>
              </a:extLst>
            </p:cNvPr>
            <p:cNvSpPr/>
            <p:nvPr/>
          </p:nvSpPr>
          <p:spPr>
            <a:xfrm>
              <a:off x="-21877697" y="-29378175"/>
              <a:ext cx="15070497" cy="46079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Global</a:t>
              </a:r>
            </a:p>
            <a:p>
              <a:pPr algn="ctr"/>
              <a:r>
                <a:rPr lang="en-SG" sz="9600" dirty="0"/>
                <a:t>Memory</a:t>
              </a:r>
            </a:p>
          </p:txBody>
        </p:sp>
        <p:sp>
          <p:nvSpPr>
            <p:cNvPr id="275" name="Rectangle 274">
              <a:extLst>
                <a:ext uri="{FF2B5EF4-FFF2-40B4-BE49-F238E27FC236}">
                  <a16:creationId xmlns:a16="http://schemas.microsoft.com/office/drawing/2014/main" id="{291B9679-4EED-1A08-A67F-18823BACB118}"/>
                </a:ext>
              </a:extLst>
            </p:cNvPr>
            <p:cNvSpPr/>
            <p:nvPr/>
          </p:nvSpPr>
          <p:spPr>
            <a:xfrm>
              <a:off x="-41541994" y="-28651200"/>
              <a:ext cx="19651125" cy="26192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4x </a:t>
              </a:r>
              <a:r>
                <a:rPr lang="en-SG" sz="9600" dirty="0" err="1"/>
                <a:t>NVLink</a:t>
              </a:r>
              <a:endParaRPr lang="en-SG" sz="9600" dirty="0"/>
            </a:p>
          </p:txBody>
        </p:sp>
        <p:sp>
          <p:nvSpPr>
            <p:cNvPr id="276" name="Rectangle 275">
              <a:extLst>
                <a:ext uri="{FF2B5EF4-FFF2-40B4-BE49-F238E27FC236}">
                  <a16:creationId xmlns:a16="http://schemas.microsoft.com/office/drawing/2014/main" id="{FCB73350-1E72-4F69-D408-475DFC083918}"/>
                </a:ext>
              </a:extLst>
            </p:cNvPr>
            <p:cNvSpPr/>
            <p:nvPr/>
          </p:nvSpPr>
          <p:spPr>
            <a:xfrm>
              <a:off x="19297176" y="32775622"/>
              <a:ext cx="3822465" cy="42095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400" dirty="0"/>
                <a:t>Memory Controller</a:t>
              </a:r>
            </a:p>
          </p:txBody>
        </p:sp>
        <p:sp>
          <p:nvSpPr>
            <p:cNvPr id="277" name="Rectangle 276">
              <a:extLst>
                <a:ext uri="{FF2B5EF4-FFF2-40B4-BE49-F238E27FC236}">
                  <a16:creationId xmlns:a16="http://schemas.microsoft.com/office/drawing/2014/main" id="{F440C4B4-B0EF-ABB7-69CD-953F8CCA0C00}"/>
                </a:ext>
              </a:extLst>
            </p:cNvPr>
            <p:cNvSpPr/>
            <p:nvPr/>
          </p:nvSpPr>
          <p:spPr>
            <a:xfrm>
              <a:off x="19248726" y="37298957"/>
              <a:ext cx="3822465" cy="39653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400" dirty="0"/>
                <a:t>Memory Controller</a:t>
              </a:r>
            </a:p>
          </p:txBody>
        </p:sp>
        <p:sp>
          <p:nvSpPr>
            <p:cNvPr id="278" name="Rectangle 277">
              <a:extLst>
                <a:ext uri="{FF2B5EF4-FFF2-40B4-BE49-F238E27FC236}">
                  <a16:creationId xmlns:a16="http://schemas.microsoft.com/office/drawing/2014/main" id="{40F4A4C6-DDD8-3BF4-85E3-1C4DCC800BF0}"/>
                </a:ext>
              </a:extLst>
            </p:cNvPr>
            <p:cNvSpPr/>
            <p:nvPr/>
          </p:nvSpPr>
          <p:spPr>
            <a:xfrm>
              <a:off x="19302205" y="41684717"/>
              <a:ext cx="3783292" cy="4093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400" dirty="0"/>
                <a:t>Memory Controller</a:t>
              </a:r>
            </a:p>
          </p:txBody>
        </p:sp>
        <p:sp>
          <p:nvSpPr>
            <p:cNvPr id="279" name="Rectangle 278">
              <a:extLst>
                <a:ext uri="{FF2B5EF4-FFF2-40B4-BE49-F238E27FC236}">
                  <a16:creationId xmlns:a16="http://schemas.microsoft.com/office/drawing/2014/main" id="{C23B87E6-C00F-30CF-1AA8-8707FA6308C4}"/>
                </a:ext>
              </a:extLst>
            </p:cNvPr>
            <p:cNvSpPr/>
            <p:nvPr/>
          </p:nvSpPr>
          <p:spPr>
            <a:xfrm>
              <a:off x="-38378346" y="32846083"/>
              <a:ext cx="3783292" cy="3682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400" dirty="0"/>
                <a:t>Memory Controller</a:t>
              </a:r>
            </a:p>
          </p:txBody>
        </p:sp>
        <p:sp>
          <p:nvSpPr>
            <p:cNvPr id="280" name="Rectangle 279">
              <a:extLst>
                <a:ext uri="{FF2B5EF4-FFF2-40B4-BE49-F238E27FC236}">
                  <a16:creationId xmlns:a16="http://schemas.microsoft.com/office/drawing/2014/main" id="{2BD0DA8D-2FAA-0061-7A1E-0E81DC5A541B}"/>
                </a:ext>
              </a:extLst>
            </p:cNvPr>
            <p:cNvSpPr/>
            <p:nvPr/>
          </p:nvSpPr>
          <p:spPr>
            <a:xfrm>
              <a:off x="-38391400" y="38121471"/>
              <a:ext cx="3783292" cy="3682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400" dirty="0"/>
                <a:t>Memory Controller</a:t>
              </a:r>
            </a:p>
          </p:txBody>
        </p:sp>
        <p:sp>
          <p:nvSpPr>
            <p:cNvPr id="281" name="Rectangle 280">
              <a:extLst>
                <a:ext uri="{FF2B5EF4-FFF2-40B4-BE49-F238E27FC236}">
                  <a16:creationId xmlns:a16="http://schemas.microsoft.com/office/drawing/2014/main" id="{41BEEF9E-5EEE-8465-7B27-AB960C9A81AD}"/>
                </a:ext>
              </a:extLst>
            </p:cNvPr>
            <p:cNvSpPr/>
            <p:nvPr/>
          </p:nvSpPr>
          <p:spPr>
            <a:xfrm>
              <a:off x="-38252476" y="42503719"/>
              <a:ext cx="3783292" cy="36823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400" dirty="0"/>
                <a:t>Memory Controller</a:t>
              </a:r>
            </a:p>
          </p:txBody>
        </p:sp>
        <p:sp>
          <p:nvSpPr>
            <p:cNvPr id="286" name="Rectangle 285">
              <a:extLst>
                <a:ext uri="{FF2B5EF4-FFF2-40B4-BE49-F238E27FC236}">
                  <a16:creationId xmlns:a16="http://schemas.microsoft.com/office/drawing/2014/main" id="{E2272746-7751-097A-28ED-AB8E13811454}"/>
                </a:ext>
              </a:extLst>
            </p:cNvPr>
            <p:cNvSpPr/>
            <p:nvPr/>
          </p:nvSpPr>
          <p:spPr>
            <a:xfrm>
              <a:off x="-27711275" y="51206400"/>
              <a:ext cx="8204076" cy="3251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6x Display IO</a:t>
              </a:r>
            </a:p>
          </p:txBody>
        </p:sp>
        <p:sp>
          <p:nvSpPr>
            <p:cNvPr id="287" name="Rectangle 286">
              <a:extLst>
                <a:ext uri="{FF2B5EF4-FFF2-40B4-BE49-F238E27FC236}">
                  <a16:creationId xmlns:a16="http://schemas.microsoft.com/office/drawing/2014/main" id="{A02DC827-B49A-828B-99A3-FBF8E6B4ED26}"/>
                </a:ext>
              </a:extLst>
            </p:cNvPr>
            <p:cNvSpPr/>
            <p:nvPr/>
          </p:nvSpPr>
          <p:spPr>
            <a:xfrm>
              <a:off x="-3125714" y="50698400"/>
              <a:ext cx="19381714" cy="3251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IO</a:t>
              </a:r>
            </a:p>
          </p:txBody>
        </p:sp>
        <p:sp>
          <p:nvSpPr>
            <p:cNvPr id="289" name="Rectangle 288">
              <a:extLst>
                <a:ext uri="{FF2B5EF4-FFF2-40B4-BE49-F238E27FC236}">
                  <a16:creationId xmlns:a16="http://schemas.microsoft.com/office/drawing/2014/main" id="{4A4D91E8-4442-CE65-8FAB-61B2C84043C6}"/>
                </a:ext>
              </a:extLst>
            </p:cNvPr>
            <p:cNvSpPr/>
            <p:nvPr/>
          </p:nvSpPr>
          <p:spPr>
            <a:xfrm>
              <a:off x="-38464749" y="24520787"/>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Geometry</a:t>
              </a:r>
            </a:p>
            <a:p>
              <a:pPr algn="ctr"/>
              <a:r>
                <a:rPr lang="en-SG" sz="9600" dirty="0"/>
                <a:t>+Raster</a:t>
              </a:r>
            </a:p>
            <a:p>
              <a:pPr algn="ctr"/>
              <a:r>
                <a:rPr lang="en-SG" sz="9600" dirty="0"/>
                <a:t>Engine</a:t>
              </a:r>
            </a:p>
          </p:txBody>
        </p:sp>
        <p:sp>
          <p:nvSpPr>
            <p:cNvPr id="290" name="Rectangle 289">
              <a:extLst>
                <a:ext uri="{FF2B5EF4-FFF2-40B4-BE49-F238E27FC236}">
                  <a16:creationId xmlns:a16="http://schemas.microsoft.com/office/drawing/2014/main" id="{B27BCC7D-B0DA-487C-F3FA-2C2A481BD7A9}"/>
                </a:ext>
              </a:extLst>
            </p:cNvPr>
            <p:cNvSpPr/>
            <p:nvPr/>
          </p:nvSpPr>
          <p:spPr>
            <a:xfrm>
              <a:off x="-29568030" y="24520787"/>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Geometry</a:t>
              </a:r>
            </a:p>
            <a:p>
              <a:pPr algn="ctr"/>
              <a:r>
                <a:rPr lang="en-SG" sz="9600" dirty="0"/>
                <a:t>+Raster</a:t>
              </a:r>
            </a:p>
            <a:p>
              <a:pPr algn="ctr"/>
              <a:r>
                <a:rPr lang="en-SG" sz="9600" dirty="0"/>
                <a:t>Engine</a:t>
              </a:r>
            </a:p>
          </p:txBody>
        </p:sp>
        <p:sp>
          <p:nvSpPr>
            <p:cNvPr id="291" name="Rectangle 290">
              <a:extLst>
                <a:ext uri="{FF2B5EF4-FFF2-40B4-BE49-F238E27FC236}">
                  <a16:creationId xmlns:a16="http://schemas.microsoft.com/office/drawing/2014/main" id="{E56FAD3B-D2AC-0421-761F-55475DF8DBF7}"/>
                </a:ext>
              </a:extLst>
            </p:cNvPr>
            <p:cNvSpPr/>
            <p:nvPr/>
          </p:nvSpPr>
          <p:spPr>
            <a:xfrm>
              <a:off x="-20671311" y="24520787"/>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Geometry</a:t>
              </a:r>
            </a:p>
            <a:p>
              <a:pPr algn="ctr"/>
              <a:r>
                <a:rPr lang="en-SG" sz="9600" dirty="0"/>
                <a:t>+Raster</a:t>
              </a:r>
            </a:p>
            <a:p>
              <a:pPr algn="ctr"/>
              <a:r>
                <a:rPr lang="en-SG" sz="9600" dirty="0"/>
                <a:t>Engine</a:t>
              </a:r>
            </a:p>
          </p:txBody>
        </p:sp>
        <p:sp>
          <p:nvSpPr>
            <p:cNvPr id="292" name="Rectangle 291">
              <a:extLst>
                <a:ext uri="{FF2B5EF4-FFF2-40B4-BE49-F238E27FC236}">
                  <a16:creationId xmlns:a16="http://schemas.microsoft.com/office/drawing/2014/main" id="{B95E9501-30DF-2E7B-95A0-53B6EF6DA0CF}"/>
                </a:ext>
              </a:extLst>
            </p:cNvPr>
            <p:cNvSpPr/>
            <p:nvPr/>
          </p:nvSpPr>
          <p:spPr>
            <a:xfrm>
              <a:off x="-11774592" y="24520787"/>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Geometry</a:t>
              </a:r>
            </a:p>
            <a:p>
              <a:pPr algn="ctr"/>
              <a:r>
                <a:rPr lang="en-SG" sz="9600" dirty="0"/>
                <a:t>+Raster</a:t>
              </a:r>
            </a:p>
            <a:p>
              <a:pPr algn="ctr"/>
              <a:r>
                <a:rPr lang="en-SG" sz="9600" dirty="0"/>
                <a:t>Engine</a:t>
              </a:r>
            </a:p>
          </p:txBody>
        </p:sp>
        <p:sp>
          <p:nvSpPr>
            <p:cNvPr id="293" name="Rectangle 292">
              <a:extLst>
                <a:ext uri="{FF2B5EF4-FFF2-40B4-BE49-F238E27FC236}">
                  <a16:creationId xmlns:a16="http://schemas.microsoft.com/office/drawing/2014/main" id="{F8F40FBF-0B30-E6A5-EDF6-586CCF8C8EEB}"/>
                </a:ext>
              </a:extLst>
            </p:cNvPr>
            <p:cNvSpPr/>
            <p:nvPr/>
          </p:nvSpPr>
          <p:spPr>
            <a:xfrm>
              <a:off x="-2877873" y="24520787"/>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Geometry</a:t>
              </a:r>
            </a:p>
            <a:p>
              <a:pPr algn="ctr"/>
              <a:r>
                <a:rPr lang="en-SG" sz="9600" dirty="0"/>
                <a:t>+Raster</a:t>
              </a:r>
            </a:p>
            <a:p>
              <a:pPr algn="ctr"/>
              <a:r>
                <a:rPr lang="en-SG" sz="9600" dirty="0"/>
                <a:t>Engine</a:t>
              </a:r>
            </a:p>
          </p:txBody>
        </p:sp>
        <p:sp>
          <p:nvSpPr>
            <p:cNvPr id="294" name="Rectangle 293">
              <a:extLst>
                <a:ext uri="{FF2B5EF4-FFF2-40B4-BE49-F238E27FC236}">
                  <a16:creationId xmlns:a16="http://schemas.microsoft.com/office/drawing/2014/main" id="{6525DDCB-2498-8FCE-44AC-149A7430567E}"/>
                </a:ext>
              </a:extLst>
            </p:cNvPr>
            <p:cNvSpPr/>
            <p:nvPr/>
          </p:nvSpPr>
          <p:spPr>
            <a:xfrm>
              <a:off x="6018846" y="24520787"/>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Geometry</a:t>
              </a:r>
            </a:p>
            <a:p>
              <a:pPr algn="ctr"/>
              <a:r>
                <a:rPr lang="en-SG" sz="9600" dirty="0"/>
                <a:t>+Raster</a:t>
              </a:r>
            </a:p>
            <a:p>
              <a:pPr algn="ctr"/>
              <a:r>
                <a:rPr lang="en-SG" sz="9600" dirty="0"/>
                <a:t>Engine</a:t>
              </a:r>
            </a:p>
          </p:txBody>
        </p:sp>
        <p:sp>
          <p:nvSpPr>
            <p:cNvPr id="295" name="Rectangle 294">
              <a:extLst>
                <a:ext uri="{FF2B5EF4-FFF2-40B4-BE49-F238E27FC236}">
                  <a16:creationId xmlns:a16="http://schemas.microsoft.com/office/drawing/2014/main" id="{66B7DFE6-17BE-3707-6F51-277E93578B24}"/>
                </a:ext>
              </a:extLst>
            </p:cNvPr>
            <p:cNvSpPr/>
            <p:nvPr/>
          </p:nvSpPr>
          <p:spPr>
            <a:xfrm>
              <a:off x="14915566" y="24520787"/>
              <a:ext cx="8204076" cy="77568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Geometry</a:t>
              </a:r>
            </a:p>
            <a:p>
              <a:pPr algn="ctr"/>
              <a:r>
                <a:rPr lang="en-SG" sz="9600" dirty="0"/>
                <a:t>+Raster</a:t>
              </a:r>
            </a:p>
            <a:p>
              <a:pPr algn="ctr"/>
              <a:r>
                <a:rPr lang="en-SG" sz="9600" dirty="0"/>
                <a:t>Engine</a:t>
              </a:r>
            </a:p>
          </p:txBody>
        </p:sp>
      </p:grpSp>
      <p:cxnSp>
        <p:nvCxnSpPr>
          <p:cNvPr id="2" name="Straight Arrow Connector 1">
            <a:extLst>
              <a:ext uri="{FF2B5EF4-FFF2-40B4-BE49-F238E27FC236}">
                <a16:creationId xmlns:a16="http://schemas.microsoft.com/office/drawing/2014/main" id="{8F8E68B9-571B-8CE1-4635-F4D7A2349C88}"/>
              </a:ext>
            </a:extLst>
          </p:cNvPr>
          <p:cNvCxnSpPr>
            <a:cxnSpLocks/>
            <a:endCxn id="85" idx="1"/>
          </p:cNvCxnSpPr>
          <p:nvPr/>
        </p:nvCxnSpPr>
        <p:spPr>
          <a:xfrm flipV="1">
            <a:off x="24369317" y="-19727034"/>
            <a:ext cx="5003372" cy="54069271"/>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ADAE740-2B4C-6B71-C8D4-1B567AF86765}"/>
              </a:ext>
            </a:extLst>
          </p:cNvPr>
          <p:cNvCxnSpPr>
            <a:cxnSpLocks/>
            <a:endCxn id="84" idx="1"/>
          </p:cNvCxnSpPr>
          <p:nvPr/>
        </p:nvCxnSpPr>
        <p:spPr>
          <a:xfrm flipV="1">
            <a:off x="23883652" y="-19773989"/>
            <a:ext cx="1516761" cy="54125719"/>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968B50E-023A-272C-7E12-191570BB3F8E}"/>
              </a:ext>
            </a:extLst>
          </p:cNvPr>
          <p:cNvCxnSpPr>
            <a:cxnSpLocks/>
          </p:cNvCxnSpPr>
          <p:nvPr/>
        </p:nvCxnSpPr>
        <p:spPr>
          <a:xfrm flipH="1" flipV="1">
            <a:off x="24369317" y="45114650"/>
            <a:ext cx="6415483" cy="3654691"/>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DC93655-B66B-2C80-7BAE-98F0C509CB39}"/>
              </a:ext>
            </a:extLst>
          </p:cNvPr>
          <p:cNvCxnSpPr>
            <a:cxnSpLocks/>
          </p:cNvCxnSpPr>
          <p:nvPr/>
        </p:nvCxnSpPr>
        <p:spPr>
          <a:xfrm flipV="1">
            <a:off x="20171010" y="50803765"/>
            <a:ext cx="10862018" cy="2794097"/>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9B93B96-6A91-22CC-F87A-7024D931B1A9}"/>
              </a:ext>
            </a:extLst>
          </p:cNvPr>
          <p:cNvCxnSpPr>
            <a:cxnSpLocks/>
          </p:cNvCxnSpPr>
          <p:nvPr/>
        </p:nvCxnSpPr>
        <p:spPr>
          <a:xfrm flipH="1" flipV="1">
            <a:off x="11949344" y="53336680"/>
            <a:ext cx="846798" cy="10895034"/>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383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3EF87C-FDD3-A5D2-DC7D-67BF0B00312C}"/>
              </a:ext>
            </a:extLst>
          </p:cNvPr>
          <p:cNvSpPr txBox="1"/>
          <p:nvPr/>
        </p:nvSpPr>
        <p:spPr>
          <a:xfrm>
            <a:off x="206477" y="2526890"/>
            <a:ext cx="662361" cy="1200329"/>
          </a:xfrm>
          <a:prstGeom prst="rect">
            <a:avLst/>
          </a:prstGeom>
          <a:noFill/>
        </p:spPr>
        <p:txBody>
          <a:bodyPr wrap="none" rtlCol="0">
            <a:spAutoFit/>
          </a:bodyPr>
          <a:lstStyle/>
          <a:p>
            <a:r>
              <a:rPr lang="en-SG" dirty="0">
                <a:solidFill>
                  <a:schemeClr val="bg1"/>
                </a:solidFill>
              </a:rPr>
              <a:t>Data</a:t>
            </a:r>
          </a:p>
          <a:p>
            <a:r>
              <a:rPr lang="en-SG" dirty="0">
                <a:solidFill>
                  <a:schemeClr val="bg1"/>
                </a:solidFill>
              </a:rPr>
              <a:t>Data</a:t>
            </a:r>
          </a:p>
          <a:p>
            <a:r>
              <a:rPr lang="en-SG" dirty="0">
                <a:solidFill>
                  <a:schemeClr val="bg1"/>
                </a:solidFill>
              </a:rPr>
              <a:t>Data</a:t>
            </a:r>
          </a:p>
          <a:p>
            <a:r>
              <a:rPr lang="en-SG" dirty="0">
                <a:solidFill>
                  <a:schemeClr val="bg1"/>
                </a:solidFill>
              </a:rPr>
              <a:t>Data</a:t>
            </a:r>
          </a:p>
        </p:txBody>
      </p:sp>
      <p:sp>
        <p:nvSpPr>
          <p:cNvPr id="4" name="TextBox 3">
            <a:extLst>
              <a:ext uri="{FF2B5EF4-FFF2-40B4-BE49-F238E27FC236}">
                <a16:creationId xmlns:a16="http://schemas.microsoft.com/office/drawing/2014/main" id="{64C9A022-3604-1B55-5595-4675AC11F6CF}"/>
              </a:ext>
            </a:extLst>
          </p:cNvPr>
          <p:cNvSpPr txBox="1"/>
          <p:nvPr/>
        </p:nvSpPr>
        <p:spPr>
          <a:xfrm>
            <a:off x="11385272" y="2698955"/>
            <a:ext cx="662361" cy="1200329"/>
          </a:xfrm>
          <a:prstGeom prst="rect">
            <a:avLst/>
          </a:prstGeom>
          <a:noFill/>
        </p:spPr>
        <p:txBody>
          <a:bodyPr wrap="none" rtlCol="0">
            <a:spAutoFit/>
          </a:bodyPr>
          <a:lstStyle/>
          <a:p>
            <a:r>
              <a:rPr lang="en-SG" dirty="0">
                <a:solidFill>
                  <a:schemeClr val="bg1"/>
                </a:solidFill>
              </a:rPr>
              <a:t>Data</a:t>
            </a:r>
          </a:p>
          <a:p>
            <a:r>
              <a:rPr lang="en-SG" dirty="0">
                <a:solidFill>
                  <a:schemeClr val="bg1"/>
                </a:solidFill>
              </a:rPr>
              <a:t>Data</a:t>
            </a:r>
          </a:p>
          <a:p>
            <a:r>
              <a:rPr lang="en-SG" dirty="0">
                <a:solidFill>
                  <a:schemeClr val="bg1"/>
                </a:solidFill>
              </a:rPr>
              <a:t>Data</a:t>
            </a:r>
          </a:p>
          <a:p>
            <a:r>
              <a:rPr lang="en-SG" dirty="0">
                <a:solidFill>
                  <a:schemeClr val="bg1"/>
                </a:solidFill>
              </a:rPr>
              <a:t>Data</a:t>
            </a:r>
          </a:p>
        </p:txBody>
      </p:sp>
      <p:sp>
        <p:nvSpPr>
          <p:cNvPr id="5" name="TextBox 4">
            <a:extLst>
              <a:ext uri="{FF2B5EF4-FFF2-40B4-BE49-F238E27FC236}">
                <a16:creationId xmlns:a16="http://schemas.microsoft.com/office/drawing/2014/main" id="{A3D5E74E-19E3-390D-51B3-8C3E97D8CA41}"/>
              </a:ext>
            </a:extLst>
          </p:cNvPr>
          <p:cNvSpPr txBox="1"/>
          <p:nvPr/>
        </p:nvSpPr>
        <p:spPr>
          <a:xfrm>
            <a:off x="122954" y="113632"/>
            <a:ext cx="12069046" cy="2585323"/>
          </a:xfrm>
          <a:prstGeom prst="rect">
            <a:avLst/>
          </a:prstGeom>
          <a:noFill/>
        </p:spPr>
        <p:txBody>
          <a:bodyPr wrap="square" rtlCol="0">
            <a:spAutoFit/>
          </a:bodyPr>
          <a:lstStyle/>
          <a:p>
            <a:r>
              <a:rPr lang="en-GB" dirty="0">
                <a:solidFill>
                  <a:schemeClr val="bg1"/>
                </a:solidFill>
              </a:rPr>
              <a:t>Source files for CUDA applications consist of a mixture of conventional C++ host code, plus GPU device functions. The CUDA compilation trajectory separates the device functions from the host code, compiles the device functions using the proprietary NVIDIA compilers and assembler, compiles the host code using a C++ host compiler that is available, and afterwards embeds the compiled GPU functions as </a:t>
            </a:r>
            <a:r>
              <a:rPr lang="en-GB" dirty="0" err="1">
                <a:solidFill>
                  <a:schemeClr val="bg1"/>
                </a:solidFill>
              </a:rPr>
              <a:t>fatbinary</a:t>
            </a:r>
            <a:r>
              <a:rPr lang="en-GB" dirty="0">
                <a:solidFill>
                  <a:schemeClr val="bg1"/>
                </a:solidFill>
              </a:rPr>
              <a:t> images in the host object file. In the linking stage, specific CUDA runtime libraries are added for supporting remote SPMD procedure calling and for providing explicit GPU manipulation such as allocation of GPU memory buffers and host-GPU data transfer.</a:t>
            </a:r>
          </a:p>
          <a:p>
            <a:endParaRPr lang="en-GB" dirty="0">
              <a:solidFill>
                <a:schemeClr val="bg1"/>
              </a:solidFill>
            </a:endParaRPr>
          </a:p>
          <a:p>
            <a:r>
              <a:rPr lang="en-GB" dirty="0">
                <a:solidFill>
                  <a:schemeClr val="bg1"/>
                </a:solidFill>
              </a:rPr>
              <a:t>PTX instructions may or may not be an intermediary between </a:t>
            </a:r>
            <a:r>
              <a:rPr lang="en-GB" dirty="0" err="1">
                <a:solidFill>
                  <a:schemeClr val="bg1"/>
                </a:solidFill>
              </a:rPr>
              <a:t>cuda</a:t>
            </a:r>
            <a:r>
              <a:rPr lang="en-GB" dirty="0">
                <a:solidFill>
                  <a:schemeClr val="bg1"/>
                </a:solidFill>
              </a:rPr>
              <a:t> binary and device calls.</a:t>
            </a:r>
          </a:p>
          <a:p>
            <a:endParaRPr lang="en-GB" dirty="0">
              <a:solidFill>
                <a:schemeClr val="bg1"/>
              </a:solidFill>
            </a:endParaRPr>
          </a:p>
        </p:txBody>
      </p:sp>
    </p:spTree>
    <p:extLst>
      <p:ext uri="{BB962C8B-B14F-4D97-AF65-F5344CB8AC3E}">
        <p14:creationId xmlns:p14="http://schemas.microsoft.com/office/powerpoint/2010/main" val="989244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D5E74E-19E3-390D-51B3-8C3E97D8CA41}"/>
              </a:ext>
            </a:extLst>
          </p:cNvPr>
          <p:cNvSpPr txBox="1"/>
          <p:nvPr/>
        </p:nvSpPr>
        <p:spPr>
          <a:xfrm>
            <a:off x="122954" y="113632"/>
            <a:ext cx="12069046" cy="8679299"/>
          </a:xfrm>
          <a:prstGeom prst="rect">
            <a:avLst/>
          </a:prstGeom>
          <a:noFill/>
        </p:spPr>
        <p:txBody>
          <a:bodyPr wrap="square" rtlCol="0">
            <a:spAutoFit/>
          </a:bodyPr>
          <a:lstStyle/>
          <a:p>
            <a:r>
              <a:rPr lang="en-GB" dirty="0">
                <a:solidFill>
                  <a:schemeClr val="bg1"/>
                </a:solidFill>
              </a:rPr>
              <a:t>Ok so</a:t>
            </a:r>
          </a:p>
          <a:p>
            <a:r>
              <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I will first define the multitasking problem using diagrams so I can work off that.</a:t>
            </a:r>
          </a:p>
          <a:p>
            <a:endParaRPr lang="en-SG" dirty="0">
              <a:solidFill>
                <a:schemeClr val="bg1"/>
              </a:solidFill>
              <a:latin typeface="Consolas" panose="020B0609020204030204" pitchFamily="49" charset="0"/>
              <a:ea typeface="Consolas" panose="020B0609020204030204" pitchFamily="49" charset="0"/>
              <a:cs typeface="Consolas" panose="020B0609020204030204" pitchFamily="49" charset="0"/>
            </a:endParaRPr>
          </a:p>
          <a:p>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Should more or less be focused on </a:t>
            </a:r>
            <a:r>
              <a:rPr lang="en-SG" dirty="0" err="1">
                <a:solidFill>
                  <a:schemeClr val="bg1"/>
                </a:solidFill>
                <a:latin typeface="Consolas" panose="020B0609020204030204" pitchFamily="49" charset="0"/>
                <a:ea typeface="Consolas" panose="020B0609020204030204" pitchFamily="49" charset="0"/>
                <a:cs typeface="Consolas" panose="020B0609020204030204" pitchFamily="49" charset="0"/>
              </a:rPr>
              <a:t>cuda</a:t>
            </a:r>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 multitasking, I’m going to not talk about clusters at all because that’s too much effort at this point.</a:t>
            </a:r>
          </a:p>
          <a:p>
            <a:r>
              <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CUDA Program -&gt; </a:t>
            </a:r>
            <a:r>
              <a:rPr lang="en-SG" sz="1800" dirty="0" err="1">
                <a:solidFill>
                  <a:schemeClr val="bg1"/>
                </a:solidFill>
                <a:effectLst/>
                <a:latin typeface="Consolas" panose="020B0609020204030204" pitchFamily="49" charset="0"/>
                <a:ea typeface="Consolas" panose="020B0609020204030204" pitchFamily="49" charset="0"/>
                <a:cs typeface="Consolas" panose="020B0609020204030204" pitchFamily="49" charset="0"/>
              </a:rPr>
              <a:t>ptx</a:t>
            </a:r>
            <a:r>
              <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 </a:t>
            </a:r>
            <a:r>
              <a:rPr lang="en-SG" sz="1800" dirty="0" err="1">
                <a:solidFill>
                  <a:schemeClr val="bg1"/>
                </a:solidFill>
                <a:effectLst/>
                <a:latin typeface="Consolas" panose="020B0609020204030204" pitchFamily="49" charset="0"/>
                <a:ea typeface="Consolas" panose="020B0609020204030204" pitchFamily="49" charset="0"/>
                <a:cs typeface="Consolas" panose="020B0609020204030204" pitchFamily="49" charset="0"/>
              </a:rPr>
              <a:t>asm</a:t>
            </a:r>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a:t>
            </a:r>
            <a:r>
              <a:rPr lang="en-SG" dirty="0" err="1">
                <a:solidFill>
                  <a:schemeClr val="bg1"/>
                </a:solidFill>
                <a:latin typeface="Consolas" panose="020B0609020204030204" pitchFamily="49" charset="0"/>
                <a:ea typeface="Consolas" panose="020B0609020204030204" pitchFamily="49" charset="0"/>
                <a:cs typeface="Consolas" panose="020B0609020204030204" pitchFamily="49" charset="0"/>
              </a:rPr>
              <a:t>cuda</a:t>
            </a:r>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 binary -&gt; </a:t>
            </a:r>
            <a:r>
              <a:rPr lang="en-SG" dirty="0" err="1">
                <a:solidFill>
                  <a:schemeClr val="bg1"/>
                </a:solidFill>
                <a:latin typeface="Consolas" panose="020B0609020204030204" pitchFamily="49" charset="0"/>
                <a:ea typeface="Consolas" panose="020B0609020204030204" pitchFamily="49" charset="0"/>
                <a:cs typeface="Consolas" panose="020B0609020204030204" pitchFamily="49" charset="0"/>
              </a:rPr>
              <a:t>fatbinary</a:t>
            </a:r>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 supporting multiple architectures -&gt; </a:t>
            </a:r>
            <a:r>
              <a:rPr lang="en-SG" dirty="0" err="1">
                <a:solidFill>
                  <a:schemeClr val="bg1"/>
                </a:solidFill>
                <a:latin typeface="Consolas" panose="020B0609020204030204" pitchFamily="49" charset="0"/>
                <a:ea typeface="Consolas" panose="020B0609020204030204" pitchFamily="49" charset="0"/>
                <a:cs typeface="Consolas" panose="020B0609020204030204" pitchFamily="49" charset="0"/>
              </a:rPr>
              <a:t>cuda</a:t>
            </a:r>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 runtime libraries linked -&gt; when execute -&gt; kernel grid invocation -&gt; distribute blocks on grid to vacant multiprocessors -&gt; warp scheduling</a:t>
            </a:r>
          </a:p>
          <a:p>
            <a:endParaRPr lang="en-SG" dirty="0">
              <a:solidFill>
                <a:schemeClr val="bg1"/>
              </a:solidFill>
              <a:latin typeface="Consolas" panose="020B0609020204030204" pitchFamily="49" charset="0"/>
              <a:ea typeface="Consolas" panose="020B0609020204030204" pitchFamily="49" charset="0"/>
              <a:cs typeface="Consolas" panose="020B0609020204030204" pitchFamily="49" charset="0"/>
            </a:endParaRPr>
          </a:p>
          <a:p>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Partition thread blocks into warps -&gt;  </a:t>
            </a:r>
          </a:p>
          <a:p>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Warp: 32 parallel threads</a:t>
            </a:r>
          </a:p>
          <a:p>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Scheduler: loose round robin or </a:t>
            </a:r>
            <a:r>
              <a:rPr lang="en-SG" dirty="0" err="1">
                <a:solidFill>
                  <a:schemeClr val="bg1"/>
                </a:solidFill>
                <a:latin typeface="Consolas" panose="020B0609020204030204" pitchFamily="49" charset="0"/>
                <a:ea typeface="Consolas" panose="020B0609020204030204" pitchFamily="49" charset="0"/>
                <a:cs typeface="Consolas" panose="020B0609020204030204" pitchFamily="49" charset="0"/>
              </a:rPr>
              <a:t>greediess</a:t>
            </a:r>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 then oldest</a:t>
            </a:r>
          </a:p>
          <a:p>
            <a:r>
              <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warp optimizes instruction execution </a:t>
            </a:r>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by pipelining </a:t>
            </a:r>
            <a:endPar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endParaRPr>
          </a:p>
          <a:p>
            <a:endParaRPr lang="en-SG" dirty="0">
              <a:solidFill>
                <a:schemeClr val="bg1"/>
              </a:solidFill>
              <a:latin typeface="Consolas" panose="020B0609020204030204" pitchFamily="49" charset="0"/>
              <a:ea typeface="Consolas" panose="020B0609020204030204" pitchFamily="49" charset="0"/>
              <a:cs typeface="Consolas" panose="020B0609020204030204" pitchFamily="49" charset="0"/>
            </a:endParaRPr>
          </a:p>
          <a:p>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Huh. So that’s one reason why models are trained on multiples of 32</a:t>
            </a:r>
          </a:p>
          <a:p>
            <a:endParaRPr lang="en-SG" dirty="0">
              <a:solidFill>
                <a:schemeClr val="bg1"/>
              </a:solidFill>
              <a:latin typeface="Consolas" panose="020B0609020204030204" pitchFamily="49" charset="0"/>
              <a:ea typeface="Consolas" panose="020B0609020204030204" pitchFamily="49" charset="0"/>
              <a:cs typeface="Consolas" panose="020B0609020204030204" pitchFamily="49" charset="0"/>
            </a:endParaRPr>
          </a:p>
          <a:p>
            <a:endPar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endParaRPr>
          </a:p>
          <a:p>
            <a:r>
              <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I will then cherry pick specific innovations from current parallel processing technology that can be translated into human productivity methods. They will be unique ideas that should follow a "cover all the bases" strategy, each idea addressing typical problems faced by overworked individuals</a:t>
            </a:r>
          </a:p>
          <a:p>
            <a:r>
              <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Sections 7, 12</a:t>
            </a:r>
          </a:p>
          <a:p>
            <a:endParaRPr lang="en-SG" dirty="0">
              <a:solidFill>
                <a:schemeClr val="bg1"/>
              </a:solidFill>
              <a:latin typeface="Consolas" panose="020B0609020204030204" pitchFamily="49" charset="0"/>
              <a:ea typeface="Consolas" panose="020B0609020204030204" pitchFamily="49" charset="0"/>
              <a:cs typeface="Consolas" panose="020B0609020204030204" pitchFamily="49" charset="0"/>
            </a:endParaRPr>
          </a:p>
          <a:p>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First </a:t>
            </a:r>
            <a:r>
              <a:rPr lang="en-SG" dirty="0" err="1">
                <a:solidFill>
                  <a:schemeClr val="bg1"/>
                </a:solidFill>
                <a:latin typeface="Consolas" panose="020B0609020204030204" pitchFamily="49" charset="0"/>
                <a:ea typeface="Consolas" panose="020B0609020204030204" pitchFamily="49" charset="0"/>
                <a:cs typeface="Consolas" panose="020B0609020204030204" pitchFamily="49" charset="0"/>
              </a:rPr>
              <a:t>gotta</a:t>
            </a:r>
            <a:r>
              <a:rPr lang="en-SG" dirty="0">
                <a:solidFill>
                  <a:schemeClr val="bg1"/>
                </a:solidFill>
                <a:latin typeface="Consolas" panose="020B0609020204030204" pitchFamily="49" charset="0"/>
                <a:ea typeface="Consolas" panose="020B0609020204030204" pitchFamily="49" charset="0"/>
                <a:cs typeface="Consolas" panose="020B0609020204030204" pitchFamily="49" charset="0"/>
              </a:rPr>
              <a:t> establish the CUDA programming model, because that’s our main point of education </a:t>
            </a:r>
          </a:p>
          <a:p>
            <a:r>
              <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Alright so I can look at </a:t>
            </a:r>
            <a:r>
              <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hlinkClick r:id="rId2"/>
              </a:rPr>
              <a:t>https://en.wikipedia.org/wiki/Round-robin_scheduling</a:t>
            </a:r>
            <a:r>
              <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 queuing theory for the scheduling section. </a:t>
            </a:r>
          </a:p>
          <a:p>
            <a:endParaRPr lang="en-SG" dirty="0">
              <a:solidFill>
                <a:schemeClr val="bg1"/>
              </a:solidFill>
              <a:latin typeface="Consolas" panose="020B0609020204030204" pitchFamily="49" charset="0"/>
              <a:ea typeface="Consolas" panose="020B0609020204030204" pitchFamily="49" charset="0"/>
              <a:cs typeface="Consolas" panose="020B0609020204030204" pitchFamily="49" charset="0"/>
            </a:endParaRPr>
          </a:p>
          <a:p>
            <a:endPar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endParaRPr>
          </a:p>
          <a:p>
            <a:endParaRPr lang="en-SG" dirty="0">
              <a:solidFill>
                <a:schemeClr val="bg1"/>
              </a:solidFill>
              <a:latin typeface="Consolas" panose="020B0609020204030204" pitchFamily="49" charset="0"/>
              <a:ea typeface="Consolas" panose="020B0609020204030204" pitchFamily="49" charset="0"/>
              <a:cs typeface="Consolas" panose="020B0609020204030204" pitchFamily="49" charset="0"/>
            </a:endParaRPr>
          </a:p>
          <a:p>
            <a:endParaRPr lang="en-SG" sz="1800" dirty="0">
              <a:solidFill>
                <a:schemeClr val="bg1"/>
              </a:solidFill>
              <a:effectLst/>
              <a:latin typeface="Consolas" panose="020B0609020204030204" pitchFamily="49" charset="0"/>
              <a:ea typeface="Consolas" panose="020B0609020204030204" pitchFamily="49" charset="0"/>
              <a:cs typeface="Consolas" panose="020B0609020204030204" pitchFamily="49" charset="0"/>
            </a:endParaRPr>
          </a:p>
          <a:p>
            <a:endParaRPr lang="en-GB" dirty="0">
              <a:solidFill>
                <a:schemeClr val="bg1"/>
              </a:solidFill>
            </a:endParaRPr>
          </a:p>
        </p:txBody>
      </p:sp>
      <p:pic>
        <p:nvPicPr>
          <p:cNvPr id="6" name="Picture 5" descr="A diagram of a computer&#10;&#10;Description automatically generated">
            <a:extLst>
              <a:ext uri="{FF2B5EF4-FFF2-40B4-BE49-F238E27FC236}">
                <a16:creationId xmlns:a16="http://schemas.microsoft.com/office/drawing/2014/main" id="{C2D33843-B9DC-1C59-A9DE-F5F93657F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126" y="1659510"/>
            <a:ext cx="7052983" cy="8364008"/>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15E9F690-B373-D2FF-D66A-BC2E55070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18" y="1700117"/>
            <a:ext cx="5384857" cy="6858000"/>
          </a:xfrm>
          <a:prstGeom prst="rect">
            <a:avLst/>
          </a:prstGeom>
        </p:spPr>
      </p:pic>
      <p:pic>
        <p:nvPicPr>
          <p:cNvPr id="10" name="Picture 9" descr="A screen shot of a computer screen&#10;&#10;Description automatically generated">
            <a:extLst>
              <a:ext uri="{FF2B5EF4-FFF2-40B4-BE49-F238E27FC236}">
                <a16:creationId xmlns:a16="http://schemas.microsoft.com/office/drawing/2014/main" id="{F5DDF36A-1C6B-7A69-E3B0-87E198D46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9196" y="-3429000"/>
            <a:ext cx="12181172" cy="6858000"/>
          </a:xfrm>
          <a:prstGeom prst="rect">
            <a:avLst/>
          </a:prstGeom>
        </p:spPr>
      </p:pic>
      <p:pic>
        <p:nvPicPr>
          <p:cNvPr id="12" name="Picture 11" descr="A diagram of a computer&#10;&#10;Description automatically generated">
            <a:extLst>
              <a:ext uri="{FF2B5EF4-FFF2-40B4-BE49-F238E27FC236}">
                <a16:creationId xmlns:a16="http://schemas.microsoft.com/office/drawing/2014/main" id="{8666859A-B007-2010-45FA-E7389F9E91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98835" y="113632"/>
            <a:ext cx="6524625" cy="4981575"/>
          </a:xfrm>
          <a:prstGeom prst="rect">
            <a:avLst/>
          </a:prstGeom>
        </p:spPr>
      </p:pic>
    </p:spTree>
    <p:extLst>
      <p:ext uri="{BB962C8B-B14F-4D97-AF65-F5344CB8AC3E}">
        <p14:creationId xmlns:p14="http://schemas.microsoft.com/office/powerpoint/2010/main" val="3207379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D688912-A76F-74E4-17FB-8C52290D1BB7}"/>
              </a:ext>
            </a:extLst>
          </p:cNvPr>
          <p:cNvSpPr txBox="1"/>
          <p:nvPr/>
        </p:nvSpPr>
        <p:spPr>
          <a:xfrm>
            <a:off x="5004067" y="0"/>
            <a:ext cx="1733550" cy="338554"/>
          </a:xfrm>
          <a:prstGeom prst="rect">
            <a:avLst/>
          </a:prstGeom>
          <a:noFill/>
        </p:spPr>
        <p:txBody>
          <a:bodyPr wrap="square">
            <a:spAutoFit/>
          </a:bodyPr>
          <a:lstStyle/>
          <a:p>
            <a:r>
              <a:rPr lang="en-SG" sz="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Why computers multitask better than you</a:t>
            </a:r>
            <a:endParaRPr lang="en-SG" sz="800" dirty="0">
              <a:solidFill>
                <a:schemeClr val="bg1"/>
              </a:solidFill>
            </a:endParaRPr>
          </a:p>
        </p:txBody>
      </p:sp>
      <p:sp>
        <p:nvSpPr>
          <p:cNvPr id="8" name="TextBox 7">
            <a:extLst>
              <a:ext uri="{FF2B5EF4-FFF2-40B4-BE49-F238E27FC236}">
                <a16:creationId xmlns:a16="http://schemas.microsoft.com/office/drawing/2014/main" id="{4A882DAF-FE08-6FCD-3D38-B774157A60E4}"/>
              </a:ext>
            </a:extLst>
          </p:cNvPr>
          <p:cNvSpPr txBox="1"/>
          <p:nvPr/>
        </p:nvSpPr>
        <p:spPr>
          <a:xfrm>
            <a:off x="4927867" y="1028700"/>
            <a:ext cx="1733550" cy="584775"/>
          </a:xfrm>
          <a:prstGeom prst="rect">
            <a:avLst/>
          </a:prstGeom>
          <a:noFill/>
        </p:spPr>
        <p:txBody>
          <a:bodyPr wrap="square">
            <a:spAutoFit/>
          </a:bodyPr>
          <a:lstStyle/>
          <a:p>
            <a:r>
              <a:rPr lang="en-SG" sz="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Ideas: How do we assign N tasks to M processors? Think in terms of scheduling</a:t>
            </a:r>
            <a:endParaRPr lang="en-SG" sz="800" dirty="0">
              <a:solidFill>
                <a:schemeClr val="bg1"/>
              </a:solidFill>
            </a:endParaRPr>
          </a:p>
        </p:txBody>
      </p:sp>
      <p:sp>
        <p:nvSpPr>
          <p:cNvPr id="10" name="TextBox 9">
            <a:extLst>
              <a:ext uri="{FF2B5EF4-FFF2-40B4-BE49-F238E27FC236}">
                <a16:creationId xmlns:a16="http://schemas.microsoft.com/office/drawing/2014/main" id="{3FA425C5-725F-A6C8-23EB-E4B6D9C4BD18}"/>
              </a:ext>
            </a:extLst>
          </p:cNvPr>
          <p:cNvSpPr txBox="1"/>
          <p:nvPr/>
        </p:nvSpPr>
        <p:spPr>
          <a:xfrm>
            <a:off x="530358" y="2410599"/>
            <a:ext cx="1733550" cy="338554"/>
          </a:xfrm>
          <a:prstGeom prst="rect">
            <a:avLst/>
          </a:prstGeom>
          <a:noFill/>
        </p:spPr>
        <p:txBody>
          <a:bodyPr wrap="square">
            <a:spAutoFit/>
          </a:bodyPr>
          <a:lstStyle/>
          <a:p>
            <a:r>
              <a:rPr lang="en-SG" sz="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Greediest-then-oldest Scheduling</a:t>
            </a:r>
            <a:endParaRPr lang="en-SG" sz="800" dirty="0">
              <a:solidFill>
                <a:schemeClr val="bg1"/>
              </a:solidFill>
            </a:endParaRPr>
          </a:p>
        </p:txBody>
      </p:sp>
      <p:sp>
        <p:nvSpPr>
          <p:cNvPr id="11" name="TextBox 10">
            <a:extLst>
              <a:ext uri="{FF2B5EF4-FFF2-40B4-BE49-F238E27FC236}">
                <a16:creationId xmlns:a16="http://schemas.microsoft.com/office/drawing/2014/main" id="{3B0D161E-C755-512C-444C-ED1A5E74D502}"/>
              </a:ext>
            </a:extLst>
          </p:cNvPr>
          <p:cNvSpPr txBox="1"/>
          <p:nvPr/>
        </p:nvSpPr>
        <p:spPr>
          <a:xfrm>
            <a:off x="7213867" y="1778913"/>
            <a:ext cx="1733550" cy="461665"/>
          </a:xfrm>
          <a:prstGeom prst="rect">
            <a:avLst/>
          </a:prstGeom>
          <a:noFill/>
        </p:spPr>
        <p:txBody>
          <a:bodyPr wrap="square">
            <a:spAutoFit/>
          </a:bodyPr>
          <a:lstStyle/>
          <a:p>
            <a:r>
              <a:rPr lang="en-SG" sz="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How can we schedule to take advantage of GPU architecture?</a:t>
            </a:r>
            <a:endParaRPr lang="en-SG" sz="800" dirty="0">
              <a:solidFill>
                <a:schemeClr val="bg1"/>
              </a:solidFill>
            </a:endParaRPr>
          </a:p>
        </p:txBody>
      </p:sp>
      <p:sp>
        <p:nvSpPr>
          <p:cNvPr id="12" name="TextBox 11">
            <a:extLst>
              <a:ext uri="{FF2B5EF4-FFF2-40B4-BE49-F238E27FC236}">
                <a16:creationId xmlns:a16="http://schemas.microsoft.com/office/drawing/2014/main" id="{DABDC6BF-EA2F-FD84-5FB4-04D4674D0645}"/>
              </a:ext>
            </a:extLst>
          </p:cNvPr>
          <p:cNvSpPr txBox="1"/>
          <p:nvPr/>
        </p:nvSpPr>
        <p:spPr>
          <a:xfrm>
            <a:off x="4946917" y="2117467"/>
            <a:ext cx="1733550" cy="338554"/>
          </a:xfrm>
          <a:prstGeom prst="rect">
            <a:avLst/>
          </a:prstGeom>
          <a:noFill/>
        </p:spPr>
        <p:txBody>
          <a:bodyPr wrap="square">
            <a:spAutoFit/>
          </a:bodyPr>
          <a:lstStyle/>
          <a:p>
            <a:r>
              <a:rPr lang="en-SG" sz="800" dirty="0">
                <a:solidFill>
                  <a:schemeClr val="bg1"/>
                </a:solidFill>
                <a:latin typeface="Consolas" panose="020B0609020204030204" pitchFamily="49" charset="0"/>
              </a:rPr>
              <a:t>How can we schedule to maximize pipelining</a:t>
            </a:r>
            <a:endParaRPr lang="en-SG" sz="800" dirty="0">
              <a:solidFill>
                <a:schemeClr val="bg1"/>
              </a:solidFill>
            </a:endParaRPr>
          </a:p>
        </p:txBody>
      </p:sp>
      <p:cxnSp>
        <p:nvCxnSpPr>
          <p:cNvPr id="14" name="Straight Connector 13">
            <a:extLst>
              <a:ext uri="{FF2B5EF4-FFF2-40B4-BE49-F238E27FC236}">
                <a16:creationId xmlns:a16="http://schemas.microsoft.com/office/drawing/2014/main" id="{5F070819-8F15-13B5-6975-84F7A7C88626}"/>
              </a:ext>
            </a:extLst>
          </p:cNvPr>
          <p:cNvCxnSpPr/>
          <p:nvPr/>
        </p:nvCxnSpPr>
        <p:spPr>
          <a:xfrm>
            <a:off x="5727967" y="406400"/>
            <a:ext cx="0" cy="53975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3502FD4-154B-3163-8751-8FA3265826F3}"/>
              </a:ext>
            </a:extLst>
          </p:cNvPr>
          <p:cNvCxnSpPr>
            <a:cxnSpLocks/>
          </p:cNvCxnSpPr>
          <p:nvPr/>
        </p:nvCxnSpPr>
        <p:spPr>
          <a:xfrm flipH="1">
            <a:off x="3342615" y="1321087"/>
            <a:ext cx="1585252" cy="58536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C4A0372-5D2E-6E8E-8919-29A3E0F1B730}"/>
              </a:ext>
            </a:extLst>
          </p:cNvPr>
          <p:cNvCxnSpPr>
            <a:cxnSpLocks/>
          </p:cNvCxnSpPr>
          <p:nvPr/>
        </p:nvCxnSpPr>
        <p:spPr>
          <a:xfrm>
            <a:off x="5680342" y="1623088"/>
            <a:ext cx="0" cy="38665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2B31861-83A0-46D2-13EB-42CF18FA1FA6}"/>
              </a:ext>
            </a:extLst>
          </p:cNvPr>
          <p:cNvCxnSpPr>
            <a:cxnSpLocks/>
          </p:cNvCxnSpPr>
          <p:nvPr/>
        </p:nvCxnSpPr>
        <p:spPr>
          <a:xfrm>
            <a:off x="6328042" y="1392256"/>
            <a:ext cx="1222375" cy="38665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CF0836F-331B-5649-A00D-E52036BAB2C9}"/>
              </a:ext>
            </a:extLst>
          </p:cNvPr>
          <p:cNvCxnSpPr>
            <a:cxnSpLocks/>
          </p:cNvCxnSpPr>
          <p:nvPr/>
        </p:nvCxnSpPr>
        <p:spPr>
          <a:xfrm flipH="1">
            <a:off x="3867150" y="279400"/>
            <a:ext cx="1092734" cy="2032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A4ECB59-902D-AD22-25D6-0FB7E79CCEF3}"/>
              </a:ext>
            </a:extLst>
          </p:cNvPr>
          <p:cNvSpPr txBox="1"/>
          <p:nvPr/>
        </p:nvSpPr>
        <p:spPr>
          <a:xfrm>
            <a:off x="2283092" y="389438"/>
            <a:ext cx="1733550" cy="215444"/>
          </a:xfrm>
          <a:prstGeom prst="rect">
            <a:avLst/>
          </a:prstGeom>
          <a:noFill/>
        </p:spPr>
        <p:txBody>
          <a:bodyPr wrap="square">
            <a:spAutoFit/>
          </a:bodyPr>
          <a:lstStyle/>
          <a:p>
            <a:r>
              <a:rPr lang="en-SG" sz="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Hook: write a hook here</a:t>
            </a:r>
            <a:endParaRPr lang="en-SG" sz="800" dirty="0">
              <a:solidFill>
                <a:schemeClr val="bg1"/>
              </a:solidFill>
            </a:endParaRPr>
          </a:p>
        </p:txBody>
      </p:sp>
      <p:sp>
        <p:nvSpPr>
          <p:cNvPr id="25" name="TextBox 24">
            <a:extLst>
              <a:ext uri="{FF2B5EF4-FFF2-40B4-BE49-F238E27FC236}">
                <a16:creationId xmlns:a16="http://schemas.microsoft.com/office/drawing/2014/main" id="{B80515D8-C874-0776-B898-2951C6D4DFD2}"/>
              </a:ext>
            </a:extLst>
          </p:cNvPr>
          <p:cNvSpPr txBox="1"/>
          <p:nvPr/>
        </p:nvSpPr>
        <p:spPr>
          <a:xfrm>
            <a:off x="7439293" y="273278"/>
            <a:ext cx="1733550" cy="338554"/>
          </a:xfrm>
          <a:prstGeom prst="rect">
            <a:avLst/>
          </a:prstGeom>
          <a:noFill/>
        </p:spPr>
        <p:txBody>
          <a:bodyPr wrap="square">
            <a:spAutoFit/>
          </a:bodyPr>
          <a:lstStyle/>
          <a:p>
            <a:r>
              <a:rPr lang="en-SG" sz="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Conclusion: write a meaningful conclusion here</a:t>
            </a:r>
            <a:endParaRPr lang="en-SG" sz="800" dirty="0">
              <a:solidFill>
                <a:schemeClr val="bg1"/>
              </a:solidFill>
            </a:endParaRPr>
          </a:p>
        </p:txBody>
      </p:sp>
      <p:cxnSp>
        <p:nvCxnSpPr>
          <p:cNvPr id="26" name="Straight Connector 25">
            <a:extLst>
              <a:ext uri="{FF2B5EF4-FFF2-40B4-BE49-F238E27FC236}">
                <a16:creationId xmlns:a16="http://schemas.microsoft.com/office/drawing/2014/main" id="{40295DAB-5B73-2FE0-0AF5-65C5BEB6A742}"/>
              </a:ext>
            </a:extLst>
          </p:cNvPr>
          <p:cNvCxnSpPr>
            <a:cxnSpLocks/>
            <a:stCxn id="25" idx="1"/>
          </p:cNvCxnSpPr>
          <p:nvPr/>
        </p:nvCxnSpPr>
        <p:spPr>
          <a:xfrm flipH="1" flipV="1">
            <a:off x="6235433" y="241930"/>
            <a:ext cx="1203860" cy="200625"/>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05411B4-7EC8-6732-68FC-78AB7D4EFA56}"/>
              </a:ext>
            </a:extLst>
          </p:cNvPr>
          <p:cNvSpPr txBox="1"/>
          <p:nvPr/>
        </p:nvSpPr>
        <p:spPr>
          <a:xfrm>
            <a:off x="2627312" y="2028738"/>
            <a:ext cx="1733550" cy="461665"/>
          </a:xfrm>
          <a:prstGeom prst="rect">
            <a:avLst/>
          </a:prstGeom>
          <a:noFill/>
        </p:spPr>
        <p:txBody>
          <a:bodyPr wrap="square">
            <a:spAutoFit/>
          </a:bodyPr>
          <a:lstStyle/>
          <a:p>
            <a:r>
              <a:rPr lang="en-SG" sz="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How can we schedule to maximise general efficiency?</a:t>
            </a:r>
            <a:endParaRPr lang="en-SG" sz="800" dirty="0">
              <a:solidFill>
                <a:schemeClr val="bg1"/>
              </a:solidFill>
            </a:endParaRPr>
          </a:p>
        </p:txBody>
      </p:sp>
      <p:sp>
        <p:nvSpPr>
          <p:cNvPr id="29" name="TextBox 28">
            <a:extLst>
              <a:ext uri="{FF2B5EF4-FFF2-40B4-BE49-F238E27FC236}">
                <a16:creationId xmlns:a16="http://schemas.microsoft.com/office/drawing/2014/main" id="{72E658AA-EDD9-B47E-1C71-11B89F648A52}"/>
              </a:ext>
            </a:extLst>
          </p:cNvPr>
          <p:cNvSpPr txBox="1"/>
          <p:nvPr/>
        </p:nvSpPr>
        <p:spPr>
          <a:xfrm>
            <a:off x="821004" y="1747787"/>
            <a:ext cx="1733550" cy="338554"/>
          </a:xfrm>
          <a:prstGeom prst="rect">
            <a:avLst/>
          </a:prstGeom>
          <a:noFill/>
        </p:spPr>
        <p:txBody>
          <a:bodyPr wrap="square">
            <a:spAutoFit/>
          </a:bodyPr>
          <a:lstStyle/>
          <a:p>
            <a:r>
              <a:rPr lang="en-SG" sz="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Loose Round Robin Scheduling</a:t>
            </a:r>
            <a:endParaRPr lang="en-SG" sz="800" dirty="0">
              <a:solidFill>
                <a:schemeClr val="bg1"/>
              </a:solidFill>
            </a:endParaRPr>
          </a:p>
        </p:txBody>
      </p:sp>
      <p:cxnSp>
        <p:nvCxnSpPr>
          <p:cNvPr id="30" name="Straight Connector 29">
            <a:extLst>
              <a:ext uri="{FF2B5EF4-FFF2-40B4-BE49-F238E27FC236}">
                <a16:creationId xmlns:a16="http://schemas.microsoft.com/office/drawing/2014/main" id="{6083094B-FBEA-69C3-95F1-FD307CB4A0CD}"/>
              </a:ext>
            </a:extLst>
          </p:cNvPr>
          <p:cNvCxnSpPr>
            <a:cxnSpLocks/>
            <a:stCxn id="28" idx="1"/>
          </p:cNvCxnSpPr>
          <p:nvPr/>
        </p:nvCxnSpPr>
        <p:spPr>
          <a:xfrm flipH="1" flipV="1">
            <a:off x="1968567" y="1876338"/>
            <a:ext cx="658745" cy="38323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4E73C33-40BA-877F-A9B4-53A0E3F29228}"/>
              </a:ext>
            </a:extLst>
          </p:cNvPr>
          <p:cNvCxnSpPr>
            <a:cxnSpLocks/>
            <a:stCxn id="28" idx="1"/>
          </p:cNvCxnSpPr>
          <p:nvPr/>
        </p:nvCxnSpPr>
        <p:spPr>
          <a:xfrm flipH="1">
            <a:off x="1845995" y="2259571"/>
            <a:ext cx="781317" cy="23083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BA58DF13-82AD-7672-D5B9-875784116D91}"/>
              </a:ext>
            </a:extLst>
          </p:cNvPr>
          <p:cNvSpPr txBox="1"/>
          <p:nvPr/>
        </p:nvSpPr>
        <p:spPr>
          <a:xfrm>
            <a:off x="3391167" y="2960013"/>
            <a:ext cx="746125" cy="461665"/>
          </a:xfrm>
          <a:prstGeom prst="rect">
            <a:avLst/>
          </a:prstGeom>
          <a:noFill/>
        </p:spPr>
        <p:txBody>
          <a:bodyPr wrap="square">
            <a:spAutoFit/>
          </a:bodyPr>
          <a:lstStyle/>
          <a:p>
            <a:r>
              <a:rPr lang="en-SG" sz="800" dirty="0">
                <a:solidFill>
                  <a:schemeClr val="bg1"/>
                </a:solidFill>
                <a:latin typeface="Consolas" panose="020B0609020204030204" pitchFamily="49" charset="0"/>
              </a:rPr>
              <a:t>ALU Design and Clock Cycles</a:t>
            </a:r>
            <a:endParaRPr lang="en-SG" sz="800" dirty="0">
              <a:solidFill>
                <a:schemeClr val="bg1"/>
              </a:solidFill>
            </a:endParaRPr>
          </a:p>
        </p:txBody>
      </p:sp>
      <p:sp>
        <p:nvSpPr>
          <p:cNvPr id="43" name="TextBox 42">
            <a:extLst>
              <a:ext uri="{FF2B5EF4-FFF2-40B4-BE49-F238E27FC236}">
                <a16:creationId xmlns:a16="http://schemas.microsoft.com/office/drawing/2014/main" id="{072A6071-3385-2558-CBCC-528FBA572B97}"/>
              </a:ext>
            </a:extLst>
          </p:cNvPr>
          <p:cNvSpPr txBox="1"/>
          <p:nvPr/>
        </p:nvSpPr>
        <p:spPr>
          <a:xfrm>
            <a:off x="4137292" y="3009748"/>
            <a:ext cx="1733550" cy="707886"/>
          </a:xfrm>
          <a:prstGeom prst="rect">
            <a:avLst/>
          </a:prstGeom>
          <a:noFill/>
        </p:spPr>
        <p:txBody>
          <a:bodyPr wrap="square">
            <a:spAutoFit/>
          </a:bodyPr>
          <a:lstStyle/>
          <a:p>
            <a:r>
              <a:rPr lang="en-SG" sz="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Idea that when you have a instruction </a:t>
            </a:r>
            <a:r>
              <a:rPr lang="en-SG" sz="800" dirty="0">
                <a:solidFill>
                  <a:schemeClr val="bg1"/>
                </a:solidFill>
                <a:latin typeface="Consolas" panose="020B0609020204030204" pitchFamily="49" charset="0"/>
                <a:ea typeface="Consolas" panose="020B0609020204030204" pitchFamily="49" charset="0"/>
                <a:cs typeface="Consolas" panose="020B0609020204030204" pitchFamily="49" charset="0"/>
              </a:rPr>
              <a:t>executing in its 2</a:t>
            </a:r>
            <a:r>
              <a:rPr lang="en-SG" sz="800" baseline="30000" dirty="0">
                <a:solidFill>
                  <a:schemeClr val="bg1"/>
                </a:solidFill>
                <a:latin typeface="Consolas" panose="020B0609020204030204" pitchFamily="49" charset="0"/>
                <a:ea typeface="Consolas" panose="020B0609020204030204" pitchFamily="49" charset="0"/>
                <a:cs typeface="Consolas" panose="020B0609020204030204" pitchFamily="49" charset="0"/>
              </a:rPr>
              <a:t>nd</a:t>
            </a:r>
            <a:r>
              <a:rPr lang="en-SG" sz="800" dirty="0">
                <a:solidFill>
                  <a:schemeClr val="bg1"/>
                </a:solidFill>
                <a:latin typeface="Consolas" panose="020B0609020204030204" pitchFamily="49" charset="0"/>
                <a:ea typeface="Consolas" panose="020B0609020204030204" pitchFamily="49" charset="0"/>
                <a:cs typeface="Consolas" panose="020B0609020204030204" pitchFamily="49" charset="0"/>
              </a:rPr>
              <a:t> stage, you can call another instruction in its first stage</a:t>
            </a:r>
            <a:endParaRPr lang="en-SG" sz="800" dirty="0">
              <a:solidFill>
                <a:schemeClr val="bg1"/>
              </a:solidFill>
            </a:endParaRPr>
          </a:p>
        </p:txBody>
      </p:sp>
      <p:cxnSp>
        <p:nvCxnSpPr>
          <p:cNvPr id="44" name="Straight Connector 43">
            <a:extLst>
              <a:ext uri="{FF2B5EF4-FFF2-40B4-BE49-F238E27FC236}">
                <a16:creationId xmlns:a16="http://schemas.microsoft.com/office/drawing/2014/main" id="{BC958000-28C7-29A0-9AFD-3CB25C95D7A9}"/>
              </a:ext>
            </a:extLst>
          </p:cNvPr>
          <p:cNvCxnSpPr>
            <a:cxnSpLocks/>
            <a:stCxn id="12" idx="1"/>
            <a:endCxn id="42" idx="0"/>
          </p:cNvCxnSpPr>
          <p:nvPr/>
        </p:nvCxnSpPr>
        <p:spPr>
          <a:xfrm flipH="1">
            <a:off x="3764230" y="2286744"/>
            <a:ext cx="1182687" cy="67326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92304951-3C7D-FE20-083B-68B40D120D6F}"/>
              </a:ext>
            </a:extLst>
          </p:cNvPr>
          <p:cNvCxnSpPr>
            <a:cxnSpLocks/>
            <a:stCxn id="12" idx="2"/>
            <a:endCxn id="43" idx="0"/>
          </p:cNvCxnSpPr>
          <p:nvPr/>
        </p:nvCxnSpPr>
        <p:spPr>
          <a:xfrm flipH="1">
            <a:off x="5004067" y="2456021"/>
            <a:ext cx="809625" cy="55372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5BA76F2-85E1-F2CD-9F3F-BE7F0223C591}"/>
              </a:ext>
            </a:extLst>
          </p:cNvPr>
          <p:cNvCxnSpPr>
            <a:cxnSpLocks/>
            <a:stCxn id="12" idx="2"/>
          </p:cNvCxnSpPr>
          <p:nvPr/>
        </p:nvCxnSpPr>
        <p:spPr>
          <a:xfrm>
            <a:off x="5813692" y="2456021"/>
            <a:ext cx="507468" cy="503992"/>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80ECCB7C-EDC1-317A-8777-6EA4A09FE328}"/>
              </a:ext>
            </a:extLst>
          </p:cNvPr>
          <p:cNvSpPr txBox="1"/>
          <p:nvPr/>
        </p:nvSpPr>
        <p:spPr>
          <a:xfrm>
            <a:off x="5930506" y="3068979"/>
            <a:ext cx="1733550" cy="338554"/>
          </a:xfrm>
          <a:prstGeom prst="rect">
            <a:avLst/>
          </a:prstGeom>
          <a:noFill/>
        </p:spPr>
        <p:txBody>
          <a:bodyPr wrap="square">
            <a:spAutoFit/>
          </a:bodyPr>
          <a:lstStyle/>
          <a:p>
            <a:r>
              <a:rPr lang="en-SG" sz="8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How scheduling can maximise pipelining</a:t>
            </a:r>
            <a:endParaRPr lang="en-SG" sz="800" dirty="0">
              <a:solidFill>
                <a:schemeClr val="bg1"/>
              </a:solidFill>
            </a:endParaRPr>
          </a:p>
        </p:txBody>
      </p:sp>
      <p:sp>
        <p:nvSpPr>
          <p:cNvPr id="54" name="TextBox 53">
            <a:extLst>
              <a:ext uri="{FF2B5EF4-FFF2-40B4-BE49-F238E27FC236}">
                <a16:creationId xmlns:a16="http://schemas.microsoft.com/office/drawing/2014/main" id="{DECEC4CA-697D-644A-3D43-F8272E92470D}"/>
              </a:ext>
            </a:extLst>
          </p:cNvPr>
          <p:cNvSpPr txBox="1"/>
          <p:nvPr/>
        </p:nvSpPr>
        <p:spPr>
          <a:xfrm>
            <a:off x="6550158" y="2654778"/>
            <a:ext cx="1092202" cy="215444"/>
          </a:xfrm>
          <a:prstGeom prst="rect">
            <a:avLst/>
          </a:prstGeom>
          <a:noFill/>
        </p:spPr>
        <p:txBody>
          <a:bodyPr wrap="square">
            <a:spAutoFit/>
          </a:bodyPr>
          <a:lstStyle/>
          <a:p>
            <a:r>
              <a:rPr lang="en-SG" sz="800" dirty="0">
                <a:solidFill>
                  <a:schemeClr val="bg1"/>
                </a:solidFill>
                <a:latin typeface="Consolas" panose="020B0609020204030204" pitchFamily="49" charset="0"/>
              </a:rPr>
              <a:t>Arithmetic Units</a:t>
            </a:r>
            <a:endParaRPr lang="en-SG" sz="800" dirty="0">
              <a:solidFill>
                <a:schemeClr val="bg1"/>
              </a:solidFill>
            </a:endParaRPr>
          </a:p>
        </p:txBody>
      </p:sp>
      <p:cxnSp>
        <p:nvCxnSpPr>
          <p:cNvPr id="55" name="Straight Connector 54">
            <a:extLst>
              <a:ext uri="{FF2B5EF4-FFF2-40B4-BE49-F238E27FC236}">
                <a16:creationId xmlns:a16="http://schemas.microsoft.com/office/drawing/2014/main" id="{9A27C3CA-4381-F47A-9B16-8C4DE8ADE905}"/>
              </a:ext>
            </a:extLst>
          </p:cNvPr>
          <p:cNvCxnSpPr>
            <a:cxnSpLocks/>
          </p:cNvCxnSpPr>
          <p:nvPr/>
        </p:nvCxnSpPr>
        <p:spPr>
          <a:xfrm flipH="1">
            <a:off x="7026442" y="2238182"/>
            <a:ext cx="868462" cy="33828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27FADBDA-CDC7-7CF4-8B07-E6FB4C807536}"/>
              </a:ext>
            </a:extLst>
          </p:cNvPr>
          <p:cNvSpPr txBox="1"/>
          <p:nvPr/>
        </p:nvSpPr>
        <p:spPr>
          <a:xfrm>
            <a:off x="8509135" y="2563441"/>
            <a:ext cx="868462" cy="215444"/>
          </a:xfrm>
          <a:prstGeom prst="rect">
            <a:avLst/>
          </a:prstGeom>
          <a:noFill/>
        </p:spPr>
        <p:txBody>
          <a:bodyPr wrap="square">
            <a:spAutoFit/>
          </a:bodyPr>
          <a:lstStyle/>
          <a:p>
            <a:r>
              <a:rPr lang="en-SG" sz="800" dirty="0">
                <a:solidFill>
                  <a:schemeClr val="bg1"/>
                </a:solidFill>
                <a:latin typeface="Consolas" panose="020B0609020204030204" pitchFamily="49" charset="0"/>
              </a:rPr>
              <a:t>Tensor Core</a:t>
            </a:r>
            <a:endParaRPr lang="en-SG" sz="800" dirty="0">
              <a:solidFill>
                <a:schemeClr val="bg1"/>
              </a:solidFill>
            </a:endParaRPr>
          </a:p>
        </p:txBody>
      </p:sp>
      <p:cxnSp>
        <p:nvCxnSpPr>
          <p:cNvPr id="58" name="Straight Connector 57">
            <a:extLst>
              <a:ext uri="{FF2B5EF4-FFF2-40B4-BE49-F238E27FC236}">
                <a16:creationId xmlns:a16="http://schemas.microsoft.com/office/drawing/2014/main" id="{9E5CBC5B-70CF-00AF-247F-BFF03418B5C1}"/>
              </a:ext>
            </a:extLst>
          </p:cNvPr>
          <p:cNvCxnSpPr>
            <a:cxnSpLocks/>
          </p:cNvCxnSpPr>
          <p:nvPr/>
        </p:nvCxnSpPr>
        <p:spPr>
          <a:xfrm>
            <a:off x="7919149" y="2285446"/>
            <a:ext cx="512582" cy="22572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38613400-CB44-F4A9-D329-482C73503582}"/>
              </a:ext>
            </a:extLst>
          </p:cNvPr>
          <p:cNvSpPr txBox="1"/>
          <p:nvPr/>
        </p:nvSpPr>
        <p:spPr>
          <a:xfrm>
            <a:off x="1687779" y="4573192"/>
            <a:ext cx="8923868" cy="1323439"/>
          </a:xfrm>
          <a:prstGeom prst="rect">
            <a:avLst/>
          </a:prstGeom>
          <a:noFill/>
        </p:spPr>
        <p:txBody>
          <a:bodyPr wrap="square">
            <a:spAutoFit/>
          </a:bodyPr>
          <a:lstStyle>
            <a:defPPr>
              <a:defRPr lang="en-US"/>
            </a:defPPr>
            <a:lvl1pPr>
              <a:defRPr sz="800">
                <a:solidFill>
                  <a:schemeClr val="bg1"/>
                </a:solidFill>
                <a:effectLst/>
                <a:latin typeface="Consolas" panose="020B0609020204030204" pitchFamily="49" charset="0"/>
                <a:ea typeface="Consolas" panose="020B0609020204030204" pitchFamily="49" charset="0"/>
                <a:cs typeface="Consolas" panose="020B0609020204030204" pitchFamily="49" charset="0"/>
              </a:defRPr>
            </a:lvl1pPr>
          </a:lstStyle>
          <a:p>
            <a:r>
              <a:rPr lang="en-SG" dirty="0"/>
              <a:t>So you want to know how computers multitask?</a:t>
            </a:r>
          </a:p>
          <a:p>
            <a:endParaRPr lang="en-SG" dirty="0"/>
          </a:p>
          <a:p>
            <a:r>
              <a:rPr lang="en-SG" dirty="0"/>
              <a:t>GPUs use Round Robin Scheduling to delegate tasks, which is to execute the first instruction in all tasks first, then 2nd instruction, 3rd and so forth.</a:t>
            </a:r>
          </a:p>
          <a:p>
            <a:endParaRPr lang="en-SG" dirty="0"/>
          </a:p>
          <a:p>
            <a:r>
              <a:rPr lang="en-SG" dirty="0"/>
              <a:t>This is useful in that when we execute 1 instruction, we can follow up with another of the same instruction to save time through pipelining. </a:t>
            </a:r>
          </a:p>
          <a:p>
            <a:endParaRPr lang="en-SG" dirty="0"/>
          </a:p>
          <a:p>
            <a:r>
              <a:rPr lang="en-SG" dirty="0"/>
              <a:t>And since we’re pipelining, we can use specialized cores for optimized calculation of operations to make the pipeline faster overall</a:t>
            </a:r>
          </a:p>
          <a:p>
            <a:endParaRPr lang="en-SG" dirty="0"/>
          </a:p>
          <a:p>
            <a:r>
              <a:rPr lang="en-SG" dirty="0"/>
              <a:t>So through scheduling, we leverage pipelining which takes advantage of specialization. Thanks for listening.</a:t>
            </a:r>
          </a:p>
          <a:p>
            <a:endParaRPr lang="en-SG" dirty="0"/>
          </a:p>
        </p:txBody>
      </p:sp>
      <p:sp>
        <p:nvSpPr>
          <p:cNvPr id="64" name="TextBox 63">
            <a:extLst>
              <a:ext uri="{FF2B5EF4-FFF2-40B4-BE49-F238E27FC236}">
                <a16:creationId xmlns:a16="http://schemas.microsoft.com/office/drawing/2014/main" id="{CFAEE9A7-17FF-9752-ED20-2BE44ABB5ABE}"/>
              </a:ext>
            </a:extLst>
          </p:cNvPr>
          <p:cNvSpPr txBox="1"/>
          <p:nvPr/>
        </p:nvSpPr>
        <p:spPr>
          <a:xfrm>
            <a:off x="9687694" y="2007231"/>
            <a:ext cx="868462" cy="461665"/>
          </a:xfrm>
          <a:prstGeom prst="rect">
            <a:avLst/>
          </a:prstGeom>
          <a:noFill/>
        </p:spPr>
        <p:txBody>
          <a:bodyPr wrap="square">
            <a:spAutoFit/>
          </a:bodyPr>
          <a:lstStyle/>
          <a:p>
            <a:r>
              <a:rPr lang="en-SG" sz="800" dirty="0">
                <a:solidFill>
                  <a:schemeClr val="bg1"/>
                </a:solidFill>
                <a:latin typeface="Consolas" panose="020B0609020204030204" pitchFamily="49" charset="0"/>
              </a:rPr>
              <a:t>Special Function Unit</a:t>
            </a:r>
            <a:endParaRPr lang="en-SG" sz="800" dirty="0">
              <a:solidFill>
                <a:schemeClr val="bg1"/>
              </a:solidFill>
            </a:endParaRPr>
          </a:p>
        </p:txBody>
      </p:sp>
      <p:cxnSp>
        <p:nvCxnSpPr>
          <p:cNvPr id="65" name="Straight Connector 64">
            <a:extLst>
              <a:ext uri="{FF2B5EF4-FFF2-40B4-BE49-F238E27FC236}">
                <a16:creationId xmlns:a16="http://schemas.microsoft.com/office/drawing/2014/main" id="{F91F5298-0383-ADF5-F395-69FC8E15D9C2}"/>
              </a:ext>
            </a:extLst>
          </p:cNvPr>
          <p:cNvCxnSpPr>
            <a:cxnSpLocks/>
            <a:endCxn id="64" idx="1"/>
          </p:cNvCxnSpPr>
          <p:nvPr/>
        </p:nvCxnSpPr>
        <p:spPr>
          <a:xfrm>
            <a:off x="8473257" y="2007231"/>
            <a:ext cx="1214437" cy="23083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76944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C5E3B2-5AF2-E32A-CE50-F734A829051A}"/>
              </a:ext>
            </a:extLst>
          </p:cNvPr>
          <p:cNvSpPr/>
          <p:nvPr/>
        </p:nvSpPr>
        <p:spPr>
          <a:xfrm>
            <a:off x="10068560" y="101600"/>
            <a:ext cx="1412240" cy="6624319"/>
          </a:xfrm>
          <a:prstGeom prst="rect">
            <a:avLst/>
          </a:prstGeom>
          <a:ln w="76200">
            <a:solidFill>
              <a:srgbClr val="FFFF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SG">
              <a:solidFill>
                <a:schemeClr val="bg1"/>
              </a:solidFill>
            </a:endParaRPr>
          </a:p>
        </p:txBody>
      </p:sp>
      <p:sp>
        <p:nvSpPr>
          <p:cNvPr id="3" name="TextBox 2">
            <a:extLst>
              <a:ext uri="{FF2B5EF4-FFF2-40B4-BE49-F238E27FC236}">
                <a16:creationId xmlns:a16="http://schemas.microsoft.com/office/drawing/2014/main" id="{79F537AD-5418-14B6-6C41-B8E757358C19}"/>
              </a:ext>
            </a:extLst>
          </p:cNvPr>
          <p:cNvSpPr txBox="1"/>
          <p:nvPr/>
        </p:nvSpPr>
        <p:spPr>
          <a:xfrm>
            <a:off x="3535680" y="1544320"/>
            <a:ext cx="3799840" cy="1200329"/>
          </a:xfrm>
          <a:prstGeom prst="rect">
            <a:avLst/>
          </a:prstGeom>
          <a:noFill/>
        </p:spPr>
        <p:txBody>
          <a:bodyPr wrap="square" rtlCol="0">
            <a:spAutoFit/>
          </a:bodyPr>
          <a:lstStyle/>
          <a:p>
            <a:r>
              <a:rPr lang="en-SG" dirty="0" err="1">
                <a:solidFill>
                  <a:schemeClr val="bg1"/>
                </a:solidFill>
              </a:rPr>
              <a:t>Fatbinary</a:t>
            </a:r>
            <a:r>
              <a:rPr lang="en-SG" dirty="0">
                <a:solidFill>
                  <a:schemeClr val="bg1"/>
                </a:solidFill>
              </a:rPr>
              <a:t>: executable that has code native to multiple instruction sets so it can run on multiple processor types</a:t>
            </a:r>
          </a:p>
        </p:txBody>
      </p:sp>
    </p:spTree>
    <p:extLst>
      <p:ext uri="{BB962C8B-B14F-4D97-AF65-F5344CB8AC3E}">
        <p14:creationId xmlns:p14="http://schemas.microsoft.com/office/powerpoint/2010/main" val="965273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08D4-E347-EB97-0DB8-06D8EFCC7CE0}"/>
              </a:ext>
            </a:extLst>
          </p:cNvPr>
          <p:cNvSpPr>
            <a:spLocks noGrp="1"/>
          </p:cNvSpPr>
          <p:nvPr>
            <p:ph type="title"/>
          </p:nvPr>
        </p:nvSpPr>
        <p:spPr/>
        <p:txBody>
          <a:bodyPr/>
          <a:lstStyle/>
          <a:p>
            <a:r>
              <a:rPr lang="en-SG" dirty="0">
                <a:solidFill>
                  <a:schemeClr val="bg1"/>
                </a:solidFill>
              </a:rPr>
              <a:t>Slash warp</a:t>
            </a:r>
          </a:p>
        </p:txBody>
      </p:sp>
      <p:sp>
        <p:nvSpPr>
          <p:cNvPr id="3" name="Content Placeholder 2">
            <a:extLst>
              <a:ext uri="{FF2B5EF4-FFF2-40B4-BE49-F238E27FC236}">
                <a16:creationId xmlns:a16="http://schemas.microsoft.com/office/drawing/2014/main" id="{64A8B7C6-6919-74F1-471F-B0E549D3E15F}"/>
              </a:ext>
            </a:extLst>
          </p:cNvPr>
          <p:cNvSpPr>
            <a:spLocks noGrp="1"/>
          </p:cNvSpPr>
          <p:nvPr>
            <p:ph idx="1"/>
          </p:nvPr>
        </p:nvSpPr>
        <p:spPr/>
        <p:txBody>
          <a:bodyPr/>
          <a:lstStyle/>
          <a:p>
            <a:r>
              <a:rPr lang="en-SG" b="1" dirty="0">
                <a:solidFill>
                  <a:schemeClr val="bg1"/>
                </a:solidFill>
              </a:rPr>
              <a:t>Round-Robin Scheduling</a:t>
            </a:r>
          </a:p>
          <a:p>
            <a:r>
              <a:rPr lang="en-SG" b="1" dirty="0">
                <a:solidFill>
                  <a:schemeClr val="bg1"/>
                </a:solidFill>
              </a:rPr>
              <a:t>Greedy-Then-Oldest Scheduling</a:t>
            </a:r>
          </a:p>
          <a:p>
            <a:r>
              <a:rPr lang="en-SG" b="1" dirty="0">
                <a:solidFill>
                  <a:schemeClr val="bg1"/>
                </a:solidFill>
                <a:hlinkClick r:id="rId2">
                  <a:extLst>
                    <a:ext uri="{A12FA001-AC4F-418D-AE19-62706E023703}">
                      <ahyp:hlinkClr xmlns:ahyp="http://schemas.microsoft.com/office/drawing/2018/hyperlinkcolor" val="tx"/>
                    </a:ext>
                  </a:extLst>
                </a:hlinkClick>
              </a:rPr>
              <a:t>https://iris.unimore.it/retrieve/ba44950c-891f-4e13-9fa4-e8a83fb3dda0/QoS_Warp_scheduling_designDRAFT.pdf</a:t>
            </a:r>
            <a:r>
              <a:rPr lang="en-SG" b="1" dirty="0">
                <a:solidFill>
                  <a:schemeClr val="bg1"/>
                </a:solidFill>
              </a:rPr>
              <a:t> thank you professors for doing my research</a:t>
            </a:r>
          </a:p>
          <a:p>
            <a:endParaRPr lang="en-SG" b="1" dirty="0">
              <a:solidFill>
                <a:schemeClr val="bg1"/>
              </a:solidFill>
            </a:endParaRPr>
          </a:p>
          <a:p>
            <a:endParaRPr lang="en-SG" dirty="0">
              <a:solidFill>
                <a:schemeClr val="bg1"/>
              </a:solidFill>
            </a:endParaRPr>
          </a:p>
        </p:txBody>
      </p:sp>
    </p:spTree>
    <p:extLst>
      <p:ext uri="{BB962C8B-B14F-4D97-AF65-F5344CB8AC3E}">
        <p14:creationId xmlns:p14="http://schemas.microsoft.com/office/powerpoint/2010/main" val="321183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D570-2EE7-2D01-C3BE-7A96C8C987A1}"/>
              </a:ext>
            </a:extLst>
          </p:cNvPr>
          <p:cNvSpPr>
            <a:spLocks noGrp="1"/>
          </p:cNvSpPr>
          <p:nvPr>
            <p:ph type="title"/>
          </p:nvPr>
        </p:nvSpPr>
        <p:spPr/>
        <p:txBody>
          <a:bodyPr/>
          <a:lstStyle/>
          <a:p>
            <a:r>
              <a:rPr lang="en-SG" dirty="0">
                <a:solidFill>
                  <a:schemeClr val="bg1"/>
                </a:solidFill>
              </a:rPr>
              <a:t>cache</a:t>
            </a:r>
          </a:p>
        </p:txBody>
      </p:sp>
      <p:sp>
        <p:nvSpPr>
          <p:cNvPr id="3" name="Content Placeholder 2">
            <a:extLst>
              <a:ext uri="{FF2B5EF4-FFF2-40B4-BE49-F238E27FC236}">
                <a16:creationId xmlns:a16="http://schemas.microsoft.com/office/drawing/2014/main" id="{3035EAC7-65DC-C56A-D5BB-F7F60BD8CC03}"/>
              </a:ext>
            </a:extLst>
          </p:cNvPr>
          <p:cNvSpPr>
            <a:spLocks noGrp="1"/>
          </p:cNvSpPr>
          <p:nvPr>
            <p:ph idx="1"/>
          </p:nvPr>
        </p:nvSpPr>
        <p:spPr/>
        <p:txBody>
          <a:bodyPr>
            <a:normAutofit/>
          </a:bodyPr>
          <a:lstStyle/>
          <a:p>
            <a:pPr>
              <a:lnSpc>
                <a:spcPct val="115000"/>
              </a:lnSpc>
              <a:spcAft>
                <a:spcPts val="800"/>
              </a:spcAft>
            </a:pPr>
            <a:r>
              <a:rPr lang="en-SG" sz="1800" kern="1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Could talk about caching</a:t>
            </a:r>
            <a:endParaRPr lang="en-SG" sz="1800" kern="100" dirty="0">
              <a:solidFill>
                <a:schemeClr val="bg1"/>
              </a:solidFill>
              <a:effectLst/>
              <a:latin typeface="Aptos" panose="020B0004020202020204" pitchFamily="34" charset="0"/>
              <a:ea typeface="DengXian" panose="02010600030101010101" pitchFamily="2" charset="-122"/>
              <a:cs typeface="Latha" panose="020B0604020202020204" pitchFamily="34" charset="0"/>
            </a:endParaRPr>
          </a:p>
        </p:txBody>
      </p:sp>
    </p:spTree>
    <p:extLst>
      <p:ext uri="{BB962C8B-B14F-4D97-AF65-F5344CB8AC3E}">
        <p14:creationId xmlns:p14="http://schemas.microsoft.com/office/powerpoint/2010/main" val="267315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8C4A5-5520-2DE7-5C85-F6C703939785}"/>
              </a:ext>
            </a:extLst>
          </p:cNvPr>
          <p:cNvSpPr>
            <a:spLocks noGrp="1"/>
          </p:cNvSpPr>
          <p:nvPr>
            <p:ph type="title"/>
          </p:nvPr>
        </p:nvSpPr>
        <p:spPr/>
        <p:txBody>
          <a:bodyPr/>
          <a:lstStyle/>
          <a:p>
            <a:r>
              <a:rPr lang="en-SG" dirty="0" err="1">
                <a:solidFill>
                  <a:schemeClr val="bg1"/>
                </a:solidFill>
              </a:rPr>
              <a:t>Cuda</a:t>
            </a:r>
            <a:r>
              <a:rPr lang="en-SG">
                <a:solidFill>
                  <a:schemeClr val="bg1"/>
                </a:solidFill>
              </a:rPr>
              <a:t> cc 9.0</a:t>
            </a:r>
          </a:p>
        </p:txBody>
      </p:sp>
      <p:sp>
        <p:nvSpPr>
          <p:cNvPr id="3" name="Content Placeholder 2">
            <a:extLst>
              <a:ext uri="{FF2B5EF4-FFF2-40B4-BE49-F238E27FC236}">
                <a16:creationId xmlns:a16="http://schemas.microsoft.com/office/drawing/2014/main" id="{F7D37A82-F648-6722-F432-119D8044BDFC}"/>
              </a:ext>
            </a:extLst>
          </p:cNvPr>
          <p:cNvSpPr>
            <a:spLocks noGrp="1"/>
          </p:cNvSpPr>
          <p:nvPr>
            <p:ph idx="1"/>
          </p:nvPr>
        </p:nvSpPr>
        <p:spPr/>
        <p:txBody>
          <a:bodyPr>
            <a:normAutofit fontScale="62500" lnSpcReduction="20000"/>
          </a:bodyPr>
          <a:lstStyle/>
          <a:p>
            <a:pPr marL="342900" lvl="0" indent="-342900">
              <a:lnSpc>
                <a:spcPct val="115000"/>
              </a:lnSpc>
              <a:spcAft>
                <a:spcPts val="800"/>
              </a:spcAft>
              <a:buSzPts val="1000"/>
              <a:buFont typeface="Symbol" panose="05050102010706020507" pitchFamily="18" charset="2"/>
              <a:buChar char=""/>
              <a:tabLst>
                <a:tab pos="457200" algn="l"/>
              </a:tabLst>
            </a:pPr>
            <a:r>
              <a:rPr lang="en-SG" sz="2800" kern="1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128 FP32 cores for single-precision arithmetic operations,</a:t>
            </a:r>
            <a:endParaRPr lang="en-SG" sz="2800" kern="100" dirty="0">
              <a:solidFill>
                <a:schemeClr val="bg1"/>
              </a:solidFill>
              <a:effectLst/>
              <a:latin typeface="Aptos" panose="020B0004020202020204" pitchFamily="34" charset="0"/>
              <a:ea typeface="DengXian" panose="02010600030101010101" pitchFamily="2" charset="-122"/>
              <a:cs typeface="Latha"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SG" sz="2800" kern="1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64 FP64 cores for double-precision arithmetic operations,</a:t>
            </a:r>
            <a:endParaRPr lang="en-SG" sz="2800" kern="100" dirty="0">
              <a:solidFill>
                <a:schemeClr val="bg1"/>
              </a:solidFill>
              <a:effectLst/>
              <a:latin typeface="Aptos" panose="020B0004020202020204" pitchFamily="34" charset="0"/>
              <a:ea typeface="DengXian" panose="02010600030101010101" pitchFamily="2" charset="-122"/>
              <a:cs typeface="Latha"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SG" sz="2800" kern="1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64 INT32 cores for integer math,</a:t>
            </a:r>
            <a:endParaRPr lang="en-SG" sz="2800" kern="100" dirty="0">
              <a:solidFill>
                <a:schemeClr val="bg1"/>
              </a:solidFill>
              <a:effectLst/>
              <a:latin typeface="Aptos" panose="020B0004020202020204" pitchFamily="34" charset="0"/>
              <a:ea typeface="DengXian" panose="02010600030101010101" pitchFamily="2" charset="-122"/>
              <a:cs typeface="Latha"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SG" sz="2800" kern="1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4 mixed-precision fourth-generation Tensor Cores supporting the new FP8 input type in either E4M3 or E5M2 for exponent (E) and mantissa (M), half-precision (fp16), __nv_bfloat16, tf32, INT8 and double precision (fp64) matrix arithmetic (see </a:t>
            </a:r>
            <a:r>
              <a:rPr lang="en-SG" sz="2800" u="sng" kern="100" dirty="0">
                <a:solidFill>
                  <a:schemeClr val="bg1"/>
                </a:solidFill>
                <a:effectLst/>
                <a:latin typeface="Consolas" panose="020B0609020204030204" pitchFamily="49" charset="0"/>
                <a:ea typeface="Consolas" panose="020B0609020204030204" pitchFamily="49" charset="0"/>
                <a:cs typeface="Consolas" panose="020B0609020204030204" pitchFamily="49" charset="0"/>
                <a:hlinkClick r:id="rId2">
                  <a:extLst>
                    <a:ext uri="{A12FA001-AC4F-418D-AE19-62706E023703}">
                      <ahyp:hlinkClr xmlns:ahyp="http://schemas.microsoft.com/office/drawing/2018/hyperlinkcolor" val="tx"/>
                    </a:ext>
                  </a:extLst>
                </a:hlinkClick>
              </a:rPr>
              <a:t>Warp Matrix Functions</a:t>
            </a:r>
            <a:r>
              <a:rPr lang="en-SG" sz="2800" kern="1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 for details) with sparsity support,</a:t>
            </a:r>
            <a:endParaRPr lang="en-SG" sz="2800" kern="100" dirty="0">
              <a:solidFill>
                <a:schemeClr val="bg1"/>
              </a:solidFill>
              <a:effectLst/>
              <a:latin typeface="Aptos" panose="020B0004020202020204" pitchFamily="34" charset="0"/>
              <a:ea typeface="DengXian" panose="02010600030101010101" pitchFamily="2" charset="-122"/>
              <a:cs typeface="Latha"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SG" sz="2800" kern="1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16 special function units for single-precision floating-point transcendental functions,</a:t>
            </a:r>
            <a:endParaRPr lang="en-SG" sz="2800" kern="100" dirty="0">
              <a:solidFill>
                <a:schemeClr val="bg1"/>
              </a:solidFill>
              <a:effectLst/>
              <a:latin typeface="Aptos" panose="020B0004020202020204" pitchFamily="34" charset="0"/>
              <a:ea typeface="DengXian" panose="02010600030101010101" pitchFamily="2" charset="-122"/>
              <a:cs typeface="Latha" panose="020B0604020202020204" pitchFamily="34"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SG" sz="2800" kern="100" dirty="0">
                <a:solidFill>
                  <a:schemeClr val="bg1"/>
                </a:solidFill>
                <a:effectLst/>
                <a:latin typeface="Consolas" panose="020B0609020204030204" pitchFamily="49" charset="0"/>
                <a:ea typeface="Consolas" panose="020B0609020204030204" pitchFamily="49" charset="0"/>
                <a:cs typeface="Consolas" panose="020B0609020204030204" pitchFamily="49" charset="0"/>
              </a:rPr>
              <a:t>4 warp schedulers.</a:t>
            </a:r>
            <a:endParaRPr lang="en-SG" sz="2800" kern="100" dirty="0">
              <a:solidFill>
                <a:schemeClr val="bg1"/>
              </a:solidFill>
              <a:effectLst/>
              <a:latin typeface="Aptos" panose="020B0004020202020204" pitchFamily="34" charset="0"/>
              <a:ea typeface="DengXian" panose="02010600030101010101" pitchFamily="2" charset="-122"/>
              <a:cs typeface="Latha" panose="020B0604020202020204" pitchFamily="34" charset="0"/>
            </a:endParaRPr>
          </a:p>
          <a:p>
            <a:endParaRPr lang="en-SG" dirty="0">
              <a:solidFill>
                <a:schemeClr val="bg1"/>
              </a:solidFill>
            </a:endParaRPr>
          </a:p>
        </p:txBody>
      </p:sp>
    </p:spTree>
    <p:extLst>
      <p:ext uri="{BB962C8B-B14F-4D97-AF65-F5344CB8AC3E}">
        <p14:creationId xmlns:p14="http://schemas.microsoft.com/office/powerpoint/2010/main" val="24731581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useBgFill="1">
        <p:nvSpPr>
          <p:cNvPr id="441" name="Rectangle 440">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4" name="Picture 433" descr="A close up of a computer chip&#10;&#10;Description automatically generated">
            <a:extLst>
              <a:ext uri="{FF2B5EF4-FFF2-40B4-BE49-F238E27FC236}">
                <a16:creationId xmlns:a16="http://schemas.microsoft.com/office/drawing/2014/main" id="{8ED34F84-729C-F030-B6C8-909045B4D4C5}"/>
              </a:ext>
            </a:extLst>
          </p:cNvPr>
          <p:cNvPicPr>
            <a:picLocks noChangeAspect="1"/>
          </p:cNvPicPr>
          <p:nvPr/>
        </p:nvPicPr>
        <p:blipFill>
          <a:blip r:embed="rId3">
            <a:extLst>
              <a:ext uri="{28A0092B-C50C-407E-A947-70E740481C1C}">
                <a14:useLocalDpi xmlns:a14="http://schemas.microsoft.com/office/drawing/2010/main" val="0"/>
              </a:ext>
            </a:extLst>
          </a:blip>
          <a:srcRect t="20724" r="2" b="29465"/>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432" name="Picture 431" descr="A screenshot of a computer&#10;&#10;Description automatically generated">
            <a:extLst>
              <a:ext uri="{FF2B5EF4-FFF2-40B4-BE49-F238E27FC236}">
                <a16:creationId xmlns:a16="http://schemas.microsoft.com/office/drawing/2014/main" id="{4778D99F-3395-A765-5E2D-C09A1AA5C72A}"/>
              </a:ext>
            </a:extLst>
          </p:cNvPr>
          <p:cNvPicPr>
            <a:picLocks noChangeAspect="1"/>
          </p:cNvPicPr>
          <p:nvPr/>
        </p:nvPicPr>
        <p:blipFill>
          <a:blip r:embed="rId4">
            <a:extLst>
              <a:ext uri="{28A0092B-C50C-407E-A947-70E740481C1C}">
                <a14:useLocalDpi xmlns:a14="http://schemas.microsoft.com/office/drawing/2010/main" val="0"/>
              </a:ext>
            </a:extLst>
          </a:blip>
          <a:srcRect t="27817" r="-1" b="39830"/>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436" name="Picture 435" descr="A close-up of a computer chip&#10;&#10;Description automatically generated">
            <a:extLst>
              <a:ext uri="{FF2B5EF4-FFF2-40B4-BE49-F238E27FC236}">
                <a16:creationId xmlns:a16="http://schemas.microsoft.com/office/drawing/2014/main" id="{827D346E-4DD2-641E-5485-61DCFBA0F975}"/>
              </a:ext>
            </a:extLst>
          </p:cNvPr>
          <p:cNvPicPr>
            <a:picLocks noChangeAspect="1"/>
          </p:cNvPicPr>
          <p:nvPr/>
        </p:nvPicPr>
        <p:blipFill>
          <a:blip r:embed="rId5">
            <a:extLst>
              <a:ext uri="{28A0092B-C50C-407E-A947-70E740481C1C}">
                <a14:useLocalDpi xmlns:a14="http://schemas.microsoft.com/office/drawing/2010/main" val="0"/>
              </a:ext>
            </a:extLst>
          </a:blip>
          <a:srcRect t="13089" r="1" b="7163"/>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Tree>
    <p:extLst>
      <p:ext uri="{BB962C8B-B14F-4D97-AF65-F5344CB8AC3E}">
        <p14:creationId xmlns:p14="http://schemas.microsoft.com/office/powerpoint/2010/main" val="231955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432" name="Picture 431" descr="A screenshot of a computer&#10;&#10;Description automatically generated">
            <a:extLst>
              <a:ext uri="{FF2B5EF4-FFF2-40B4-BE49-F238E27FC236}">
                <a16:creationId xmlns:a16="http://schemas.microsoft.com/office/drawing/2014/main" id="{4778D99F-3395-A765-5E2D-C09A1AA5C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5990467" cy="6858000"/>
          </a:xfrm>
          <a:prstGeom prst="rect">
            <a:avLst/>
          </a:prstGeom>
        </p:spPr>
      </p:pic>
      <p:pic>
        <p:nvPicPr>
          <p:cNvPr id="434" name="Picture 433" descr="A close up of a computer chip&#10;&#10;Description automatically generated">
            <a:extLst>
              <a:ext uri="{FF2B5EF4-FFF2-40B4-BE49-F238E27FC236}">
                <a16:creationId xmlns:a16="http://schemas.microsoft.com/office/drawing/2014/main" id="{8ED34F84-729C-F030-B6C8-909045B4D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33" y="0"/>
            <a:ext cx="5990665" cy="6858000"/>
          </a:xfrm>
          <a:prstGeom prst="rect">
            <a:avLst/>
          </a:prstGeom>
        </p:spPr>
      </p:pic>
      <p:pic>
        <p:nvPicPr>
          <p:cNvPr id="436" name="Picture 435" descr="A close-up of a computer chip&#10;&#10;Description automatically generated">
            <a:extLst>
              <a:ext uri="{FF2B5EF4-FFF2-40B4-BE49-F238E27FC236}">
                <a16:creationId xmlns:a16="http://schemas.microsoft.com/office/drawing/2014/main" id="{827D346E-4DD2-641E-5485-61DCFBA0F9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932" y="82475"/>
            <a:ext cx="5975032" cy="6858000"/>
          </a:xfrm>
          <a:prstGeom prst="rect">
            <a:avLst/>
          </a:prstGeom>
        </p:spPr>
      </p:pic>
      <p:pic>
        <p:nvPicPr>
          <p:cNvPr id="1614" name="Picture 1613" descr="A close-up of a computer chip&#10;&#10;Description automatically generated">
            <a:extLst>
              <a:ext uri="{FF2B5EF4-FFF2-40B4-BE49-F238E27FC236}">
                <a16:creationId xmlns:a16="http://schemas.microsoft.com/office/drawing/2014/main" id="{D074313D-B976-3AF6-79C4-72D27A4DF3CF}"/>
              </a:ext>
            </a:extLst>
          </p:cNvPr>
          <p:cNvPicPr>
            <a:picLocks noChangeAspect="1"/>
          </p:cNvPicPr>
          <p:nvPr/>
        </p:nvPicPr>
        <p:blipFill rotWithShape="1">
          <a:blip r:embed="rId5">
            <a:extLst>
              <a:ext uri="{28A0092B-C50C-407E-A947-70E740481C1C}">
                <a14:useLocalDpi xmlns:a14="http://schemas.microsoft.com/office/drawing/2010/main" val="0"/>
              </a:ext>
            </a:extLst>
          </a:blip>
          <a:srcRect l="19234" t="25240" r="68502" b="64710"/>
          <a:stretch/>
        </p:blipFill>
        <p:spPr>
          <a:xfrm>
            <a:off x="-1035676" y="13716000"/>
            <a:ext cx="8273081" cy="7780701"/>
          </a:xfrm>
          <a:prstGeom prst="rect">
            <a:avLst/>
          </a:prstGeom>
        </p:spPr>
      </p:pic>
      <p:pic>
        <p:nvPicPr>
          <p:cNvPr id="1913" name="Picture 1912" descr="A close up of a computer chip&#10;&#10;Description automatically generated">
            <a:extLst>
              <a:ext uri="{FF2B5EF4-FFF2-40B4-BE49-F238E27FC236}">
                <a16:creationId xmlns:a16="http://schemas.microsoft.com/office/drawing/2014/main" id="{8BBC6CD1-63D1-8558-35F2-073A76CC65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732904" y="6889971"/>
            <a:ext cx="5975033" cy="6858000"/>
          </a:xfrm>
          <a:prstGeom prst="rect">
            <a:avLst/>
          </a:prstGeom>
        </p:spPr>
      </p:pic>
      <p:pic>
        <p:nvPicPr>
          <p:cNvPr id="1915" name="Picture 1914" descr="A close up of a computer chip&#10;&#10;Description automatically generated">
            <a:extLst>
              <a:ext uri="{FF2B5EF4-FFF2-40B4-BE49-F238E27FC236}">
                <a16:creationId xmlns:a16="http://schemas.microsoft.com/office/drawing/2014/main" id="{CECD5E5E-C0A3-51C9-7A86-2573E14484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0407988" y="6940475"/>
            <a:ext cx="5975033" cy="6858000"/>
          </a:xfrm>
          <a:prstGeom prst="rect">
            <a:avLst/>
          </a:prstGeom>
        </p:spPr>
      </p:pic>
      <p:pic>
        <p:nvPicPr>
          <p:cNvPr id="135" name="Picture 134" descr="A close-up of a computer chip&#10;&#10;Description automatically generated">
            <a:extLst>
              <a:ext uri="{FF2B5EF4-FFF2-40B4-BE49-F238E27FC236}">
                <a16:creationId xmlns:a16="http://schemas.microsoft.com/office/drawing/2014/main" id="{BDDFAC32-F69F-7185-7E08-842BD50B1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221104" y="6858000"/>
            <a:ext cx="5975032" cy="6858000"/>
          </a:xfrm>
          <a:prstGeom prst="rect">
            <a:avLst/>
          </a:prstGeom>
        </p:spPr>
      </p:pic>
      <p:sp>
        <p:nvSpPr>
          <p:cNvPr id="3" name="Rectangle 2">
            <a:extLst>
              <a:ext uri="{FF2B5EF4-FFF2-40B4-BE49-F238E27FC236}">
                <a16:creationId xmlns:a16="http://schemas.microsoft.com/office/drawing/2014/main" id="{4D45F90C-0F95-2278-4D9B-ACEF871F543C}"/>
              </a:ext>
            </a:extLst>
          </p:cNvPr>
          <p:cNvSpPr/>
          <p:nvPr/>
        </p:nvSpPr>
        <p:spPr>
          <a:xfrm>
            <a:off x="13120689" y="10362332"/>
            <a:ext cx="609600" cy="288999"/>
          </a:xfrm>
          <a:prstGeom prst="rect">
            <a:avLst/>
          </a:prstGeom>
          <a:noFill/>
          <a:ln w="127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a:extLst>
              <a:ext uri="{FF2B5EF4-FFF2-40B4-BE49-F238E27FC236}">
                <a16:creationId xmlns:a16="http://schemas.microsoft.com/office/drawing/2014/main" id="{B60036A2-561A-43F7-4A00-23F21879DE6D}"/>
              </a:ext>
            </a:extLst>
          </p:cNvPr>
          <p:cNvCxnSpPr>
            <a:cxnSpLocks/>
            <a:stCxn id="3" idx="1"/>
            <a:endCxn id="3" idx="3"/>
          </p:cNvCxnSpPr>
          <p:nvPr/>
        </p:nvCxnSpPr>
        <p:spPr>
          <a:xfrm>
            <a:off x="13120689" y="10506832"/>
            <a:ext cx="609600" cy="0"/>
          </a:xfrm>
          <a:prstGeom prst="line">
            <a:avLst/>
          </a:prstGeom>
          <a:ln w="3175"/>
        </p:spPr>
        <p:style>
          <a:lnRef idx="2">
            <a:schemeClr val="accent1"/>
          </a:lnRef>
          <a:fillRef idx="0">
            <a:schemeClr val="accent1"/>
          </a:fillRef>
          <a:effectRef idx="1">
            <a:schemeClr val="accent1"/>
          </a:effectRef>
          <a:fontRef idx="minor">
            <a:schemeClr val="tx1"/>
          </a:fontRef>
        </p:style>
      </p:cxnSp>
      <p:pic>
        <p:nvPicPr>
          <p:cNvPr id="9" name="Picture 8" descr="A close up of a computer chip&#10;&#10;Description automatically generated">
            <a:extLst>
              <a:ext uri="{FF2B5EF4-FFF2-40B4-BE49-F238E27FC236}">
                <a16:creationId xmlns:a16="http://schemas.microsoft.com/office/drawing/2014/main" id="{54D16994-29D9-6DF3-BBBE-6A19E62E6C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34976" y="13716000"/>
            <a:ext cx="5975033" cy="6858000"/>
          </a:xfrm>
          <a:prstGeom prst="rect">
            <a:avLst/>
          </a:prstGeom>
        </p:spPr>
      </p:pic>
    </p:spTree>
    <p:extLst>
      <p:ext uri="{BB962C8B-B14F-4D97-AF65-F5344CB8AC3E}">
        <p14:creationId xmlns:p14="http://schemas.microsoft.com/office/powerpoint/2010/main" val="1222587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2ABE19F-D5F7-7BFB-5CFB-361EDB7BDA8F}"/>
              </a:ext>
            </a:extLst>
          </p:cNvPr>
          <p:cNvGrpSpPr/>
          <p:nvPr/>
        </p:nvGrpSpPr>
        <p:grpSpPr>
          <a:xfrm>
            <a:off x="-7449884" y="-190716"/>
            <a:ext cx="7451488" cy="8718172"/>
            <a:chOff x="-7631128" y="-5547201"/>
            <a:chExt cx="7451488" cy="8718172"/>
          </a:xfrm>
        </p:grpSpPr>
        <p:cxnSp>
          <p:nvCxnSpPr>
            <p:cNvPr id="551" name="Straight Arrow Connector 550">
              <a:extLst>
                <a:ext uri="{FF2B5EF4-FFF2-40B4-BE49-F238E27FC236}">
                  <a16:creationId xmlns:a16="http://schemas.microsoft.com/office/drawing/2014/main" id="{D14644C4-5DAC-F8C8-6550-8913B541BB9B}"/>
                </a:ext>
              </a:extLst>
            </p:cNvPr>
            <p:cNvCxnSpPr>
              <a:cxnSpLocks/>
            </p:cNvCxnSpPr>
            <p:nvPr/>
          </p:nvCxnSpPr>
          <p:spPr>
            <a:xfrm>
              <a:off x="-4780917" y="2135660"/>
              <a:ext cx="4941" cy="626087"/>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096" name="Group 1095">
              <a:extLst>
                <a:ext uri="{FF2B5EF4-FFF2-40B4-BE49-F238E27FC236}">
                  <a16:creationId xmlns:a16="http://schemas.microsoft.com/office/drawing/2014/main" id="{70ADCF6F-E7B9-2F64-DE72-5D636E0FD261}"/>
                </a:ext>
              </a:extLst>
            </p:cNvPr>
            <p:cNvGrpSpPr/>
            <p:nvPr/>
          </p:nvGrpSpPr>
          <p:grpSpPr>
            <a:xfrm>
              <a:off x="-6943810" y="-3530412"/>
              <a:ext cx="5110299" cy="5690521"/>
              <a:chOff x="1654304" y="929354"/>
              <a:chExt cx="5110299" cy="5690521"/>
            </a:xfrm>
          </p:grpSpPr>
          <p:sp>
            <p:nvSpPr>
              <p:cNvPr id="529" name="Rectangle 528">
                <a:extLst>
                  <a:ext uri="{FF2B5EF4-FFF2-40B4-BE49-F238E27FC236}">
                    <a16:creationId xmlns:a16="http://schemas.microsoft.com/office/drawing/2014/main" id="{0731E21A-BC9D-E1DB-590F-D8A9762623C8}"/>
                  </a:ext>
                </a:extLst>
              </p:cNvPr>
              <p:cNvSpPr/>
              <p:nvPr/>
            </p:nvSpPr>
            <p:spPr>
              <a:xfrm>
                <a:off x="1654304" y="929354"/>
                <a:ext cx="5110299" cy="5690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301" name="Group 300">
                <a:extLst>
                  <a:ext uri="{FF2B5EF4-FFF2-40B4-BE49-F238E27FC236}">
                    <a16:creationId xmlns:a16="http://schemas.microsoft.com/office/drawing/2014/main" id="{71D6225C-ECF5-286C-2155-68F6E1F976D0}"/>
                  </a:ext>
                </a:extLst>
              </p:cNvPr>
              <p:cNvGrpSpPr/>
              <p:nvPr/>
            </p:nvGrpSpPr>
            <p:grpSpPr>
              <a:xfrm>
                <a:off x="2982915" y="974471"/>
                <a:ext cx="1184005" cy="626087"/>
                <a:chOff x="3752904" y="1856916"/>
                <a:chExt cx="1184005" cy="626087"/>
              </a:xfrm>
            </p:grpSpPr>
            <p:sp>
              <p:nvSpPr>
                <p:cNvPr id="302" name="Rectangle 301">
                  <a:extLst>
                    <a:ext uri="{FF2B5EF4-FFF2-40B4-BE49-F238E27FC236}">
                      <a16:creationId xmlns:a16="http://schemas.microsoft.com/office/drawing/2014/main" id="{91B5F613-38C3-3BC4-67B6-368A0C07361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04" name="Rectangle 303">
                  <a:extLst>
                    <a:ext uri="{FF2B5EF4-FFF2-40B4-BE49-F238E27FC236}">
                      <a16:creationId xmlns:a16="http://schemas.microsoft.com/office/drawing/2014/main" id="{20656E01-6168-5475-FD6E-92EEE979FD8E}"/>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05" name="Group 304">
                <a:extLst>
                  <a:ext uri="{FF2B5EF4-FFF2-40B4-BE49-F238E27FC236}">
                    <a16:creationId xmlns:a16="http://schemas.microsoft.com/office/drawing/2014/main" id="{6D554F48-D9CC-63AF-893E-49E34C48CCA5}"/>
                  </a:ext>
                </a:extLst>
              </p:cNvPr>
              <p:cNvGrpSpPr/>
              <p:nvPr/>
            </p:nvGrpSpPr>
            <p:grpSpPr>
              <a:xfrm>
                <a:off x="4263025" y="969602"/>
                <a:ext cx="1184005" cy="626087"/>
                <a:chOff x="3752904" y="1856916"/>
                <a:chExt cx="1184005" cy="626087"/>
              </a:xfrm>
            </p:grpSpPr>
            <p:sp>
              <p:nvSpPr>
                <p:cNvPr id="306" name="Rectangle 305">
                  <a:extLst>
                    <a:ext uri="{FF2B5EF4-FFF2-40B4-BE49-F238E27FC236}">
                      <a16:creationId xmlns:a16="http://schemas.microsoft.com/office/drawing/2014/main" id="{631B33CB-2F4B-7642-5678-CE0519FB320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07" name="Rectangle 306">
                  <a:extLst>
                    <a:ext uri="{FF2B5EF4-FFF2-40B4-BE49-F238E27FC236}">
                      <a16:creationId xmlns:a16="http://schemas.microsoft.com/office/drawing/2014/main" id="{E144F7D8-85D7-6B77-8F7D-F51D93B1DCA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308" name="Rectangle 307">
                  <a:extLst>
                    <a:ext uri="{FF2B5EF4-FFF2-40B4-BE49-F238E27FC236}">
                      <a16:creationId xmlns:a16="http://schemas.microsoft.com/office/drawing/2014/main" id="{53C948A2-4D00-A935-6562-76AFE8D38E2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09" name="Group 308">
                <a:extLst>
                  <a:ext uri="{FF2B5EF4-FFF2-40B4-BE49-F238E27FC236}">
                    <a16:creationId xmlns:a16="http://schemas.microsoft.com/office/drawing/2014/main" id="{3582EDD8-EBAA-DA5B-A1E8-876589B8B743}"/>
                  </a:ext>
                </a:extLst>
              </p:cNvPr>
              <p:cNvGrpSpPr/>
              <p:nvPr/>
            </p:nvGrpSpPr>
            <p:grpSpPr>
              <a:xfrm>
                <a:off x="5547049" y="976888"/>
                <a:ext cx="1184005" cy="626087"/>
                <a:chOff x="3752904" y="1856916"/>
                <a:chExt cx="1184005" cy="626087"/>
              </a:xfrm>
            </p:grpSpPr>
            <p:sp>
              <p:nvSpPr>
                <p:cNvPr id="310" name="Rectangle 309">
                  <a:extLst>
                    <a:ext uri="{FF2B5EF4-FFF2-40B4-BE49-F238E27FC236}">
                      <a16:creationId xmlns:a16="http://schemas.microsoft.com/office/drawing/2014/main" id="{F3109734-749F-8A6A-120F-CF210ED3E01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11" name="Rectangle 310">
                  <a:extLst>
                    <a:ext uri="{FF2B5EF4-FFF2-40B4-BE49-F238E27FC236}">
                      <a16:creationId xmlns:a16="http://schemas.microsoft.com/office/drawing/2014/main" id="{98F65A3A-EC65-4CBB-A2F5-98BDD12FE846}"/>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312" name="Rectangle 311">
                  <a:extLst>
                    <a:ext uri="{FF2B5EF4-FFF2-40B4-BE49-F238E27FC236}">
                      <a16:creationId xmlns:a16="http://schemas.microsoft.com/office/drawing/2014/main" id="{3832C810-C46E-13BD-C6A2-0639004ADB1B}"/>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98" name="Group 397">
                <a:extLst>
                  <a:ext uri="{FF2B5EF4-FFF2-40B4-BE49-F238E27FC236}">
                    <a16:creationId xmlns:a16="http://schemas.microsoft.com/office/drawing/2014/main" id="{C30930D7-B6BC-43E0-874B-9694B397B639}"/>
                  </a:ext>
                </a:extLst>
              </p:cNvPr>
              <p:cNvGrpSpPr/>
              <p:nvPr/>
            </p:nvGrpSpPr>
            <p:grpSpPr>
              <a:xfrm>
                <a:off x="4263025" y="1687926"/>
                <a:ext cx="1184005" cy="626087"/>
                <a:chOff x="3752904" y="1856916"/>
                <a:chExt cx="1184005" cy="626087"/>
              </a:xfrm>
            </p:grpSpPr>
            <p:sp>
              <p:nvSpPr>
                <p:cNvPr id="400" name="Rectangle 399">
                  <a:extLst>
                    <a:ext uri="{FF2B5EF4-FFF2-40B4-BE49-F238E27FC236}">
                      <a16:creationId xmlns:a16="http://schemas.microsoft.com/office/drawing/2014/main" id="{79163A6F-067F-BD97-E25B-7DF9D1F451A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06" name="Rectangle 405">
                  <a:extLst>
                    <a:ext uri="{FF2B5EF4-FFF2-40B4-BE49-F238E27FC236}">
                      <a16:creationId xmlns:a16="http://schemas.microsoft.com/office/drawing/2014/main" id="{C5ADF1B7-1ED5-6011-3BED-72949C9FAA28}"/>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09" name="Rectangle 408">
                  <a:extLst>
                    <a:ext uri="{FF2B5EF4-FFF2-40B4-BE49-F238E27FC236}">
                      <a16:creationId xmlns:a16="http://schemas.microsoft.com/office/drawing/2014/main" id="{585E57F6-EBB4-9D06-BB91-2C4B0CFBDD0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10" name="Group 409">
                <a:extLst>
                  <a:ext uri="{FF2B5EF4-FFF2-40B4-BE49-F238E27FC236}">
                    <a16:creationId xmlns:a16="http://schemas.microsoft.com/office/drawing/2014/main" id="{840384C1-E1A3-0DD7-EEB1-D6981A66B402}"/>
                  </a:ext>
                </a:extLst>
              </p:cNvPr>
              <p:cNvGrpSpPr/>
              <p:nvPr/>
            </p:nvGrpSpPr>
            <p:grpSpPr>
              <a:xfrm>
                <a:off x="5547049" y="1695212"/>
                <a:ext cx="1184005" cy="626087"/>
                <a:chOff x="3752904" y="1856916"/>
                <a:chExt cx="1184005" cy="626087"/>
              </a:xfrm>
            </p:grpSpPr>
            <p:sp>
              <p:nvSpPr>
                <p:cNvPr id="412" name="Rectangle 411">
                  <a:extLst>
                    <a:ext uri="{FF2B5EF4-FFF2-40B4-BE49-F238E27FC236}">
                      <a16:creationId xmlns:a16="http://schemas.microsoft.com/office/drawing/2014/main" id="{52B75304-4B23-81B5-1DFE-680154991F9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13" name="Rectangle 412">
                  <a:extLst>
                    <a:ext uri="{FF2B5EF4-FFF2-40B4-BE49-F238E27FC236}">
                      <a16:creationId xmlns:a16="http://schemas.microsoft.com/office/drawing/2014/main" id="{7B719C62-CA7C-1F5C-02FC-0D7BB12601F3}"/>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15" name="Rectangle 414">
                  <a:extLst>
                    <a:ext uri="{FF2B5EF4-FFF2-40B4-BE49-F238E27FC236}">
                      <a16:creationId xmlns:a16="http://schemas.microsoft.com/office/drawing/2014/main" id="{60BEEA37-ED62-502F-8E75-30DB4312F62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64" name="Group 463">
                <a:extLst>
                  <a:ext uri="{FF2B5EF4-FFF2-40B4-BE49-F238E27FC236}">
                    <a16:creationId xmlns:a16="http://schemas.microsoft.com/office/drawing/2014/main" id="{FE23EEB0-B5CA-222F-2067-1F2B3B43FCDA}"/>
                  </a:ext>
                </a:extLst>
              </p:cNvPr>
              <p:cNvGrpSpPr/>
              <p:nvPr/>
            </p:nvGrpSpPr>
            <p:grpSpPr>
              <a:xfrm>
                <a:off x="4263025" y="2401392"/>
                <a:ext cx="1184005" cy="626087"/>
                <a:chOff x="3752904" y="1856916"/>
                <a:chExt cx="1184005" cy="626087"/>
              </a:xfrm>
            </p:grpSpPr>
            <p:sp>
              <p:nvSpPr>
                <p:cNvPr id="465" name="Rectangle 464">
                  <a:extLst>
                    <a:ext uri="{FF2B5EF4-FFF2-40B4-BE49-F238E27FC236}">
                      <a16:creationId xmlns:a16="http://schemas.microsoft.com/office/drawing/2014/main" id="{FAAD5C34-13A0-2D78-C6A2-A66E4D0CEBB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66" name="Rectangle 465">
                  <a:extLst>
                    <a:ext uri="{FF2B5EF4-FFF2-40B4-BE49-F238E27FC236}">
                      <a16:creationId xmlns:a16="http://schemas.microsoft.com/office/drawing/2014/main" id="{F407DD4A-9743-F297-2627-44212FEE988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67" name="Rectangle 466">
                  <a:extLst>
                    <a:ext uri="{FF2B5EF4-FFF2-40B4-BE49-F238E27FC236}">
                      <a16:creationId xmlns:a16="http://schemas.microsoft.com/office/drawing/2014/main" id="{D290587A-4371-E892-DF44-DC371671ED2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68" name="Group 467">
                <a:extLst>
                  <a:ext uri="{FF2B5EF4-FFF2-40B4-BE49-F238E27FC236}">
                    <a16:creationId xmlns:a16="http://schemas.microsoft.com/office/drawing/2014/main" id="{061ABFD3-C6E4-1C98-57F3-6F240A0A0672}"/>
                  </a:ext>
                </a:extLst>
              </p:cNvPr>
              <p:cNvGrpSpPr/>
              <p:nvPr/>
            </p:nvGrpSpPr>
            <p:grpSpPr>
              <a:xfrm>
                <a:off x="5547049" y="2408678"/>
                <a:ext cx="1184005" cy="626087"/>
                <a:chOff x="3752904" y="1856916"/>
                <a:chExt cx="1184005" cy="626087"/>
              </a:xfrm>
            </p:grpSpPr>
            <p:sp>
              <p:nvSpPr>
                <p:cNvPr id="469" name="Rectangle 468">
                  <a:extLst>
                    <a:ext uri="{FF2B5EF4-FFF2-40B4-BE49-F238E27FC236}">
                      <a16:creationId xmlns:a16="http://schemas.microsoft.com/office/drawing/2014/main" id="{9B0068A9-8423-DD14-999B-A164957C71F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70" name="Rectangle 469">
                  <a:extLst>
                    <a:ext uri="{FF2B5EF4-FFF2-40B4-BE49-F238E27FC236}">
                      <a16:creationId xmlns:a16="http://schemas.microsoft.com/office/drawing/2014/main" id="{4AC89E28-2D5C-F25F-FF06-A39D7E926977}"/>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71" name="Rectangle 470">
                  <a:extLst>
                    <a:ext uri="{FF2B5EF4-FFF2-40B4-BE49-F238E27FC236}">
                      <a16:creationId xmlns:a16="http://schemas.microsoft.com/office/drawing/2014/main" id="{4E94D4AF-3057-A970-0464-2BBBFF169F73}"/>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80" name="Group 479">
                <a:extLst>
                  <a:ext uri="{FF2B5EF4-FFF2-40B4-BE49-F238E27FC236}">
                    <a16:creationId xmlns:a16="http://schemas.microsoft.com/office/drawing/2014/main" id="{76902DD0-1038-5F73-980D-A719AF963201}"/>
                  </a:ext>
                </a:extLst>
              </p:cNvPr>
              <p:cNvGrpSpPr/>
              <p:nvPr/>
            </p:nvGrpSpPr>
            <p:grpSpPr>
              <a:xfrm>
                <a:off x="4263025" y="3119716"/>
                <a:ext cx="1184005" cy="626087"/>
                <a:chOff x="3752904" y="1856916"/>
                <a:chExt cx="1184005" cy="626087"/>
              </a:xfrm>
            </p:grpSpPr>
            <p:sp>
              <p:nvSpPr>
                <p:cNvPr id="481" name="Rectangle 480">
                  <a:extLst>
                    <a:ext uri="{FF2B5EF4-FFF2-40B4-BE49-F238E27FC236}">
                      <a16:creationId xmlns:a16="http://schemas.microsoft.com/office/drawing/2014/main" id="{3417AEF4-8F37-00EB-6985-48035353FD3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82" name="Rectangle 481">
                  <a:extLst>
                    <a:ext uri="{FF2B5EF4-FFF2-40B4-BE49-F238E27FC236}">
                      <a16:creationId xmlns:a16="http://schemas.microsoft.com/office/drawing/2014/main" id="{06DAE9A5-BF6C-7A5F-EDB9-520DC296F711}"/>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83" name="Rectangle 482">
                  <a:extLst>
                    <a:ext uri="{FF2B5EF4-FFF2-40B4-BE49-F238E27FC236}">
                      <a16:creationId xmlns:a16="http://schemas.microsoft.com/office/drawing/2014/main" id="{BB27EC9F-E2D4-ED8B-F55A-07FEC8DAA130}"/>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84" name="Group 483">
                <a:extLst>
                  <a:ext uri="{FF2B5EF4-FFF2-40B4-BE49-F238E27FC236}">
                    <a16:creationId xmlns:a16="http://schemas.microsoft.com/office/drawing/2014/main" id="{4EE90B48-90CA-4A8C-7D21-E71FAE7AA464}"/>
                  </a:ext>
                </a:extLst>
              </p:cNvPr>
              <p:cNvGrpSpPr/>
              <p:nvPr/>
            </p:nvGrpSpPr>
            <p:grpSpPr>
              <a:xfrm>
                <a:off x="5547049" y="3127002"/>
                <a:ext cx="1184005" cy="626087"/>
                <a:chOff x="3752904" y="1856916"/>
                <a:chExt cx="1184005" cy="626087"/>
              </a:xfrm>
            </p:grpSpPr>
            <p:sp>
              <p:nvSpPr>
                <p:cNvPr id="485" name="Rectangle 484">
                  <a:extLst>
                    <a:ext uri="{FF2B5EF4-FFF2-40B4-BE49-F238E27FC236}">
                      <a16:creationId xmlns:a16="http://schemas.microsoft.com/office/drawing/2014/main" id="{E1ADE760-44AA-D333-6E13-FEFAE7D1C6F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86" name="Rectangle 485">
                  <a:extLst>
                    <a:ext uri="{FF2B5EF4-FFF2-40B4-BE49-F238E27FC236}">
                      <a16:creationId xmlns:a16="http://schemas.microsoft.com/office/drawing/2014/main" id="{250ACE84-44B7-6896-2967-5B34850EBDAE}"/>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87" name="Rectangle 486">
                  <a:extLst>
                    <a:ext uri="{FF2B5EF4-FFF2-40B4-BE49-F238E27FC236}">
                      <a16:creationId xmlns:a16="http://schemas.microsoft.com/office/drawing/2014/main" id="{DA85D7FE-6C7B-EA9B-8988-5F5324EBA95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5" name="Group 564">
                <a:extLst>
                  <a:ext uri="{FF2B5EF4-FFF2-40B4-BE49-F238E27FC236}">
                    <a16:creationId xmlns:a16="http://schemas.microsoft.com/office/drawing/2014/main" id="{55292466-B506-4841-A005-38077A387D7F}"/>
                  </a:ext>
                </a:extLst>
              </p:cNvPr>
              <p:cNvGrpSpPr/>
              <p:nvPr/>
            </p:nvGrpSpPr>
            <p:grpSpPr>
              <a:xfrm>
                <a:off x="2982915" y="2405689"/>
                <a:ext cx="1184005" cy="626087"/>
                <a:chOff x="3752904" y="1856916"/>
                <a:chExt cx="1184005" cy="626087"/>
              </a:xfrm>
            </p:grpSpPr>
            <p:sp>
              <p:nvSpPr>
                <p:cNvPr id="566" name="Rectangle 565">
                  <a:extLst>
                    <a:ext uri="{FF2B5EF4-FFF2-40B4-BE49-F238E27FC236}">
                      <a16:creationId xmlns:a16="http://schemas.microsoft.com/office/drawing/2014/main" id="{BDFE20C8-DEF3-DC28-3712-830031BB396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67" name="Rectangle 566">
                  <a:extLst>
                    <a:ext uri="{FF2B5EF4-FFF2-40B4-BE49-F238E27FC236}">
                      <a16:creationId xmlns:a16="http://schemas.microsoft.com/office/drawing/2014/main" id="{211251A7-98F9-2D24-4E5B-1BEDA2054AE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8" name="Group 567">
                <a:extLst>
                  <a:ext uri="{FF2B5EF4-FFF2-40B4-BE49-F238E27FC236}">
                    <a16:creationId xmlns:a16="http://schemas.microsoft.com/office/drawing/2014/main" id="{ECE2A99E-2512-86A9-D064-9CBA722F2FED}"/>
                  </a:ext>
                </a:extLst>
              </p:cNvPr>
              <p:cNvGrpSpPr/>
              <p:nvPr/>
            </p:nvGrpSpPr>
            <p:grpSpPr>
              <a:xfrm>
                <a:off x="2982915" y="1690080"/>
                <a:ext cx="1184005" cy="626087"/>
                <a:chOff x="3752904" y="1856916"/>
                <a:chExt cx="1184005" cy="626087"/>
              </a:xfrm>
            </p:grpSpPr>
            <p:sp>
              <p:nvSpPr>
                <p:cNvPr id="569" name="Rectangle 568">
                  <a:extLst>
                    <a:ext uri="{FF2B5EF4-FFF2-40B4-BE49-F238E27FC236}">
                      <a16:creationId xmlns:a16="http://schemas.microsoft.com/office/drawing/2014/main" id="{FF187354-AC79-ED3E-642D-E1212A41B66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70" name="Rectangle 569">
                  <a:extLst>
                    <a:ext uri="{FF2B5EF4-FFF2-40B4-BE49-F238E27FC236}">
                      <a16:creationId xmlns:a16="http://schemas.microsoft.com/office/drawing/2014/main" id="{92BEAFA1-27D1-784C-C6BB-71350ADA5CD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71" name="Group 570">
                <a:extLst>
                  <a:ext uri="{FF2B5EF4-FFF2-40B4-BE49-F238E27FC236}">
                    <a16:creationId xmlns:a16="http://schemas.microsoft.com/office/drawing/2014/main" id="{5FA11643-C3AF-91CD-E737-310CA53341CA}"/>
                  </a:ext>
                </a:extLst>
              </p:cNvPr>
              <p:cNvGrpSpPr/>
              <p:nvPr/>
            </p:nvGrpSpPr>
            <p:grpSpPr>
              <a:xfrm>
                <a:off x="2982915" y="3121298"/>
                <a:ext cx="1184005" cy="626087"/>
                <a:chOff x="3752904" y="1856916"/>
                <a:chExt cx="1184005" cy="626087"/>
              </a:xfrm>
            </p:grpSpPr>
            <p:sp>
              <p:nvSpPr>
                <p:cNvPr id="572" name="Rectangle 571">
                  <a:extLst>
                    <a:ext uri="{FF2B5EF4-FFF2-40B4-BE49-F238E27FC236}">
                      <a16:creationId xmlns:a16="http://schemas.microsoft.com/office/drawing/2014/main" id="{0AA4D358-C88D-B85E-4C23-34A7EBC4BBC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73" name="Rectangle 572">
                  <a:extLst>
                    <a:ext uri="{FF2B5EF4-FFF2-40B4-BE49-F238E27FC236}">
                      <a16:creationId xmlns:a16="http://schemas.microsoft.com/office/drawing/2014/main" id="{48E14C88-199B-5875-1934-45302140B79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5" name="Group 1024">
                <a:extLst>
                  <a:ext uri="{FF2B5EF4-FFF2-40B4-BE49-F238E27FC236}">
                    <a16:creationId xmlns:a16="http://schemas.microsoft.com/office/drawing/2014/main" id="{B6D7F05D-8990-C24B-5477-A8028B575D85}"/>
                  </a:ext>
                </a:extLst>
              </p:cNvPr>
              <p:cNvGrpSpPr/>
              <p:nvPr/>
            </p:nvGrpSpPr>
            <p:grpSpPr>
              <a:xfrm>
                <a:off x="1696204" y="973965"/>
                <a:ext cx="1184005" cy="626087"/>
                <a:chOff x="3752904" y="1856916"/>
                <a:chExt cx="1184005" cy="626087"/>
              </a:xfrm>
            </p:grpSpPr>
            <p:sp>
              <p:nvSpPr>
                <p:cNvPr id="1027" name="Rectangle 1026">
                  <a:extLst>
                    <a:ext uri="{FF2B5EF4-FFF2-40B4-BE49-F238E27FC236}">
                      <a16:creationId xmlns:a16="http://schemas.microsoft.com/office/drawing/2014/main" id="{EAAC83C3-A654-5FDC-D831-FDEE6886F2D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28" name="Rectangle 1027">
                  <a:extLst>
                    <a:ext uri="{FF2B5EF4-FFF2-40B4-BE49-F238E27FC236}">
                      <a16:creationId xmlns:a16="http://schemas.microsoft.com/office/drawing/2014/main" id="{799B2112-A492-34C6-D58C-CB69DBCFCC6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9" name="Group 1028">
                <a:extLst>
                  <a:ext uri="{FF2B5EF4-FFF2-40B4-BE49-F238E27FC236}">
                    <a16:creationId xmlns:a16="http://schemas.microsoft.com/office/drawing/2014/main" id="{D65F1EBE-CA9B-A6C3-4D4E-C12D6BEB27A4}"/>
                  </a:ext>
                </a:extLst>
              </p:cNvPr>
              <p:cNvGrpSpPr/>
              <p:nvPr/>
            </p:nvGrpSpPr>
            <p:grpSpPr>
              <a:xfrm>
                <a:off x="1696204" y="2405183"/>
                <a:ext cx="1184005" cy="626087"/>
                <a:chOff x="3752904" y="1856916"/>
                <a:chExt cx="1184005" cy="626087"/>
              </a:xfrm>
            </p:grpSpPr>
            <p:sp>
              <p:nvSpPr>
                <p:cNvPr id="1030" name="Rectangle 1029">
                  <a:extLst>
                    <a:ext uri="{FF2B5EF4-FFF2-40B4-BE49-F238E27FC236}">
                      <a16:creationId xmlns:a16="http://schemas.microsoft.com/office/drawing/2014/main" id="{7DCAAE62-F5C5-36B7-8DB3-E9E6BD33051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1" name="Rectangle 1030">
                  <a:extLst>
                    <a:ext uri="{FF2B5EF4-FFF2-40B4-BE49-F238E27FC236}">
                      <a16:creationId xmlns:a16="http://schemas.microsoft.com/office/drawing/2014/main" id="{3744E715-5E96-8595-5F3A-2F04973C9D1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2" name="Group 1031">
                <a:extLst>
                  <a:ext uri="{FF2B5EF4-FFF2-40B4-BE49-F238E27FC236}">
                    <a16:creationId xmlns:a16="http://schemas.microsoft.com/office/drawing/2014/main" id="{9E027EDC-9D02-8429-1413-2064AF1C428C}"/>
                  </a:ext>
                </a:extLst>
              </p:cNvPr>
              <p:cNvGrpSpPr/>
              <p:nvPr/>
            </p:nvGrpSpPr>
            <p:grpSpPr>
              <a:xfrm>
                <a:off x="1696204" y="1689574"/>
                <a:ext cx="1184005" cy="626087"/>
                <a:chOff x="3752904" y="1856916"/>
                <a:chExt cx="1184005" cy="626087"/>
              </a:xfrm>
            </p:grpSpPr>
            <p:sp>
              <p:nvSpPr>
                <p:cNvPr id="1033" name="Rectangle 1032">
                  <a:extLst>
                    <a:ext uri="{FF2B5EF4-FFF2-40B4-BE49-F238E27FC236}">
                      <a16:creationId xmlns:a16="http://schemas.microsoft.com/office/drawing/2014/main" id="{6E5350F1-425D-2F98-90AA-9B422D352D6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4" name="Rectangle 1033">
                  <a:extLst>
                    <a:ext uri="{FF2B5EF4-FFF2-40B4-BE49-F238E27FC236}">
                      <a16:creationId xmlns:a16="http://schemas.microsoft.com/office/drawing/2014/main" id="{3DE4AFBD-32A7-7221-0BE3-E14FB109055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5" name="Group 1034">
                <a:extLst>
                  <a:ext uri="{FF2B5EF4-FFF2-40B4-BE49-F238E27FC236}">
                    <a16:creationId xmlns:a16="http://schemas.microsoft.com/office/drawing/2014/main" id="{2FF2EC2D-3267-ADD6-3428-58F1D06D2CF8}"/>
                  </a:ext>
                </a:extLst>
              </p:cNvPr>
              <p:cNvGrpSpPr/>
              <p:nvPr/>
            </p:nvGrpSpPr>
            <p:grpSpPr>
              <a:xfrm>
                <a:off x="1696204" y="3120792"/>
                <a:ext cx="1184005" cy="626087"/>
                <a:chOff x="3752904" y="1856916"/>
                <a:chExt cx="1184005" cy="626087"/>
              </a:xfrm>
            </p:grpSpPr>
            <p:sp>
              <p:nvSpPr>
                <p:cNvPr id="1036" name="Rectangle 1035">
                  <a:extLst>
                    <a:ext uri="{FF2B5EF4-FFF2-40B4-BE49-F238E27FC236}">
                      <a16:creationId xmlns:a16="http://schemas.microsoft.com/office/drawing/2014/main" id="{1C27658F-D617-5E11-9031-684980CED47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7" name="Rectangle 1036">
                  <a:extLst>
                    <a:ext uri="{FF2B5EF4-FFF2-40B4-BE49-F238E27FC236}">
                      <a16:creationId xmlns:a16="http://schemas.microsoft.com/office/drawing/2014/main" id="{8713EBA3-18A0-0ED3-859E-E56EE4EED8D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8" name="Group 1037">
                <a:extLst>
                  <a:ext uri="{FF2B5EF4-FFF2-40B4-BE49-F238E27FC236}">
                    <a16:creationId xmlns:a16="http://schemas.microsoft.com/office/drawing/2014/main" id="{DA94B045-FD46-4CDD-1D46-012C0B80702F}"/>
                  </a:ext>
                </a:extLst>
              </p:cNvPr>
              <p:cNvGrpSpPr/>
              <p:nvPr/>
            </p:nvGrpSpPr>
            <p:grpSpPr>
              <a:xfrm>
                <a:off x="2982915" y="3806136"/>
                <a:ext cx="1184005" cy="626087"/>
                <a:chOff x="3752904" y="1856916"/>
                <a:chExt cx="1184005" cy="626087"/>
              </a:xfrm>
            </p:grpSpPr>
            <p:sp>
              <p:nvSpPr>
                <p:cNvPr id="1039" name="Rectangle 1038">
                  <a:extLst>
                    <a:ext uri="{FF2B5EF4-FFF2-40B4-BE49-F238E27FC236}">
                      <a16:creationId xmlns:a16="http://schemas.microsoft.com/office/drawing/2014/main" id="{8A6554EE-BC29-88A6-AB4C-1A9F85F84D9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0" name="Rectangle 1039">
                  <a:extLst>
                    <a:ext uri="{FF2B5EF4-FFF2-40B4-BE49-F238E27FC236}">
                      <a16:creationId xmlns:a16="http://schemas.microsoft.com/office/drawing/2014/main" id="{3FFB1307-6E5C-D37E-F775-5E676D18A6B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1" name="Group 1040">
                <a:extLst>
                  <a:ext uri="{FF2B5EF4-FFF2-40B4-BE49-F238E27FC236}">
                    <a16:creationId xmlns:a16="http://schemas.microsoft.com/office/drawing/2014/main" id="{40D4BAFF-A0C8-7E4B-3B43-D249E754A0B1}"/>
                  </a:ext>
                </a:extLst>
              </p:cNvPr>
              <p:cNvGrpSpPr/>
              <p:nvPr/>
            </p:nvGrpSpPr>
            <p:grpSpPr>
              <a:xfrm>
                <a:off x="4261938" y="3808553"/>
                <a:ext cx="1184005" cy="626087"/>
                <a:chOff x="3752904" y="1856916"/>
                <a:chExt cx="1184005" cy="626087"/>
              </a:xfrm>
            </p:grpSpPr>
            <p:sp>
              <p:nvSpPr>
                <p:cNvPr id="1042" name="Rectangle 1041">
                  <a:extLst>
                    <a:ext uri="{FF2B5EF4-FFF2-40B4-BE49-F238E27FC236}">
                      <a16:creationId xmlns:a16="http://schemas.microsoft.com/office/drawing/2014/main" id="{C78949C5-AEA2-DD76-D7FF-EF2B568E5C3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3" name="Rectangle 1042">
                  <a:extLst>
                    <a:ext uri="{FF2B5EF4-FFF2-40B4-BE49-F238E27FC236}">
                      <a16:creationId xmlns:a16="http://schemas.microsoft.com/office/drawing/2014/main" id="{4FCC7766-6946-EF22-EE1D-E31ED9FDEFB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44" name="Rectangle 1043">
                  <a:extLst>
                    <a:ext uri="{FF2B5EF4-FFF2-40B4-BE49-F238E27FC236}">
                      <a16:creationId xmlns:a16="http://schemas.microsoft.com/office/drawing/2014/main" id="{EE90B30D-2CCA-8A25-4CF5-15082E6DAC81}"/>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5" name="Group 1044">
                <a:extLst>
                  <a:ext uri="{FF2B5EF4-FFF2-40B4-BE49-F238E27FC236}">
                    <a16:creationId xmlns:a16="http://schemas.microsoft.com/office/drawing/2014/main" id="{8C3DD92C-B8D5-421B-872A-5C7C89AFF9FE}"/>
                  </a:ext>
                </a:extLst>
              </p:cNvPr>
              <p:cNvGrpSpPr/>
              <p:nvPr/>
            </p:nvGrpSpPr>
            <p:grpSpPr>
              <a:xfrm>
                <a:off x="5547049" y="3808553"/>
                <a:ext cx="1184005" cy="626087"/>
                <a:chOff x="3752904" y="1856916"/>
                <a:chExt cx="1184005" cy="626087"/>
              </a:xfrm>
            </p:grpSpPr>
            <p:sp>
              <p:nvSpPr>
                <p:cNvPr id="1046" name="Rectangle 1045">
                  <a:extLst>
                    <a:ext uri="{FF2B5EF4-FFF2-40B4-BE49-F238E27FC236}">
                      <a16:creationId xmlns:a16="http://schemas.microsoft.com/office/drawing/2014/main" id="{BF0F6976-BE2E-7D91-A179-CD106C9BF5F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7" name="Rectangle 1046">
                  <a:extLst>
                    <a:ext uri="{FF2B5EF4-FFF2-40B4-BE49-F238E27FC236}">
                      <a16:creationId xmlns:a16="http://schemas.microsoft.com/office/drawing/2014/main" id="{726E8E33-0E62-2A77-5989-DF1E7DCEFC85}"/>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48" name="Rectangle 1047">
                  <a:extLst>
                    <a:ext uri="{FF2B5EF4-FFF2-40B4-BE49-F238E27FC236}">
                      <a16:creationId xmlns:a16="http://schemas.microsoft.com/office/drawing/2014/main" id="{4865E639-1E65-F6D4-57D4-056A2AC0463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9" name="Group 1048">
                <a:extLst>
                  <a:ext uri="{FF2B5EF4-FFF2-40B4-BE49-F238E27FC236}">
                    <a16:creationId xmlns:a16="http://schemas.microsoft.com/office/drawing/2014/main" id="{819744AD-94C6-30CA-9CE7-AA14BBB5784C}"/>
                  </a:ext>
                </a:extLst>
              </p:cNvPr>
              <p:cNvGrpSpPr/>
              <p:nvPr/>
            </p:nvGrpSpPr>
            <p:grpSpPr>
              <a:xfrm>
                <a:off x="4263025" y="4519591"/>
                <a:ext cx="1184005" cy="626087"/>
                <a:chOff x="3752904" y="1856916"/>
                <a:chExt cx="1184005" cy="626087"/>
              </a:xfrm>
            </p:grpSpPr>
            <p:sp>
              <p:nvSpPr>
                <p:cNvPr id="1050" name="Rectangle 1049">
                  <a:extLst>
                    <a:ext uri="{FF2B5EF4-FFF2-40B4-BE49-F238E27FC236}">
                      <a16:creationId xmlns:a16="http://schemas.microsoft.com/office/drawing/2014/main" id="{7B9050ED-F01E-BFAD-3EA9-DDE567C8D00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1" name="Rectangle 1050">
                  <a:extLst>
                    <a:ext uri="{FF2B5EF4-FFF2-40B4-BE49-F238E27FC236}">
                      <a16:creationId xmlns:a16="http://schemas.microsoft.com/office/drawing/2014/main" id="{2065FDB9-3133-C445-97EA-8612DE8B0A9B}"/>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52" name="Rectangle 1051">
                  <a:extLst>
                    <a:ext uri="{FF2B5EF4-FFF2-40B4-BE49-F238E27FC236}">
                      <a16:creationId xmlns:a16="http://schemas.microsoft.com/office/drawing/2014/main" id="{C42EE496-0EAE-3CFF-2A7B-A46A55ACD30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53" name="Group 1052">
                <a:extLst>
                  <a:ext uri="{FF2B5EF4-FFF2-40B4-BE49-F238E27FC236}">
                    <a16:creationId xmlns:a16="http://schemas.microsoft.com/office/drawing/2014/main" id="{77662092-A0A1-0DFB-A2AA-2C5C9CA01CE3}"/>
                  </a:ext>
                </a:extLst>
              </p:cNvPr>
              <p:cNvGrpSpPr/>
              <p:nvPr/>
            </p:nvGrpSpPr>
            <p:grpSpPr>
              <a:xfrm>
                <a:off x="5547049" y="4526877"/>
                <a:ext cx="1184005" cy="626087"/>
                <a:chOff x="3752904" y="1856916"/>
                <a:chExt cx="1184005" cy="626087"/>
              </a:xfrm>
            </p:grpSpPr>
            <p:sp>
              <p:nvSpPr>
                <p:cNvPr id="1054" name="Rectangle 1053">
                  <a:extLst>
                    <a:ext uri="{FF2B5EF4-FFF2-40B4-BE49-F238E27FC236}">
                      <a16:creationId xmlns:a16="http://schemas.microsoft.com/office/drawing/2014/main" id="{73FCD558-1218-93C1-6998-096D5C1791B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5" name="Rectangle 1054">
                  <a:extLst>
                    <a:ext uri="{FF2B5EF4-FFF2-40B4-BE49-F238E27FC236}">
                      <a16:creationId xmlns:a16="http://schemas.microsoft.com/office/drawing/2014/main" id="{65CE3A5F-8C00-B080-9191-E222779957E0}"/>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56" name="Rectangle 1055">
                  <a:extLst>
                    <a:ext uri="{FF2B5EF4-FFF2-40B4-BE49-F238E27FC236}">
                      <a16:creationId xmlns:a16="http://schemas.microsoft.com/office/drawing/2014/main" id="{F6664E9B-4503-F0C4-AE48-55C9DDB7C0BF}"/>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57" name="Group 1056">
                <a:extLst>
                  <a:ext uri="{FF2B5EF4-FFF2-40B4-BE49-F238E27FC236}">
                    <a16:creationId xmlns:a16="http://schemas.microsoft.com/office/drawing/2014/main" id="{F6EA28AF-35D1-AC13-86A6-B9203AD585CE}"/>
                  </a:ext>
                </a:extLst>
              </p:cNvPr>
              <p:cNvGrpSpPr/>
              <p:nvPr/>
            </p:nvGrpSpPr>
            <p:grpSpPr>
              <a:xfrm>
                <a:off x="4263025" y="5233057"/>
                <a:ext cx="1184005" cy="626087"/>
                <a:chOff x="3752904" y="1856916"/>
                <a:chExt cx="1184005" cy="626087"/>
              </a:xfrm>
            </p:grpSpPr>
            <p:sp>
              <p:nvSpPr>
                <p:cNvPr id="1058" name="Rectangle 1057">
                  <a:extLst>
                    <a:ext uri="{FF2B5EF4-FFF2-40B4-BE49-F238E27FC236}">
                      <a16:creationId xmlns:a16="http://schemas.microsoft.com/office/drawing/2014/main" id="{685FAA70-BDB6-1E38-D649-07EC740007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9" name="Rectangle 1058">
                  <a:extLst>
                    <a:ext uri="{FF2B5EF4-FFF2-40B4-BE49-F238E27FC236}">
                      <a16:creationId xmlns:a16="http://schemas.microsoft.com/office/drawing/2014/main" id="{4DDB2E53-7FFC-4D51-AA02-D2ADC7FC66CD}"/>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0" name="Rectangle 1059">
                  <a:extLst>
                    <a:ext uri="{FF2B5EF4-FFF2-40B4-BE49-F238E27FC236}">
                      <a16:creationId xmlns:a16="http://schemas.microsoft.com/office/drawing/2014/main" id="{D4A3C6BE-76F2-D886-6A7A-EC51DF03B21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1" name="Group 1060">
                <a:extLst>
                  <a:ext uri="{FF2B5EF4-FFF2-40B4-BE49-F238E27FC236}">
                    <a16:creationId xmlns:a16="http://schemas.microsoft.com/office/drawing/2014/main" id="{446B1A93-DB44-D701-E92C-10772E74F120}"/>
                  </a:ext>
                </a:extLst>
              </p:cNvPr>
              <p:cNvGrpSpPr/>
              <p:nvPr/>
            </p:nvGrpSpPr>
            <p:grpSpPr>
              <a:xfrm>
                <a:off x="5547049" y="5240343"/>
                <a:ext cx="1184005" cy="626087"/>
                <a:chOff x="3752904" y="1856916"/>
                <a:chExt cx="1184005" cy="626087"/>
              </a:xfrm>
            </p:grpSpPr>
            <p:sp>
              <p:nvSpPr>
                <p:cNvPr id="1062" name="Rectangle 1061">
                  <a:extLst>
                    <a:ext uri="{FF2B5EF4-FFF2-40B4-BE49-F238E27FC236}">
                      <a16:creationId xmlns:a16="http://schemas.microsoft.com/office/drawing/2014/main" id="{E733A07A-FF00-9E31-D04C-E6AD9CE3C12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63" name="Rectangle 1062">
                  <a:extLst>
                    <a:ext uri="{FF2B5EF4-FFF2-40B4-BE49-F238E27FC236}">
                      <a16:creationId xmlns:a16="http://schemas.microsoft.com/office/drawing/2014/main" id="{A5210CBB-79B0-988D-4C70-9F37FCB44B7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4" name="Rectangle 1063">
                  <a:extLst>
                    <a:ext uri="{FF2B5EF4-FFF2-40B4-BE49-F238E27FC236}">
                      <a16:creationId xmlns:a16="http://schemas.microsoft.com/office/drawing/2014/main" id="{805C2EC9-D311-1929-A864-27DFC4F19947}"/>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5" name="Group 1064">
                <a:extLst>
                  <a:ext uri="{FF2B5EF4-FFF2-40B4-BE49-F238E27FC236}">
                    <a16:creationId xmlns:a16="http://schemas.microsoft.com/office/drawing/2014/main" id="{880CCAB7-9A10-72A9-2255-6087153EBD5C}"/>
                  </a:ext>
                </a:extLst>
              </p:cNvPr>
              <p:cNvGrpSpPr/>
              <p:nvPr/>
            </p:nvGrpSpPr>
            <p:grpSpPr>
              <a:xfrm>
                <a:off x="4263025" y="5951381"/>
                <a:ext cx="1184005" cy="626087"/>
                <a:chOff x="3752904" y="1856916"/>
                <a:chExt cx="1184005" cy="626087"/>
              </a:xfrm>
            </p:grpSpPr>
            <p:sp>
              <p:nvSpPr>
                <p:cNvPr id="1066" name="Rectangle 1065">
                  <a:extLst>
                    <a:ext uri="{FF2B5EF4-FFF2-40B4-BE49-F238E27FC236}">
                      <a16:creationId xmlns:a16="http://schemas.microsoft.com/office/drawing/2014/main" id="{EA09E364-B7A9-97DA-CC9F-F6EC05D4D42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67" name="Rectangle 1066">
                  <a:extLst>
                    <a:ext uri="{FF2B5EF4-FFF2-40B4-BE49-F238E27FC236}">
                      <a16:creationId xmlns:a16="http://schemas.microsoft.com/office/drawing/2014/main" id="{82D169FE-CC6B-56D9-043A-6BC1491968C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8" name="Rectangle 1067">
                  <a:extLst>
                    <a:ext uri="{FF2B5EF4-FFF2-40B4-BE49-F238E27FC236}">
                      <a16:creationId xmlns:a16="http://schemas.microsoft.com/office/drawing/2014/main" id="{E613E84E-8D65-6C95-E9EE-9CF34FA84F2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9" name="Group 1068">
                <a:extLst>
                  <a:ext uri="{FF2B5EF4-FFF2-40B4-BE49-F238E27FC236}">
                    <a16:creationId xmlns:a16="http://schemas.microsoft.com/office/drawing/2014/main" id="{1484D294-7532-EF0A-53A3-DC5FA2542459}"/>
                  </a:ext>
                </a:extLst>
              </p:cNvPr>
              <p:cNvGrpSpPr/>
              <p:nvPr/>
            </p:nvGrpSpPr>
            <p:grpSpPr>
              <a:xfrm>
                <a:off x="5547049" y="5958667"/>
                <a:ext cx="1184005" cy="626087"/>
                <a:chOff x="3752904" y="1856916"/>
                <a:chExt cx="1184005" cy="626087"/>
              </a:xfrm>
            </p:grpSpPr>
            <p:sp>
              <p:nvSpPr>
                <p:cNvPr id="1070" name="Rectangle 1069">
                  <a:extLst>
                    <a:ext uri="{FF2B5EF4-FFF2-40B4-BE49-F238E27FC236}">
                      <a16:creationId xmlns:a16="http://schemas.microsoft.com/office/drawing/2014/main" id="{70FADC7E-9620-6072-3427-911655D9C8C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1" name="Rectangle 1070">
                  <a:extLst>
                    <a:ext uri="{FF2B5EF4-FFF2-40B4-BE49-F238E27FC236}">
                      <a16:creationId xmlns:a16="http://schemas.microsoft.com/office/drawing/2014/main" id="{85210C0E-B87C-F111-4D02-529C1BEECF94}"/>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72" name="Rectangle 1071">
                  <a:extLst>
                    <a:ext uri="{FF2B5EF4-FFF2-40B4-BE49-F238E27FC236}">
                      <a16:creationId xmlns:a16="http://schemas.microsoft.com/office/drawing/2014/main" id="{015A4847-BB6D-8643-9698-15E7DE7719E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3" name="Group 1072">
                <a:extLst>
                  <a:ext uri="{FF2B5EF4-FFF2-40B4-BE49-F238E27FC236}">
                    <a16:creationId xmlns:a16="http://schemas.microsoft.com/office/drawing/2014/main" id="{0C87789A-00CB-2BFA-1C12-7751A320270A}"/>
                  </a:ext>
                </a:extLst>
              </p:cNvPr>
              <p:cNvGrpSpPr/>
              <p:nvPr/>
            </p:nvGrpSpPr>
            <p:grpSpPr>
              <a:xfrm>
                <a:off x="2982915" y="5237354"/>
                <a:ext cx="1184005" cy="626087"/>
                <a:chOff x="3752904" y="1856916"/>
                <a:chExt cx="1184005" cy="626087"/>
              </a:xfrm>
            </p:grpSpPr>
            <p:sp>
              <p:nvSpPr>
                <p:cNvPr id="1074" name="Rectangle 1073">
                  <a:extLst>
                    <a:ext uri="{FF2B5EF4-FFF2-40B4-BE49-F238E27FC236}">
                      <a16:creationId xmlns:a16="http://schemas.microsoft.com/office/drawing/2014/main" id="{8F2E1E5B-F719-CC4E-64AA-22907003573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5" name="Rectangle 1074">
                  <a:extLst>
                    <a:ext uri="{FF2B5EF4-FFF2-40B4-BE49-F238E27FC236}">
                      <a16:creationId xmlns:a16="http://schemas.microsoft.com/office/drawing/2014/main" id="{A3E7E3EB-7AFA-3EDB-E293-08B49C80AFB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6" name="Group 1075">
                <a:extLst>
                  <a:ext uri="{FF2B5EF4-FFF2-40B4-BE49-F238E27FC236}">
                    <a16:creationId xmlns:a16="http://schemas.microsoft.com/office/drawing/2014/main" id="{3E0AED19-CF0E-1AE2-95E4-BC71B77C3AC2}"/>
                  </a:ext>
                </a:extLst>
              </p:cNvPr>
              <p:cNvGrpSpPr/>
              <p:nvPr/>
            </p:nvGrpSpPr>
            <p:grpSpPr>
              <a:xfrm>
                <a:off x="2982915" y="4521745"/>
                <a:ext cx="1184005" cy="626087"/>
                <a:chOff x="3752904" y="1856916"/>
                <a:chExt cx="1184005" cy="626087"/>
              </a:xfrm>
            </p:grpSpPr>
            <p:sp>
              <p:nvSpPr>
                <p:cNvPr id="1077" name="Rectangle 1076">
                  <a:extLst>
                    <a:ext uri="{FF2B5EF4-FFF2-40B4-BE49-F238E27FC236}">
                      <a16:creationId xmlns:a16="http://schemas.microsoft.com/office/drawing/2014/main" id="{39430C75-97D9-2B7C-656A-14752C1E62C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8" name="Rectangle 1077">
                  <a:extLst>
                    <a:ext uri="{FF2B5EF4-FFF2-40B4-BE49-F238E27FC236}">
                      <a16:creationId xmlns:a16="http://schemas.microsoft.com/office/drawing/2014/main" id="{01DCE81A-F509-7ABD-A41E-54879CC6FE4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9" name="Group 1078">
                <a:extLst>
                  <a:ext uri="{FF2B5EF4-FFF2-40B4-BE49-F238E27FC236}">
                    <a16:creationId xmlns:a16="http://schemas.microsoft.com/office/drawing/2014/main" id="{23521645-3AC3-1014-EC8B-7496A9E86361}"/>
                  </a:ext>
                </a:extLst>
              </p:cNvPr>
              <p:cNvGrpSpPr/>
              <p:nvPr/>
            </p:nvGrpSpPr>
            <p:grpSpPr>
              <a:xfrm>
                <a:off x="2982915" y="5952963"/>
                <a:ext cx="1184005" cy="626087"/>
                <a:chOff x="3752904" y="1856916"/>
                <a:chExt cx="1184005" cy="626087"/>
              </a:xfrm>
            </p:grpSpPr>
            <p:sp>
              <p:nvSpPr>
                <p:cNvPr id="1080" name="Rectangle 1079">
                  <a:extLst>
                    <a:ext uri="{FF2B5EF4-FFF2-40B4-BE49-F238E27FC236}">
                      <a16:creationId xmlns:a16="http://schemas.microsoft.com/office/drawing/2014/main" id="{77A271E8-2904-9EBE-6ED9-ADDF815A147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1" name="Rectangle 1080">
                  <a:extLst>
                    <a:ext uri="{FF2B5EF4-FFF2-40B4-BE49-F238E27FC236}">
                      <a16:creationId xmlns:a16="http://schemas.microsoft.com/office/drawing/2014/main" id="{0E4F90D3-62DD-3307-FCD9-4880BDAABDBD}"/>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2" name="Group 1081">
                <a:extLst>
                  <a:ext uri="{FF2B5EF4-FFF2-40B4-BE49-F238E27FC236}">
                    <a16:creationId xmlns:a16="http://schemas.microsoft.com/office/drawing/2014/main" id="{96E19158-9187-3AB4-E5D9-8DF3C92B99DB}"/>
                  </a:ext>
                </a:extLst>
              </p:cNvPr>
              <p:cNvGrpSpPr/>
              <p:nvPr/>
            </p:nvGrpSpPr>
            <p:grpSpPr>
              <a:xfrm>
                <a:off x="1696204" y="3805630"/>
                <a:ext cx="1184005" cy="626087"/>
                <a:chOff x="3752904" y="1856916"/>
                <a:chExt cx="1184005" cy="626087"/>
              </a:xfrm>
            </p:grpSpPr>
            <p:sp>
              <p:nvSpPr>
                <p:cNvPr id="1083" name="Rectangle 1082">
                  <a:extLst>
                    <a:ext uri="{FF2B5EF4-FFF2-40B4-BE49-F238E27FC236}">
                      <a16:creationId xmlns:a16="http://schemas.microsoft.com/office/drawing/2014/main" id="{845C44F6-E604-8AF9-08F4-CDAFA9C983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4" name="Rectangle 1083">
                  <a:extLst>
                    <a:ext uri="{FF2B5EF4-FFF2-40B4-BE49-F238E27FC236}">
                      <a16:creationId xmlns:a16="http://schemas.microsoft.com/office/drawing/2014/main" id="{A006F1D2-0F61-929F-4BFD-AC30CE67F32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5" name="Group 1084">
                <a:extLst>
                  <a:ext uri="{FF2B5EF4-FFF2-40B4-BE49-F238E27FC236}">
                    <a16:creationId xmlns:a16="http://schemas.microsoft.com/office/drawing/2014/main" id="{A3900A80-A156-60AD-7AAC-4AAB31D56D4B}"/>
                  </a:ext>
                </a:extLst>
              </p:cNvPr>
              <p:cNvGrpSpPr/>
              <p:nvPr/>
            </p:nvGrpSpPr>
            <p:grpSpPr>
              <a:xfrm>
                <a:off x="1696204" y="5236848"/>
                <a:ext cx="1184005" cy="626087"/>
                <a:chOff x="3752904" y="1856916"/>
                <a:chExt cx="1184005" cy="626087"/>
              </a:xfrm>
            </p:grpSpPr>
            <p:sp>
              <p:nvSpPr>
                <p:cNvPr id="1086" name="Rectangle 1085">
                  <a:extLst>
                    <a:ext uri="{FF2B5EF4-FFF2-40B4-BE49-F238E27FC236}">
                      <a16:creationId xmlns:a16="http://schemas.microsoft.com/office/drawing/2014/main" id="{F2A48D45-B52F-A675-A60B-849A88ED09F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7" name="Rectangle 1086">
                  <a:extLst>
                    <a:ext uri="{FF2B5EF4-FFF2-40B4-BE49-F238E27FC236}">
                      <a16:creationId xmlns:a16="http://schemas.microsoft.com/office/drawing/2014/main" id="{6E4FA5EB-5EF6-C2AB-6662-617F8AB09B2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8" name="Group 1087">
                <a:extLst>
                  <a:ext uri="{FF2B5EF4-FFF2-40B4-BE49-F238E27FC236}">
                    <a16:creationId xmlns:a16="http://schemas.microsoft.com/office/drawing/2014/main" id="{A41A1F9E-1C65-774C-5D7B-5D7432F1CE4A}"/>
                  </a:ext>
                </a:extLst>
              </p:cNvPr>
              <p:cNvGrpSpPr/>
              <p:nvPr/>
            </p:nvGrpSpPr>
            <p:grpSpPr>
              <a:xfrm>
                <a:off x="1696204" y="4521239"/>
                <a:ext cx="1184005" cy="626087"/>
                <a:chOff x="3752904" y="1856916"/>
                <a:chExt cx="1184005" cy="626087"/>
              </a:xfrm>
            </p:grpSpPr>
            <p:sp>
              <p:nvSpPr>
                <p:cNvPr id="1089" name="Rectangle 1088">
                  <a:extLst>
                    <a:ext uri="{FF2B5EF4-FFF2-40B4-BE49-F238E27FC236}">
                      <a16:creationId xmlns:a16="http://schemas.microsoft.com/office/drawing/2014/main" id="{1C0B39DD-4F54-EC5D-07BF-90FCB97DC83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90" name="Rectangle 1089">
                  <a:extLst>
                    <a:ext uri="{FF2B5EF4-FFF2-40B4-BE49-F238E27FC236}">
                      <a16:creationId xmlns:a16="http://schemas.microsoft.com/office/drawing/2014/main" id="{772943D7-9127-D9D7-E5D3-5FC34FB6C983}"/>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91" name="Group 1090">
                <a:extLst>
                  <a:ext uri="{FF2B5EF4-FFF2-40B4-BE49-F238E27FC236}">
                    <a16:creationId xmlns:a16="http://schemas.microsoft.com/office/drawing/2014/main" id="{FD109441-225F-E1CC-BCF0-40FA007BB005}"/>
                  </a:ext>
                </a:extLst>
              </p:cNvPr>
              <p:cNvGrpSpPr/>
              <p:nvPr/>
            </p:nvGrpSpPr>
            <p:grpSpPr>
              <a:xfrm>
                <a:off x="1696204" y="5952457"/>
                <a:ext cx="1184005" cy="626087"/>
                <a:chOff x="3752904" y="1856916"/>
                <a:chExt cx="1184005" cy="626087"/>
              </a:xfrm>
            </p:grpSpPr>
            <p:sp>
              <p:nvSpPr>
                <p:cNvPr id="1092" name="Rectangle 1091">
                  <a:extLst>
                    <a:ext uri="{FF2B5EF4-FFF2-40B4-BE49-F238E27FC236}">
                      <a16:creationId xmlns:a16="http://schemas.microsoft.com/office/drawing/2014/main" id="{EF84B445-4116-13FE-79A7-87A7B031D0B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93" name="Rectangle 1092">
                  <a:extLst>
                    <a:ext uri="{FF2B5EF4-FFF2-40B4-BE49-F238E27FC236}">
                      <a16:creationId xmlns:a16="http://schemas.microsoft.com/office/drawing/2014/main" id="{1A02BF4B-D147-2539-516E-E4E51FB17BB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sp>
          <p:nvSpPr>
            <p:cNvPr id="283" name="Rectangle 282">
              <a:extLst>
                <a:ext uri="{FF2B5EF4-FFF2-40B4-BE49-F238E27FC236}">
                  <a16:creationId xmlns:a16="http://schemas.microsoft.com/office/drawing/2014/main" id="{487BEF0B-DEEB-B9D1-BA00-8E3B78708A44}"/>
                </a:ext>
              </a:extLst>
            </p:cNvPr>
            <p:cNvSpPr/>
            <p:nvPr/>
          </p:nvSpPr>
          <p:spPr>
            <a:xfrm>
              <a:off x="-4488857" y="-5547201"/>
              <a:ext cx="3927141" cy="30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L0 Instruction Cache</a:t>
              </a:r>
            </a:p>
          </p:txBody>
        </p:sp>
        <p:sp>
          <p:nvSpPr>
            <p:cNvPr id="285" name="Rectangle 284">
              <a:extLst>
                <a:ext uri="{FF2B5EF4-FFF2-40B4-BE49-F238E27FC236}">
                  <a16:creationId xmlns:a16="http://schemas.microsoft.com/office/drawing/2014/main" id="{1DEB7E0D-3399-50AF-158F-0F78DA1C6A3E}"/>
                </a:ext>
              </a:extLst>
            </p:cNvPr>
            <p:cNvSpPr/>
            <p:nvPr/>
          </p:nvSpPr>
          <p:spPr>
            <a:xfrm>
              <a:off x="-7552095" y="2776506"/>
              <a:ext cx="7372455" cy="394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64 KB Register File</a:t>
              </a:r>
            </a:p>
          </p:txBody>
        </p:sp>
        <p:sp>
          <p:nvSpPr>
            <p:cNvPr id="286" name="Rectangle 285">
              <a:extLst>
                <a:ext uri="{FF2B5EF4-FFF2-40B4-BE49-F238E27FC236}">
                  <a16:creationId xmlns:a16="http://schemas.microsoft.com/office/drawing/2014/main" id="{30AB03B7-538A-AD74-D97B-C8A28C55EC26}"/>
                </a:ext>
              </a:extLst>
            </p:cNvPr>
            <p:cNvSpPr/>
            <p:nvPr/>
          </p:nvSpPr>
          <p:spPr>
            <a:xfrm>
              <a:off x="-7631128" y="-4964174"/>
              <a:ext cx="7050191" cy="381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Warp Scheduler</a:t>
              </a:r>
            </a:p>
          </p:txBody>
        </p:sp>
        <p:sp>
          <p:nvSpPr>
            <p:cNvPr id="287" name="Rectangle 286">
              <a:extLst>
                <a:ext uri="{FF2B5EF4-FFF2-40B4-BE49-F238E27FC236}">
                  <a16:creationId xmlns:a16="http://schemas.microsoft.com/office/drawing/2014/main" id="{876B33D3-A6A7-E491-47BF-EF68B86BD064}"/>
                </a:ext>
              </a:extLst>
            </p:cNvPr>
            <p:cNvSpPr/>
            <p:nvPr/>
          </p:nvSpPr>
          <p:spPr>
            <a:xfrm>
              <a:off x="-6686823" y="-5510539"/>
              <a:ext cx="1490247" cy="226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Branch Unit</a:t>
              </a:r>
            </a:p>
          </p:txBody>
        </p:sp>
        <p:sp>
          <p:nvSpPr>
            <p:cNvPr id="294" name="Rectangle 293">
              <a:extLst>
                <a:ext uri="{FF2B5EF4-FFF2-40B4-BE49-F238E27FC236}">
                  <a16:creationId xmlns:a16="http://schemas.microsoft.com/office/drawing/2014/main" id="{54E3F77F-BB74-764B-451E-A9F164D156F1}"/>
                </a:ext>
              </a:extLst>
            </p:cNvPr>
            <p:cNvSpPr/>
            <p:nvPr/>
          </p:nvSpPr>
          <p:spPr>
            <a:xfrm>
              <a:off x="-6875811" y="-4254865"/>
              <a:ext cx="6294873" cy="391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Math Dispatch Unit</a:t>
              </a:r>
            </a:p>
          </p:txBody>
        </p:sp>
        <p:cxnSp>
          <p:nvCxnSpPr>
            <p:cNvPr id="520" name="Straight Arrow Connector 519">
              <a:extLst>
                <a:ext uri="{FF2B5EF4-FFF2-40B4-BE49-F238E27FC236}">
                  <a16:creationId xmlns:a16="http://schemas.microsoft.com/office/drawing/2014/main" id="{FA9ECD6F-73C8-72B0-6010-EA5C2486FA67}"/>
                </a:ext>
              </a:extLst>
            </p:cNvPr>
            <p:cNvCxnSpPr>
              <a:cxnSpLocks/>
            </p:cNvCxnSpPr>
            <p:nvPr/>
          </p:nvCxnSpPr>
          <p:spPr>
            <a:xfrm>
              <a:off x="-2457450" y="-523852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22" name="Straight Arrow Connector 521">
              <a:extLst>
                <a:ext uri="{FF2B5EF4-FFF2-40B4-BE49-F238E27FC236}">
                  <a16:creationId xmlns:a16="http://schemas.microsoft.com/office/drawing/2014/main" id="{13A7A47C-E975-3869-6AC4-56E7D4D90DCF}"/>
                </a:ext>
              </a:extLst>
            </p:cNvPr>
            <p:cNvCxnSpPr>
              <a:cxnSpLocks/>
            </p:cNvCxnSpPr>
            <p:nvPr/>
          </p:nvCxnSpPr>
          <p:spPr>
            <a:xfrm flipV="1">
              <a:off x="-5774722" y="-5309862"/>
              <a:ext cx="0" cy="3456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27" name="Straight Arrow Connector 526">
              <a:extLst>
                <a:ext uri="{FF2B5EF4-FFF2-40B4-BE49-F238E27FC236}">
                  <a16:creationId xmlns:a16="http://schemas.microsoft.com/office/drawing/2014/main" id="{5AFFC2F2-5ED3-CAA6-9C71-DB2D3D01303A}"/>
                </a:ext>
              </a:extLst>
            </p:cNvPr>
            <p:cNvCxnSpPr>
              <a:cxnSpLocks/>
            </p:cNvCxnSpPr>
            <p:nvPr/>
          </p:nvCxnSpPr>
          <p:spPr>
            <a:xfrm>
              <a:off x="-7258764" y="-458845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28" name="Straight Arrow Connector 527">
              <a:extLst>
                <a:ext uri="{FF2B5EF4-FFF2-40B4-BE49-F238E27FC236}">
                  <a16:creationId xmlns:a16="http://schemas.microsoft.com/office/drawing/2014/main" id="{4809FAF3-5F0C-FCBD-0227-B960A1E9FDBF}"/>
                </a:ext>
              </a:extLst>
            </p:cNvPr>
            <p:cNvCxnSpPr>
              <a:cxnSpLocks/>
            </p:cNvCxnSpPr>
            <p:nvPr/>
          </p:nvCxnSpPr>
          <p:spPr>
            <a:xfrm>
              <a:off x="-2874587" y="-455821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31" name="Straight Arrow Connector 530">
              <a:extLst>
                <a:ext uri="{FF2B5EF4-FFF2-40B4-BE49-F238E27FC236}">
                  <a16:creationId xmlns:a16="http://schemas.microsoft.com/office/drawing/2014/main" id="{9B0CFF81-90F3-E0DF-AB03-AF31BE55AB3D}"/>
                </a:ext>
              </a:extLst>
            </p:cNvPr>
            <p:cNvCxnSpPr>
              <a:cxnSpLocks/>
            </p:cNvCxnSpPr>
            <p:nvPr/>
          </p:nvCxnSpPr>
          <p:spPr>
            <a:xfrm>
              <a:off x="-4245346" y="-3863740"/>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50" name="Straight Arrow Connector 549">
              <a:extLst>
                <a:ext uri="{FF2B5EF4-FFF2-40B4-BE49-F238E27FC236}">
                  <a16:creationId xmlns:a16="http://schemas.microsoft.com/office/drawing/2014/main" id="{5452DE12-EE76-317E-DA52-B0A26EBA3B15}"/>
                </a:ext>
              </a:extLst>
            </p:cNvPr>
            <p:cNvCxnSpPr>
              <a:cxnSpLocks/>
              <a:stCxn id="563" idx="2"/>
            </p:cNvCxnSpPr>
            <p:nvPr/>
          </p:nvCxnSpPr>
          <p:spPr>
            <a:xfrm>
              <a:off x="-7271229" y="-3862735"/>
              <a:ext cx="30438" cy="6434485"/>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63" name="Rectangle 562">
              <a:extLst>
                <a:ext uri="{FF2B5EF4-FFF2-40B4-BE49-F238E27FC236}">
                  <a16:creationId xmlns:a16="http://schemas.microsoft.com/office/drawing/2014/main" id="{B5A41D0F-A814-DFC5-C9A7-E5EABCCF85A9}"/>
                </a:ext>
              </a:extLst>
            </p:cNvPr>
            <p:cNvSpPr/>
            <p:nvPr/>
          </p:nvSpPr>
          <p:spPr>
            <a:xfrm>
              <a:off x="-7582534" y="-4203788"/>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Tensor Core</a:t>
              </a:r>
            </a:p>
          </p:txBody>
        </p:sp>
        <p:sp>
          <p:nvSpPr>
            <p:cNvPr id="1142" name="Rectangle 1141">
              <a:extLst>
                <a:ext uri="{FF2B5EF4-FFF2-40B4-BE49-F238E27FC236}">
                  <a16:creationId xmlns:a16="http://schemas.microsoft.com/office/drawing/2014/main" id="{357A4CAF-2EED-8BDA-3267-7002FC108394}"/>
                </a:ext>
              </a:extLst>
            </p:cNvPr>
            <p:cNvSpPr/>
            <p:nvPr/>
          </p:nvSpPr>
          <p:spPr>
            <a:xfrm>
              <a:off x="-4572599" y="2238022"/>
              <a:ext cx="3243800" cy="361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Register Cache</a:t>
              </a:r>
            </a:p>
          </p:txBody>
        </p:sp>
        <p:sp>
          <p:nvSpPr>
            <p:cNvPr id="1145" name="Rectangle 1144">
              <a:extLst>
                <a:ext uri="{FF2B5EF4-FFF2-40B4-BE49-F238E27FC236}">
                  <a16:creationId xmlns:a16="http://schemas.microsoft.com/office/drawing/2014/main" id="{C1072EBE-C745-1DCD-80AB-332EA91CDE79}"/>
                </a:ext>
              </a:extLst>
            </p:cNvPr>
            <p:cNvSpPr/>
            <p:nvPr/>
          </p:nvSpPr>
          <p:spPr>
            <a:xfrm rot="16200000">
              <a:off x="-4356051" y="-883053"/>
              <a:ext cx="5666736" cy="370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Crossbar</a:t>
              </a:r>
            </a:p>
          </p:txBody>
        </p:sp>
        <p:sp>
          <p:nvSpPr>
            <p:cNvPr id="1149" name="Rectangle 1148">
              <a:extLst>
                <a:ext uri="{FF2B5EF4-FFF2-40B4-BE49-F238E27FC236}">
                  <a16:creationId xmlns:a16="http://schemas.microsoft.com/office/drawing/2014/main" id="{15F2287B-2E88-197A-55F1-D04A48CADE79}"/>
                </a:ext>
              </a:extLst>
            </p:cNvPr>
            <p:cNvSpPr/>
            <p:nvPr/>
          </p:nvSpPr>
          <p:spPr>
            <a:xfrm>
              <a:off x="-1238491" y="2237428"/>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1150" name="Rectangle 1149">
              <a:extLst>
                <a:ext uri="{FF2B5EF4-FFF2-40B4-BE49-F238E27FC236}">
                  <a16:creationId xmlns:a16="http://schemas.microsoft.com/office/drawing/2014/main" id="{0A70884A-BCFE-B171-0E8A-CF4E9D0C5EC9}"/>
                </a:ext>
              </a:extLst>
            </p:cNvPr>
            <p:cNvSpPr/>
            <p:nvPr/>
          </p:nvSpPr>
          <p:spPr>
            <a:xfrm>
              <a:off x="-1238492" y="1567224"/>
              <a:ext cx="1058852" cy="582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Operand buffer</a:t>
              </a:r>
            </a:p>
          </p:txBody>
        </p:sp>
        <p:cxnSp>
          <p:nvCxnSpPr>
            <p:cNvPr id="1181" name="Straight Arrow Connector 1180">
              <a:extLst>
                <a:ext uri="{FF2B5EF4-FFF2-40B4-BE49-F238E27FC236}">
                  <a16:creationId xmlns:a16="http://schemas.microsoft.com/office/drawing/2014/main" id="{2AD90B27-DEAF-2BDC-4787-1F6098BDDA7C}"/>
                </a:ext>
              </a:extLst>
            </p:cNvPr>
            <p:cNvCxnSpPr>
              <a:cxnSpLocks/>
            </p:cNvCxnSpPr>
            <p:nvPr/>
          </p:nvCxnSpPr>
          <p:spPr>
            <a:xfrm flipH="1" flipV="1">
              <a:off x="-368161" y="2049651"/>
              <a:ext cx="21604" cy="80383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4" name="Straight Arrow Connector 1183">
              <a:extLst>
                <a:ext uri="{FF2B5EF4-FFF2-40B4-BE49-F238E27FC236}">
                  <a16:creationId xmlns:a16="http://schemas.microsoft.com/office/drawing/2014/main" id="{716C5E58-E167-53D6-216A-A0E2F228FA32}"/>
                </a:ext>
              </a:extLst>
            </p:cNvPr>
            <p:cNvCxnSpPr>
              <a:cxnSpLocks/>
            </p:cNvCxnSpPr>
            <p:nvPr/>
          </p:nvCxnSpPr>
          <p:spPr>
            <a:xfrm>
              <a:off x="-1922339" y="2608122"/>
              <a:ext cx="64729" cy="35069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6" name="Straight Arrow Connector 1185">
              <a:extLst>
                <a:ext uri="{FF2B5EF4-FFF2-40B4-BE49-F238E27FC236}">
                  <a16:creationId xmlns:a16="http://schemas.microsoft.com/office/drawing/2014/main" id="{1A6EF287-9B0F-A416-D385-0FD1A08284C8}"/>
                </a:ext>
              </a:extLst>
            </p:cNvPr>
            <p:cNvCxnSpPr>
              <a:cxnSpLocks/>
            </p:cNvCxnSpPr>
            <p:nvPr/>
          </p:nvCxnSpPr>
          <p:spPr>
            <a:xfrm flipH="1" flipV="1">
              <a:off x="-1464805" y="1703719"/>
              <a:ext cx="456965" cy="12897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8" name="Straight Arrow Connector 1187">
              <a:extLst>
                <a:ext uri="{FF2B5EF4-FFF2-40B4-BE49-F238E27FC236}">
                  <a16:creationId xmlns:a16="http://schemas.microsoft.com/office/drawing/2014/main" id="{6A36F53F-8F83-2137-14DA-585F81E911B9}"/>
                </a:ext>
              </a:extLst>
            </p:cNvPr>
            <p:cNvCxnSpPr>
              <a:cxnSpLocks/>
            </p:cNvCxnSpPr>
            <p:nvPr/>
          </p:nvCxnSpPr>
          <p:spPr>
            <a:xfrm>
              <a:off x="-1514999" y="2004573"/>
              <a:ext cx="53934"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0" name="Straight Arrow Connector 1189">
              <a:extLst>
                <a:ext uri="{FF2B5EF4-FFF2-40B4-BE49-F238E27FC236}">
                  <a16:creationId xmlns:a16="http://schemas.microsoft.com/office/drawing/2014/main" id="{BF2F8BDB-F7DF-048E-9953-BA1A0E94804E}"/>
                </a:ext>
              </a:extLst>
            </p:cNvPr>
            <p:cNvCxnSpPr>
              <a:cxnSpLocks/>
            </p:cNvCxnSpPr>
            <p:nvPr/>
          </p:nvCxnSpPr>
          <p:spPr>
            <a:xfrm flipH="1">
              <a:off x="-1883187" y="744236"/>
              <a:ext cx="428617" cy="3761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2" name="Straight Arrow Connector 1191">
              <a:extLst>
                <a:ext uri="{FF2B5EF4-FFF2-40B4-BE49-F238E27FC236}">
                  <a16:creationId xmlns:a16="http://schemas.microsoft.com/office/drawing/2014/main" id="{515560A1-C82C-0DC1-F570-E9D09E8B8340}"/>
                </a:ext>
              </a:extLst>
            </p:cNvPr>
            <p:cNvCxnSpPr>
              <a:cxnSpLocks/>
            </p:cNvCxnSpPr>
            <p:nvPr/>
          </p:nvCxnSpPr>
          <p:spPr>
            <a:xfrm flipV="1">
              <a:off x="-2268301" y="2049651"/>
              <a:ext cx="217129" cy="20475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3" name="Straight Arrow Connector 1192">
              <a:extLst>
                <a:ext uri="{FF2B5EF4-FFF2-40B4-BE49-F238E27FC236}">
                  <a16:creationId xmlns:a16="http://schemas.microsoft.com/office/drawing/2014/main" id="{27511F00-D880-B01B-4703-D2DA03F2A48F}"/>
                </a:ext>
              </a:extLst>
            </p:cNvPr>
            <p:cNvCxnSpPr>
              <a:cxnSpLocks/>
            </p:cNvCxnSpPr>
            <p:nvPr/>
          </p:nvCxnSpPr>
          <p:spPr>
            <a:xfrm>
              <a:off x="-1359470" y="1958959"/>
              <a:ext cx="308723"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01" name="Straight Arrow Connector 1200">
              <a:extLst>
                <a:ext uri="{FF2B5EF4-FFF2-40B4-BE49-F238E27FC236}">
                  <a16:creationId xmlns:a16="http://schemas.microsoft.com/office/drawing/2014/main" id="{C6A652B3-BEF0-E95E-25F9-7C2908A8C3BA}"/>
                </a:ext>
              </a:extLst>
            </p:cNvPr>
            <p:cNvCxnSpPr>
              <a:cxnSpLocks/>
            </p:cNvCxnSpPr>
            <p:nvPr/>
          </p:nvCxnSpPr>
          <p:spPr>
            <a:xfrm>
              <a:off x="-1407960" y="2417496"/>
              <a:ext cx="405945" cy="4678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
        <p:nvSpPr>
          <p:cNvPr id="1418" name="Rectangle 1417">
            <a:extLst>
              <a:ext uri="{FF2B5EF4-FFF2-40B4-BE49-F238E27FC236}">
                <a16:creationId xmlns:a16="http://schemas.microsoft.com/office/drawing/2014/main" id="{EECA82EB-1D6A-DCAE-2BA6-6E4D5F10B13F}"/>
              </a:ext>
            </a:extLst>
          </p:cNvPr>
          <p:cNvSpPr/>
          <p:nvPr/>
        </p:nvSpPr>
        <p:spPr>
          <a:xfrm>
            <a:off x="1163388" y="-663894"/>
            <a:ext cx="9467010" cy="458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 Instruction Cache</a:t>
            </a:r>
          </a:p>
        </p:txBody>
      </p:sp>
      <p:grpSp>
        <p:nvGrpSpPr>
          <p:cNvPr id="1613" name="Group 1612">
            <a:extLst>
              <a:ext uri="{FF2B5EF4-FFF2-40B4-BE49-F238E27FC236}">
                <a16:creationId xmlns:a16="http://schemas.microsoft.com/office/drawing/2014/main" id="{96406F2C-4CDC-DD5E-F048-09B94312CE8F}"/>
              </a:ext>
            </a:extLst>
          </p:cNvPr>
          <p:cNvGrpSpPr/>
          <p:nvPr/>
        </p:nvGrpSpPr>
        <p:grpSpPr>
          <a:xfrm>
            <a:off x="3670836" y="1823428"/>
            <a:ext cx="2214685" cy="1758505"/>
            <a:chOff x="1084444" y="2074344"/>
            <a:chExt cx="2718200" cy="2158306"/>
          </a:xfrm>
        </p:grpSpPr>
        <p:sp>
          <p:nvSpPr>
            <p:cNvPr id="1420" name="Rectangle 1419">
              <a:extLst>
                <a:ext uri="{FF2B5EF4-FFF2-40B4-BE49-F238E27FC236}">
                  <a16:creationId xmlns:a16="http://schemas.microsoft.com/office/drawing/2014/main" id="{D5A9B110-B17D-9EF3-E139-7BEF8C771F03}"/>
                </a:ext>
              </a:extLst>
            </p:cNvPr>
            <p:cNvSpPr/>
            <p:nvPr/>
          </p:nvSpPr>
          <p:spPr>
            <a:xfrm>
              <a:off x="1084444" y="2074344"/>
              <a:ext cx="2718200" cy="21583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100" dirty="0"/>
                <a:t>L1 </a:t>
              </a:r>
              <a:r>
                <a:rPr lang="en-SG" sz="1100" dirty="0" err="1"/>
                <a:t>Dcache</a:t>
              </a:r>
              <a:r>
                <a:rPr lang="en-SG" sz="1100" dirty="0"/>
                <a:t>/</a:t>
              </a:r>
              <a:r>
                <a:rPr lang="en-SG" sz="1100" dirty="0" err="1"/>
                <a:t>Smem</a:t>
              </a:r>
              <a:r>
                <a:rPr lang="en-SG" sz="1100" dirty="0"/>
                <a:t> 128kb (LUSIN)</a:t>
              </a:r>
            </a:p>
          </p:txBody>
        </p:sp>
        <p:sp>
          <p:nvSpPr>
            <p:cNvPr id="1589" name="Rectangle 1588">
              <a:extLst>
                <a:ext uri="{FF2B5EF4-FFF2-40B4-BE49-F238E27FC236}">
                  <a16:creationId xmlns:a16="http://schemas.microsoft.com/office/drawing/2014/main" id="{6A268E14-6C96-3E6C-02D0-43252EFF0535}"/>
                </a:ext>
              </a:extLst>
            </p:cNvPr>
            <p:cNvSpPr/>
            <p:nvPr/>
          </p:nvSpPr>
          <p:spPr>
            <a:xfrm>
              <a:off x="1258015" y="2427395"/>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LSUIN</a:t>
              </a:r>
            </a:p>
          </p:txBody>
        </p:sp>
        <p:sp>
          <p:nvSpPr>
            <p:cNvPr id="1591" name="Rectangle 1590">
              <a:extLst>
                <a:ext uri="{FF2B5EF4-FFF2-40B4-BE49-F238E27FC236}">
                  <a16:creationId xmlns:a16="http://schemas.microsoft.com/office/drawing/2014/main" id="{7390C3BB-9D32-BF5E-FECE-0263F7D22BFF}"/>
                </a:ext>
              </a:extLst>
            </p:cNvPr>
            <p:cNvSpPr/>
            <p:nvPr/>
          </p:nvSpPr>
          <p:spPr>
            <a:xfrm>
              <a:off x="1258015" y="3418851"/>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Tag</a:t>
              </a:r>
            </a:p>
          </p:txBody>
        </p:sp>
        <p:sp>
          <p:nvSpPr>
            <p:cNvPr id="1592" name="Rectangle 1591">
              <a:extLst>
                <a:ext uri="{FF2B5EF4-FFF2-40B4-BE49-F238E27FC236}">
                  <a16:creationId xmlns:a16="http://schemas.microsoft.com/office/drawing/2014/main" id="{BE64EEFA-3213-D8DD-C548-033517DC7DC1}"/>
                </a:ext>
              </a:extLst>
            </p:cNvPr>
            <p:cNvSpPr/>
            <p:nvPr/>
          </p:nvSpPr>
          <p:spPr>
            <a:xfrm>
              <a:off x="2127022" y="3429000"/>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Miss</a:t>
              </a:r>
            </a:p>
          </p:txBody>
        </p:sp>
        <p:sp>
          <p:nvSpPr>
            <p:cNvPr id="1593" name="Rectangle 1592">
              <a:extLst>
                <a:ext uri="{FF2B5EF4-FFF2-40B4-BE49-F238E27FC236}">
                  <a16:creationId xmlns:a16="http://schemas.microsoft.com/office/drawing/2014/main" id="{26CF23B0-1E13-982A-EFC7-9C976A5D0515}"/>
                </a:ext>
              </a:extLst>
            </p:cNvPr>
            <p:cNvSpPr/>
            <p:nvPr/>
          </p:nvSpPr>
          <p:spPr>
            <a:xfrm>
              <a:off x="3000587" y="3429000"/>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Data</a:t>
              </a:r>
            </a:p>
          </p:txBody>
        </p:sp>
        <p:sp>
          <p:nvSpPr>
            <p:cNvPr id="1594" name="Rectangle 1593">
              <a:extLst>
                <a:ext uri="{FF2B5EF4-FFF2-40B4-BE49-F238E27FC236}">
                  <a16:creationId xmlns:a16="http://schemas.microsoft.com/office/drawing/2014/main" id="{170609EB-D9A3-EC34-83FE-0D3B51C2A492}"/>
                </a:ext>
              </a:extLst>
            </p:cNvPr>
            <p:cNvSpPr/>
            <p:nvPr/>
          </p:nvSpPr>
          <p:spPr>
            <a:xfrm>
              <a:off x="3000587" y="2423007"/>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cxnSp>
          <p:nvCxnSpPr>
            <p:cNvPr id="1595" name="Straight Arrow Connector 1594">
              <a:extLst>
                <a:ext uri="{FF2B5EF4-FFF2-40B4-BE49-F238E27FC236}">
                  <a16:creationId xmlns:a16="http://schemas.microsoft.com/office/drawing/2014/main" id="{9F1054FA-40B7-E375-90F3-F9E594DA64C3}"/>
                </a:ext>
              </a:extLst>
            </p:cNvPr>
            <p:cNvCxnSpPr>
              <a:cxnSpLocks/>
              <a:stCxn id="1589" idx="2"/>
              <a:endCxn id="1591" idx="0"/>
            </p:cNvCxnSpPr>
            <p:nvPr/>
          </p:nvCxnSpPr>
          <p:spPr>
            <a:xfrm>
              <a:off x="1567579" y="3101898"/>
              <a:ext cx="0" cy="316953"/>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98" name="Straight Arrow Connector 1597">
              <a:extLst>
                <a:ext uri="{FF2B5EF4-FFF2-40B4-BE49-F238E27FC236}">
                  <a16:creationId xmlns:a16="http://schemas.microsoft.com/office/drawing/2014/main" id="{2C2F4780-2DFA-D77F-DD88-D2D6B8E49505}"/>
                </a:ext>
              </a:extLst>
            </p:cNvPr>
            <p:cNvCxnSpPr>
              <a:cxnSpLocks/>
              <a:stCxn id="1591" idx="3"/>
              <a:endCxn id="1592" idx="1"/>
            </p:cNvCxnSpPr>
            <p:nvPr/>
          </p:nvCxnSpPr>
          <p:spPr>
            <a:xfrm>
              <a:off x="1877142" y="3756103"/>
              <a:ext cx="249880" cy="10149"/>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02" name="Straight Arrow Connector 1601">
              <a:extLst>
                <a:ext uri="{FF2B5EF4-FFF2-40B4-BE49-F238E27FC236}">
                  <a16:creationId xmlns:a16="http://schemas.microsoft.com/office/drawing/2014/main" id="{29E828E8-04C9-E1C4-D5BB-91DBC55AB2D8}"/>
                </a:ext>
              </a:extLst>
            </p:cNvPr>
            <p:cNvCxnSpPr>
              <a:cxnSpLocks/>
              <a:stCxn id="1589" idx="3"/>
              <a:endCxn id="1594" idx="1"/>
            </p:cNvCxnSpPr>
            <p:nvPr/>
          </p:nvCxnSpPr>
          <p:spPr>
            <a:xfrm flipV="1">
              <a:off x="1877142" y="2760259"/>
              <a:ext cx="1123445" cy="43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05" name="Straight Arrow Connector 1604">
              <a:extLst>
                <a:ext uri="{FF2B5EF4-FFF2-40B4-BE49-F238E27FC236}">
                  <a16:creationId xmlns:a16="http://schemas.microsoft.com/office/drawing/2014/main" id="{F65568D2-85F9-8B81-DCF4-BCC383AAD63C}"/>
                </a:ext>
              </a:extLst>
            </p:cNvPr>
            <p:cNvCxnSpPr>
              <a:cxnSpLocks/>
              <a:stCxn id="1592" idx="3"/>
              <a:endCxn id="1593" idx="1"/>
            </p:cNvCxnSpPr>
            <p:nvPr/>
          </p:nvCxnSpPr>
          <p:spPr>
            <a:xfrm>
              <a:off x="2746149" y="3766252"/>
              <a:ext cx="254438" cy="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10" name="Straight Arrow Connector 1609">
              <a:extLst>
                <a:ext uri="{FF2B5EF4-FFF2-40B4-BE49-F238E27FC236}">
                  <a16:creationId xmlns:a16="http://schemas.microsoft.com/office/drawing/2014/main" id="{25C641D3-D764-11CB-EAD7-19F970D11240}"/>
                </a:ext>
              </a:extLst>
            </p:cNvPr>
            <p:cNvCxnSpPr>
              <a:cxnSpLocks/>
              <a:stCxn id="1593" idx="0"/>
            </p:cNvCxnSpPr>
            <p:nvPr/>
          </p:nvCxnSpPr>
          <p:spPr>
            <a:xfrm flipH="1" flipV="1">
              <a:off x="3310150" y="3097510"/>
              <a:ext cx="1" cy="33149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
        <p:nvSpPr>
          <p:cNvPr id="1899" name="Rectangle 1898">
            <a:extLst>
              <a:ext uri="{FF2B5EF4-FFF2-40B4-BE49-F238E27FC236}">
                <a16:creationId xmlns:a16="http://schemas.microsoft.com/office/drawing/2014/main" id="{97D598DF-F48D-1A37-2877-AEE4A10E418E}"/>
              </a:ext>
            </a:extLst>
          </p:cNvPr>
          <p:cNvSpPr/>
          <p:nvPr/>
        </p:nvSpPr>
        <p:spPr>
          <a:xfrm>
            <a:off x="4408008" y="3118734"/>
            <a:ext cx="1489254" cy="602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L1 Immediate Constant Cache 2 KB</a:t>
            </a:r>
          </a:p>
        </p:txBody>
      </p:sp>
      <p:sp>
        <p:nvSpPr>
          <p:cNvPr id="1900" name="Rectangle 1899">
            <a:extLst>
              <a:ext uri="{FF2B5EF4-FFF2-40B4-BE49-F238E27FC236}">
                <a16:creationId xmlns:a16="http://schemas.microsoft.com/office/drawing/2014/main" id="{60E58088-DC0A-3E42-2101-B36190093211}"/>
              </a:ext>
            </a:extLst>
          </p:cNvPr>
          <p:cNvSpPr/>
          <p:nvPr/>
        </p:nvSpPr>
        <p:spPr>
          <a:xfrm>
            <a:off x="6144008" y="3119275"/>
            <a:ext cx="1489254" cy="602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L1 </a:t>
            </a:r>
            <a:r>
              <a:rPr lang="en-SG" sz="1100" dirty="0" err="1"/>
              <a:t>InDexed</a:t>
            </a:r>
            <a:r>
              <a:rPr lang="en-SG" sz="1100" dirty="0"/>
              <a:t> Constant Cache 8 KB</a:t>
            </a:r>
          </a:p>
        </p:txBody>
      </p:sp>
      <p:sp>
        <p:nvSpPr>
          <p:cNvPr id="137" name="Rectangle 136">
            <a:extLst>
              <a:ext uri="{FF2B5EF4-FFF2-40B4-BE49-F238E27FC236}">
                <a16:creationId xmlns:a16="http://schemas.microsoft.com/office/drawing/2014/main" id="{2D703D4C-0171-008A-560C-75FAD53B4612}"/>
              </a:ext>
            </a:extLst>
          </p:cNvPr>
          <p:cNvSpPr/>
          <p:nvPr/>
        </p:nvSpPr>
        <p:spPr>
          <a:xfrm>
            <a:off x="5836750" y="4142962"/>
            <a:ext cx="1250131" cy="14873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100" dirty="0"/>
              <a:t>L2 Cache</a:t>
            </a:r>
          </a:p>
        </p:txBody>
      </p:sp>
      <p:sp>
        <p:nvSpPr>
          <p:cNvPr id="3" name="Rectangle 2">
            <a:extLst>
              <a:ext uri="{FF2B5EF4-FFF2-40B4-BE49-F238E27FC236}">
                <a16:creationId xmlns:a16="http://schemas.microsoft.com/office/drawing/2014/main" id="{4764AEA9-419C-8505-258E-34078D48742E}"/>
              </a:ext>
            </a:extLst>
          </p:cNvPr>
          <p:cNvSpPr/>
          <p:nvPr/>
        </p:nvSpPr>
        <p:spPr>
          <a:xfrm>
            <a:off x="1286090" y="180640"/>
            <a:ext cx="1397927" cy="11143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Rectangle 3">
            <a:extLst>
              <a:ext uri="{FF2B5EF4-FFF2-40B4-BE49-F238E27FC236}">
                <a16:creationId xmlns:a16="http://schemas.microsoft.com/office/drawing/2014/main" id="{272B453A-97BC-CC16-D88C-9A3CFB1D52FB}"/>
              </a:ext>
            </a:extLst>
          </p:cNvPr>
          <p:cNvSpPr/>
          <p:nvPr/>
        </p:nvSpPr>
        <p:spPr>
          <a:xfrm>
            <a:off x="2971873" y="180639"/>
            <a:ext cx="1397927" cy="11143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Rectangle 4">
            <a:extLst>
              <a:ext uri="{FF2B5EF4-FFF2-40B4-BE49-F238E27FC236}">
                <a16:creationId xmlns:a16="http://schemas.microsoft.com/office/drawing/2014/main" id="{255D180C-F61A-F0CD-D9A2-C9B85C6CD2D1}"/>
              </a:ext>
            </a:extLst>
          </p:cNvPr>
          <p:cNvSpPr/>
          <p:nvPr/>
        </p:nvSpPr>
        <p:spPr>
          <a:xfrm>
            <a:off x="4689477" y="155385"/>
            <a:ext cx="1397927" cy="11143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Rectangle 5">
            <a:extLst>
              <a:ext uri="{FF2B5EF4-FFF2-40B4-BE49-F238E27FC236}">
                <a16:creationId xmlns:a16="http://schemas.microsoft.com/office/drawing/2014/main" id="{8F392E02-4150-AF1E-C7D6-DFEB945F31AD}"/>
              </a:ext>
            </a:extLst>
          </p:cNvPr>
          <p:cNvSpPr/>
          <p:nvPr/>
        </p:nvSpPr>
        <p:spPr>
          <a:xfrm>
            <a:off x="6437276" y="241121"/>
            <a:ext cx="1397927" cy="11143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1421" name="Group 1420">
            <a:extLst>
              <a:ext uri="{FF2B5EF4-FFF2-40B4-BE49-F238E27FC236}">
                <a16:creationId xmlns:a16="http://schemas.microsoft.com/office/drawing/2014/main" id="{AF452BBD-F8B1-80C6-08D0-DB1501E0E533}"/>
              </a:ext>
            </a:extLst>
          </p:cNvPr>
          <p:cNvGrpSpPr/>
          <p:nvPr/>
        </p:nvGrpSpPr>
        <p:grpSpPr>
          <a:xfrm>
            <a:off x="6584402" y="396791"/>
            <a:ext cx="949120" cy="489627"/>
            <a:chOff x="6871747" y="902186"/>
            <a:chExt cx="1173627" cy="496662"/>
          </a:xfrm>
        </p:grpSpPr>
        <p:sp>
          <p:nvSpPr>
            <p:cNvPr id="1422" name="Rectangle 1421">
              <a:extLst>
                <a:ext uri="{FF2B5EF4-FFF2-40B4-BE49-F238E27FC236}">
                  <a16:creationId xmlns:a16="http://schemas.microsoft.com/office/drawing/2014/main" id="{A81CFF74-C274-DF9D-2D15-7A930BA8D917}"/>
                </a:ext>
              </a:extLst>
            </p:cNvPr>
            <p:cNvSpPr/>
            <p:nvPr/>
          </p:nvSpPr>
          <p:spPr>
            <a:xfrm>
              <a:off x="6871747"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423" name="Rectangle 1422">
              <a:extLst>
                <a:ext uri="{FF2B5EF4-FFF2-40B4-BE49-F238E27FC236}">
                  <a16:creationId xmlns:a16="http://schemas.microsoft.com/office/drawing/2014/main" id="{DD201143-1940-A51B-1829-368BA082BAFE}"/>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4" name="Rectangle 1423">
              <a:extLst>
                <a:ext uri="{FF2B5EF4-FFF2-40B4-BE49-F238E27FC236}">
                  <a16:creationId xmlns:a16="http://schemas.microsoft.com/office/drawing/2014/main" id="{E7C52D4C-63E7-FF1B-137A-7BC74A312D07}"/>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5" name="Rectangle 1424">
              <a:extLst>
                <a:ext uri="{FF2B5EF4-FFF2-40B4-BE49-F238E27FC236}">
                  <a16:creationId xmlns:a16="http://schemas.microsoft.com/office/drawing/2014/main" id="{D2719E0D-123D-A97B-D912-274B3942D373}"/>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6" name="Rectangle 1425">
              <a:extLst>
                <a:ext uri="{FF2B5EF4-FFF2-40B4-BE49-F238E27FC236}">
                  <a16:creationId xmlns:a16="http://schemas.microsoft.com/office/drawing/2014/main" id="{53D1BB99-FB90-58AF-2906-E559CFE87571}"/>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grpSp>
      <p:grpSp>
        <p:nvGrpSpPr>
          <p:cNvPr id="1430" name="Group 1429">
            <a:extLst>
              <a:ext uri="{FF2B5EF4-FFF2-40B4-BE49-F238E27FC236}">
                <a16:creationId xmlns:a16="http://schemas.microsoft.com/office/drawing/2014/main" id="{B1A4829F-C616-F2EB-6FB9-128507D27467}"/>
              </a:ext>
            </a:extLst>
          </p:cNvPr>
          <p:cNvGrpSpPr/>
          <p:nvPr/>
        </p:nvGrpSpPr>
        <p:grpSpPr>
          <a:xfrm>
            <a:off x="6750242" y="653468"/>
            <a:ext cx="984199" cy="510103"/>
            <a:chOff x="6871745" y="902186"/>
            <a:chExt cx="1173627" cy="496662"/>
          </a:xfrm>
        </p:grpSpPr>
        <p:sp>
          <p:nvSpPr>
            <p:cNvPr id="1431" name="Rectangle 1430">
              <a:extLst>
                <a:ext uri="{FF2B5EF4-FFF2-40B4-BE49-F238E27FC236}">
                  <a16:creationId xmlns:a16="http://schemas.microsoft.com/office/drawing/2014/main" id="{3E351772-2AF6-B4B4-6836-E62CC359AB1A}"/>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432" name="Rectangle 1431">
              <a:extLst>
                <a:ext uri="{FF2B5EF4-FFF2-40B4-BE49-F238E27FC236}">
                  <a16:creationId xmlns:a16="http://schemas.microsoft.com/office/drawing/2014/main" id="{401951C8-5F3B-FECF-DF0D-5FD7EAEE9E9D}"/>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3" name="Rectangle 1432">
              <a:extLst>
                <a:ext uri="{FF2B5EF4-FFF2-40B4-BE49-F238E27FC236}">
                  <a16:creationId xmlns:a16="http://schemas.microsoft.com/office/drawing/2014/main" id="{61D715E0-FE0F-83B3-6A69-5376AE4B4915}"/>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4" name="Rectangle 1433">
              <a:extLst>
                <a:ext uri="{FF2B5EF4-FFF2-40B4-BE49-F238E27FC236}">
                  <a16:creationId xmlns:a16="http://schemas.microsoft.com/office/drawing/2014/main" id="{9FDFFC9A-2658-E20B-2909-33BC71CE1BA1}"/>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5" name="Rectangle 1434">
              <a:extLst>
                <a:ext uri="{FF2B5EF4-FFF2-40B4-BE49-F238E27FC236}">
                  <a16:creationId xmlns:a16="http://schemas.microsoft.com/office/drawing/2014/main" id="{F17F928F-43FB-22BD-EB6F-25F43EE82241}"/>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grpSp>
      <p:grpSp>
        <p:nvGrpSpPr>
          <p:cNvPr id="8" name="Group 7">
            <a:extLst>
              <a:ext uri="{FF2B5EF4-FFF2-40B4-BE49-F238E27FC236}">
                <a16:creationId xmlns:a16="http://schemas.microsoft.com/office/drawing/2014/main" id="{4F513508-E3AA-59D2-9278-060B2A4E8A41}"/>
              </a:ext>
            </a:extLst>
          </p:cNvPr>
          <p:cNvGrpSpPr/>
          <p:nvPr/>
        </p:nvGrpSpPr>
        <p:grpSpPr>
          <a:xfrm>
            <a:off x="8520603" y="-129151"/>
            <a:ext cx="3851428" cy="3034384"/>
            <a:chOff x="9174088" y="934943"/>
            <a:chExt cx="3851428" cy="3034384"/>
          </a:xfrm>
        </p:grpSpPr>
        <p:sp>
          <p:nvSpPr>
            <p:cNvPr id="1427" name="Rectangle 1426">
              <a:extLst>
                <a:ext uri="{FF2B5EF4-FFF2-40B4-BE49-F238E27FC236}">
                  <a16:creationId xmlns:a16="http://schemas.microsoft.com/office/drawing/2014/main" id="{6FB029A1-EB4E-BECA-411C-B015FA936AF0}"/>
                </a:ext>
              </a:extLst>
            </p:cNvPr>
            <p:cNvSpPr/>
            <p:nvPr/>
          </p:nvSpPr>
          <p:spPr>
            <a:xfrm>
              <a:off x="9174088" y="1954254"/>
              <a:ext cx="2101646" cy="7113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MIO Scheduler</a:t>
              </a:r>
            </a:p>
          </p:txBody>
        </p:sp>
        <p:sp>
          <p:nvSpPr>
            <p:cNvPr id="1428" name="Rectangle 1427">
              <a:extLst>
                <a:ext uri="{FF2B5EF4-FFF2-40B4-BE49-F238E27FC236}">
                  <a16:creationId xmlns:a16="http://schemas.microsoft.com/office/drawing/2014/main" id="{2BA9CEA1-595D-FD4A-B949-74CEAE07E9D9}"/>
                </a:ext>
              </a:extLst>
            </p:cNvPr>
            <p:cNvSpPr/>
            <p:nvPr/>
          </p:nvSpPr>
          <p:spPr>
            <a:xfrm>
              <a:off x="10315660" y="2748558"/>
              <a:ext cx="536648" cy="1556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fp64</a:t>
              </a:r>
            </a:p>
          </p:txBody>
        </p:sp>
        <p:sp>
          <p:nvSpPr>
            <p:cNvPr id="1429" name="Rectangle 1428">
              <a:extLst>
                <a:ext uri="{FF2B5EF4-FFF2-40B4-BE49-F238E27FC236}">
                  <a16:creationId xmlns:a16="http://schemas.microsoft.com/office/drawing/2014/main" id="{46162D4D-4E7F-F037-2EC2-3BE10699251F}"/>
                </a:ext>
              </a:extLst>
            </p:cNvPr>
            <p:cNvSpPr/>
            <p:nvPr/>
          </p:nvSpPr>
          <p:spPr>
            <a:xfrm>
              <a:off x="9174088" y="934943"/>
              <a:ext cx="1077284"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MUFU/XU/SFU Instruction</a:t>
              </a:r>
            </a:p>
            <a:p>
              <a:pPr algn="ctr"/>
              <a:r>
                <a:rPr lang="en-SG" sz="1100" dirty="0"/>
                <a:t>queue</a:t>
              </a:r>
            </a:p>
          </p:txBody>
        </p:sp>
        <p:cxnSp>
          <p:nvCxnSpPr>
            <p:cNvPr id="1436" name="Straight Arrow Connector 1435">
              <a:extLst>
                <a:ext uri="{FF2B5EF4-FFF2-40B4-BE49-F238E27FC236}">
                  <a16:creationId xmlns:a16="http://schemas.microsoft.com/office/drawing/2014/main" id="{84626E58-33F6-1ED3-2728-D591AF15D2D3}"/>
                </a:ext>
              </a:extLst>
            </p:cNvPr>
            <p:cNvCxnSpPr>
              <a:cxnSpLocks/>
            </p:cNvCxnSpPr>
            <p:nvPr/>
          </p:nvCxnSpPr>
          <p:spPr>
            <a:xfrm>
              <a:off x="9726848" y="1472985"/>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37" name="Rectangle 1436">
              <a:extLst>
                <a:ext uri="{FF2B5EF4-FFF2-40B4-BE49-F238E27FC236}">
                  <a16:creationId xmlns:a16="http://schemas.microsoft.com/office/drawing/2014/main" id="{80106083-3A6E-A204-E52D-8717CA7AAB32}"/>
                </a:ext>
              </a:extLst>
            </p:cNvPr>
            <p:cNvSpPr/>
            <p:nvPr/>
          </p:nvSpPr>
          <p:spPr>
            <a:xfrm>
              <a:off x="10400134" y="934943"/>
              <a:ext cx="896748"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 (FIFO) Instruction Queue</a:t>
              </a:r>
            </a:p>
          </p:txBody>
        </p:sp>
        <p:cxnSp>
          <p:nvCxnSpPr>
            <p:cNvPr id="1438" name="Straight Arrow Connector 1437">
              <a:extLst>
                <a:ext uri="{FF2B5EF4-FFF2-40B4-BE49-F238E27FC236}">
                  <a16:creationId xmlns:a16="http://schemas.microsoft.com/office/drawing/2014/main" id="{147E6D15-D4DB-737A-2D8C-881E47ECA1E7}"/>
                </a:ext>
              </a:extLst>
            </p:cNvPr>
            <p:cNvCxnSpPr>
              <a:cxnSpLocks/>
            </p:cNvCxnSpPr>
            <p:nvPr/>
          </p:nvCxnSpPr>
          <p:spPr>
            <a:xfrm>
              <a:off x="10901576" y="1461602"/>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39" name="Straight Arrow Connector 1438">
              <a:extLst>
                <a:ext uri="{FF2B5EF4-FFF2-40B4-BE49-F238E27FC236}">
                  <a16:creationId xmlns:a16="http://schemas.microsoft.com/office/drawing/2014/main" id="{36DADA7C-3F44-4C37-90F2-FE5BEA648E86}"/>
                </a:ext>
              </a:extLst>
            </p:cNvPr>
            <p:cNvCxnSpPr>
              <a:cxnSpLocks/>
            </p:cNvCxnSpPr>
            <p:nvPr/>
          </p:nvCxnSpPr>
          <p:spPr>
            <a:xfrm>
              <a:off x="9689235" y="2649768"/>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40" name="Straight Arrow Connector 1439">
              <a:extLst>
                <a:ext uri="{FF2B5EF4-FFF2-40B4-BE49-F238E27FC236}">
                  <a16:creationId xmlns:a16="http://schemas.microsoft.com/office/drawing/2014/main" id="{C4D6BE93-6F6B-1B85-3596-7856712894AF}"/>
                </a:ext>
              </a:extLst>
            </p:cNvPr>
            <p:cNvCxnSpPr>
              <a:cxnSpLocks/>
            </p:cNvCxnSpPr>
            <p:nvPr/>
          </p:nvCxnSpPr>
          <p:spPr>
            <a:xfrm>
              <a:off x="10901576" y="2649768"/>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41" name="Rectangle 1440">
              <a:extLst>
                <a:ext uri="{FF2B5EF4-FFF2-40B4-BE49-F238E27FC236}">
                  <a16:creationId xmlns:a16="http://schemas.microsoft.com/office/drawing/2014/main" id="{E148D9AE-0B91-A257-A16E-AAA8CA053507}"/>
                </a:ext>
              </a:extLst>
            </p:cNvPr>
            <p:cNvSpPr/>
            <p:nvPr/>
          </p:nvSpPr>
          <p:spPr>
            <a:xfrm>
              <a:off x="9799758" y="2748905"/>
              <a:ext cx="483978" cy="224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ADU</a:t>
              </a:r>
            </a:p>
          </p:txBody>
        </p:sp>
        <p:sp>
          <p:nvSpPr>
            <p:cNvPr id="1442" name="Rectangle 1">
              <a:extLst>
                <a:ext uri="{FF2B5EF4-FFF2-40B4-BE49-F238E27FC236}">
                  <a16:creationId xmlns:a16="http://schemas.microsoft.com/office/drawing/2014/main" id="{B80A464F-7804-D8B1-E688-C6EA16C12FC4}"/>
                </a:ext>
              </a:extLst>
            </p:cNvPr>
            <p:cNvSpPr txBox="1">
              <a:spLocks noChangeArrowheads="1"/>
            </p:cNvSpPr>
            <p:nvPr/>
          </p:nvSpPr>
          <p:spPr bwMode="auto">
            <a:xfrm>
              <a:off x="11288256" y="3102102"/>
              <a:ext cx="1737260" cy="8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executes global/local/shared loads/store/atomics and several warp level operations (e.g. VOTE, SHUFFLE).</a:t>
              </a:r>
              <a:endParaRPr lang="en-GB" sz="1100" dirty="0">
                <a:latin typeface="Arial" panose="020B0604020202020204" pitchFamily="34" charset="0"/>
              </a:endParaRPr>
            </a:p>
          </p:txBody>
        </p:sp>
        <p:sp>
          <p:nvSpPr>
            <p:cNvPr id="1443" name="Rectangle 1">
              <a:extLst>
                <a:ext uri="{FF2B5EF4-FFF2-40B4-BE49-F238E27FC236}">
                  <a16:creationId xmlns:a16="http://schemas.microsoft.com/office/drawing/2014/main" id="{1CED7704-4F32-8C9C-4F3A-B5AB5A42062E}"/>
                </a:ext>
              </a:extLst>
            </p:cNvPr>
            <p:cNvSpPr txBox="1">
              <a:spLocks noChangeArrowheads="1"/>
            </p:cNvSpPr>
            <p:nvPr/>
          </p:nvSpPr>
          <p:spPr bwMode="auto">
            <a:xfrm>
              <a:off x="11282585" y="2615605"/>
              <a:ext cx="1612663" cy="47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What is MIO instruction queue? </a:t>
              </a:r>
            </a:p>
            <a:p>
              <a:pPr marL="0" indent="0" eaLnBrk="0" fontAlgn="base" hangingPunct="0">
                <a:lnSpc>
                  <a:spcPts val="1000"/>
                </a:lnSpc>
                <a:spcBef>
                  <a:spcPct val="0"/>
                </a:spcBef>
                <a:spcAft>
                  <a:spcPct val="0"/>
                </a:spcAft>
                <a:buNone/>
              </a:pPr>
              <a:r>
                <a:rPr lang="en-GB" sz="1100" dirty="0">
                  <a:latin typeface="Arial" panose="020B0604020202020204" pitchFamily="34" charset="0"/>
                </a:rPr>
                <a:t>Direct dispatch?</a:t>
              </a:r>
            </a:p>
          </p:txBody>
        </p:sp>
        <p:sp>
          <p:nvSpPr>
            <p:cNvPr id="1444" name="Rectangle 1">
              <a:extLst>
                <a:ext uri="{FF2B5EF4-FFF2-40B4-BE49-F238E27FC236}">
                  <a16:creationId xmlns:a16="http://schemas.microsoft.com/office/drawing/2014/main" id="{D11FEBE4-915D-D0B9-5A32-1E6A7DB41EEC}"/>
                </a:ext>
              </a:extLst>
            </p:cNvPr>
            <p:cNvSpPr txBox="1">
              <a:spLocks noChangeArrowheads="1"/>
            </p:cNvSpPr>
            <p:nvPr/>
          </p:nvSpPr>
          <p:spPr bwMode="auto">
            <a:xfrm>
              <a:off x="10076090" y="2917736"/>
              <a:ext cx="747138" cy="22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pipelined</a:t>
              </a:r>
              <a:endParaRPr lang="en-GB" sz="1100" dirty="0">
                <a:latin typeface="Arial" panose="020B0604020202020204" pitchFamily="34" charset="0"/>
              </a:endParaRPr>
            </a:p>
          </p:txBody>
        </p:sp>
        <p:sp>
          <p:nvSpPr>
            <p:cNvPr id="1445" name="Rectangle 1">
              <a:extLst>
                <a:ext uri="{FF2B5EF4-FFF2-40B4-BE49-F238E27FC236}">
                  <a16:creationId xmlns:a16="http://schemas.microsoft.com/office/drawing/2014/main" id="{83443B00-7726-29DF-B596-F310A7390D65}"/>
                </a:ext>
              </a:extLst>
            </p:cNvPr>
            <p:cNvSpPr txBox="1">
              <a:spLocks noChangeArrowheads="1"/>
            </p:cNvSpPr>
            <p:nvPr/>
          </p:nvSpPr>
          <p:spPr bwMode="auto">
            <a:xfrm>
              <a:off x="11338115" y="2032866"/>
              <a:ext cx="1062429" cy="61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SG" sz="1100" dirty="0"/>
                <a:t>All short scoreboards</a:t>
              </a:r>
            </a:p>
            <a:p>
              <a:pPr marL="0" indent="0" eaLnBrk="0" fontAlgn="base" hangingPunct="0">
                <a:lnSpc>
                  <a:spcPts val="1000"/>
                </a:lnSpc>
                <a:spcBef>
                  <a:spcPct val="0"/>
                </a:spcBef>
                <a:spcAft>
                  <a:spcPct val="0"/>
                </a:spcAft>
                <a:buNone/>
              </a:pPr>
              <a:r>
                <a:rPr lang="en-SG" sz="1100" dirty="0">
                  <a:latin typeface="Arial" panose="020B0604020202020204" pitchFamily="34" charset="0"/>
                </a:rPr>
                <a:t>All </a:t>
              </a:r>
              <a:r>
                <a:rPr lang="en-GB" sz="1100" dirty="0"/>
                <a:t>Variable latency</a:t>
              </a:r>
              <a:endParaRPr lang="en-GB" sz="1100" dirty="0">
                <a:latin typeface="Arial" panose="020B0604020202020204" pitchFamily="34" charset="0"/>
              </a:endParaRPr>
            </a:p>
          </p:txBody>
        </p:sp>
        <p:sp>
          <p:nvSpPr>
            <p:cNvPr id="1446" name="Rectangle 1">
              <a:extLst>
                <a:ext uri="{FF2B5EF4-FFF2-40B4-BE49-F238E27FC236}">
                  <a16:creationId xmlns:a16="http://schemas.microsoft.com/office/drawing/2014/main" id="{095AAE5F-CCBB-5EA5-6308-351F3C3FC0A3}"/>
                </a:ext>
              </a:extLst>
            </p:cNvPr>
            <p:cNvSpPr txBox="1">
              <a:spLocks noChangeArrowheads="1"/>
            </p:cNvSpPr>
            <p:nvPr/>
          </p:nvSpPr>
          <p:spPr bwMode="auto">
            <a:xfrm>
              <a:off x="11360999" y="969460"/>
              <a:ext cx="1612663" cy="99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The memory subsystems contains L1, TEX unit, shared memory unit, and other domain specific (e.g. graphics) interfaces to the SM</a:t>
              </a:r>
              <a:endParaRPr lang="en-GB" sz="1100" dirty="0">
                <a:latin typeface="Arial" panose="020B0604020202020204" pitchFamily="34" charset="0"/>
              </a:endParaRPr>
            </a:p>
          </p:txBody>
        </p:sp>
      </p:grpSp>
    </p:spTree>
    <p:extLst>
      <p:ext uri="{BB962C8B-B14F-4D97-AF65-F5344CB8AC3E}">
        <p14:creationId xmlns:p14="http://schemas.microsoft.com/office/powerpoint/2010/main" val="28825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943D3F8-C6B0-E78D-B91F-3A0BEF0CDABE}"/>
              </a:ext>
            </a:extLst>
          </p:cNvPr>
          <p:cNvCxnSpPr>
            <a:cxnSpLocks/>
          </p:cNvCxnSpPr>
          <p:nvPr/>
        </p:nvCxnSpPr>
        <p:spPr>
          <a:xfrm flipH="1" flipV="1">
            <a:off x="6054360" y="4863188"/>
            <a:ext cx="1497616" cy="1639140"/>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9B64971F-B9F4-A9BA-8747-53B60389CDC8}"/>
              </a:ext>
            </a:extLst>
          </p:cNvPr>
          <p:cNvCxnSpPr>
            <a:cxnSpLocks/>
          </p:cNvCxnSpPr>
          <p:nvPr/>
        </p:nvCxnSpPr>
        <p:spPr>
          <a:xfrm flipV="1">
            <a:off x="7818423" y="4882160"/>
            <a:ext cx="2246817" cy="1620168"/>
          </a:xfrm>
          <a:prstGeom prst="straightConnector1">
            <a:avLst/>
          </a:prstGeom>
          <a:ln w="19050">
            <a:solidFill>
              <a:srgbClr val="FFC000"/>
            </a:solidFill>
            <a:tailEnd type="triangle"/>
          </a:ln>
        </p:spPr>
        <p:style>
          <a:lnRef idx="2">
            <a:schemeClr val="accent1"/>
          </a:lnRef>
          <a:fillRef idx="0">
            <a:schemeClr val="accent1"/>
          </a:fillRef>
          <a:effectRef idx="1">
            <a:schemeClr val="accent1"/>
          </a:effectRef>
          <a:fontRef idx="minor">
            <a:schemeClr val="tx1"/>
          </a:fontRef>
        </p:style>
      </p:cxnSp>
      <p:pic>
        <p:nvPicPr>
          <p:cNvPr id="201" name="Picture 200" descr="A screenshot of a computer&#10;&#10;Description automatically generated">
            <a:extLst>
              <a:ext uri="{FF2B5EF4-FFF2-40B4-BE49-F238E27FC236}">
                <a16:creationId xmlns:a16="http://schemas.microsoft.com/office/drawing/2014/main" id="{26936536-2C0C-2C69-E417-982285BAF43B}"/>
              </a:ext>
            </a:extLst>
          </p:cNvPr>
          <p:cNvPicPr>
            <a:picLocks noChangeAspect="1"/>
          </p:cNvPicPr>
          <p:nvPr/>
        </p:nvPicPr>
        <p:blipFill rotWithShape="1">
          <a:blip r:embed="rId3">
            <a:extLst>
              <a:ext uri="{28A0092B-C50C-407E-A947-70E740481C1C}">
                <a14:useLocalDpi xmlns:a14="http://schemas.microsoft.com/office/drawing/2010/main" val="0"/>
              </a:ext>
            </a:extLst>
          </a:blip>
          <a:srcRect l="79819" t="7643" r="8622" b="87649"/>
          <a:stretch/>
        </p:blipFill>
        <p:spPr>
          <a:xfrm>
            <a:off x="1712685" y="998441"/>
            <a:ext cx="8766629" cy="4087917"/>
          </a:xfrm>
          <a:prstGeom prst="rect">
            <a:avLst/>
          </a:prstGeom>
        </p:spPr>
      </p:pic>
      <p:grpSp>
        <p:nvGrpSpPr>
          <p:cNvPr id="237" name="Group 236">
            <a:extLst>
              <a:ext uri="{FF2B5EF4-FFF2-40B4-BE49-F238E27FC236}">
                <a16:creationId xmlns:a16="http://schemas.microsoft.com/office/drawing/2014/main" id="{9ED9C3BC-19C3-27B9-0CD7-2F42C4303E82}"/>
              </a:ext>
            </a:extLst>
          </p:cNvPr>
          <p:cNvGrpSpPr/>
          <p:nvPr/>
        </p:nvGrpSpPr>
        <p:grpSpPr>
          <a:xfrm>
            <a:off x="5973925" y="1115522"/>
            <a:ext cx="4230225" cy="3970836"/>
            <a:chOff x="18861051" y="-24229631"/>
            <a:chExt cx="4230225" cy="3970836"/>
          </a:xfrm>
        </p:grpSpPr>
        <p:sp>
          <p:nvSpPr>
            <p:cNvPr id="72" name="Rectangle 71">
              <a:extLst>
                <a:ext uri="{FF2B5EF4-FFF2-40B4-BE49-F238E27FC236}">
                  <a16:creationId xmlns:a16="http://schemas.microsoft.com/office/drawing/2014/main" id="{AA2A8B52-942C-845A-7918-A18237881160}"/>
                </a:ext>
              </a:extLst>
            </p:cNvPr>
            <p:cNvSpPr/>
            <p:nvPr/>
          </p:nvSpPr>
          <p:spPr>
            <a:xfrm>
              <a:off x="19717893" y="-21284336"/>
              <a:ext cx="3040655" cy="167833"/>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Operand </a:t>
              </a:r>
              <a:r>
                <a:rPr lang="en-SG" sz="600" dirty="0" err="1"/>
                <a:t>buffer+Register</a:t>
              </a:r>
              <a:r>
                <a:rPr lang="en-SG" sz="600" dirty="0"/>
                <a:t> Cache</a:t>
              </a:r>
            </a:p>
          </p:txBody>
        </p:sp>
        <p:sp>
          <p:nvSpPr>
            <p:cNvPr id="73" name="Rectangle 72">
              <a:extLst>
                <a:ext uri="{FF2B5EF4-FFF2-40B4-BE49-F238E27FC236}">
                  <a16:creationId xmlns:a16="http://schemas.microsoft.com/office/drawing/2014/main" id="{E662951B-8DDA-A879-545B-5B3B69947E7D}"/>
                </a:ext>
              </a:extLst>
            </p:cNvPr>
            <p:cNvSpPr/>
            <p:nvPr/>
          </p:nvSpPr>
          <p:spPr>
            <a:xfrm>
              <a:off x="20564690" y="-21642882"/>
              <a:ext cx="1172342" cy="192357"/>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400" dirty="0"/>
            </a:p>
          </p:txBody>
        </p:sp>
        <p:sp>
          <p:nvSpPr>
            <p:cNvPr id="74" name="Rectangle 73">
              <a:extLst>
                <a:ext uri="{FF2B5EF4-FFF2-40B4-BE49-F238E27FC236}">
                  <a16:creationId xmlns:a16="http://schemas.microsoft.com/office/drawing/2014/main" id="{EEAD3D4A-8B7D-FAE2-3B37-A3AFF292C91F}"/>
                </a:ext>
              </a:extLst>
            </p:cNvPr>
            <p:cNvSpPr/>
            <p:nvPr/>
          </p:nvSpPr>
          <p:spPr>
            <a:xfrm>
              <a:off x="20577091" y="-23187522"/>
              <a:ext cx="1172342" cy="192357"/>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400" dirty="0"/>
            </a:p>
          </p:txBody>
        </p:sp>
        <p:sp>
          <p:nvSpPr>
            <p:cNvPr id="75" name="Rectangle 74">
              <a:extLst>
                <a:ext uri="{FF2B5EF4-FFF2-40B4-BE49-F238E27FC236}">
                  <a16:creationId xmlns:a16="http://schemas.microsoft.com/office/drawing/2014/main" id="{CC38FA87-7E42-2E07-9C97-527D66D99C02}"/>
                </a:ext>
              </a:extLst>
            </p:cNvPr>
            <p:cNvSpPr/>
            <p:nvPr/>
          </p:nvSpPr>
          <p:spPr>
            <a:xfrm>
              <a:off x="20601831" y="-22983101"/>
              <a:ext cx="1101476" cy="130617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400" dirty="0"/>
            </a:p>
          </p:txBody>
        </p:sp>
        <p:sp>
          <p:nvSpPr>
            <p:cNvPr id="76" name="Rectangle 75">
              <a:extLst>
                <a:ext uri="{FF2B5EF4-FFF2-40B4-BE49-F238E27FC236}">
                  <a16:creationId xmlns:a16="http://schemas.microsoft.com/office/drawing/2014/main" id="{BA7D7D9E-6E01-40D1-E8F9-893B89187297}"/>
                </a:ext>
              </a:extLst>
            </p:cNvPr>
            <p:cNvSpPr/>
            <p:nvPr/>
          </p:nvSpPr>
          <p:spPr>
            <a:xfrm>
              <a:off x="21634292" y="-20795698"/>
              <a:ext cx="382430" cy="209488"/>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Tensor</a:t>
              </a:r>
            </a:p>
          </p:txBody>
        </p:sp>
        <p:sp>
          <p:nvSpPr>
            <p:cNvPr id="77" name="Rectangle 76">
              <a:extLst>
                <a:ext uri="{FF2B5EF4-FFF2-40B4-BE49-F238E27FC236}">
                  <a16:creationId xmlns:a16="http://schemas.microsoft.com/office/drawing/2014/main" id="{1BC6784C-1C30-18A5-1D4C-087E6D92078A}"/>
                </a:ext>
              </a:extLst>
            </p:cNvPr>
            <p:cNvSpPr/>
            <p:nvPr/>
          </p:nvSpPr>
          <p:spPr>
            <a:xfrm>
              <a:off x="20575070" y="-20778483"/>
              <a:ext cx="382430" cy="209488"/>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Tensor</a:t>
              </a:r>
            </a:p>
          </p:txBody>
        </p:sp>
        <p:sp>
          <p:nvSpPr>
            <p:cNvPr id="78" name="Rectangle 77">
              <a:extLst>
                <a:ext uri="{FF2B5EF4-FFF2-40B4-BE49-F238E27FC236}">
                  <a16:creationId xmlns:a16="http://schemas.microsoft.com/office/drawing/2014/main" id="{9A2F051F-B5E0-7A49-1C8B-135A7DD4D4EA}"/>
                </a:ext>
              </a:extLst>
            </p:cNvPr>
            <p:cNvSpPr/>
            <p:nvPr/>
          </p:nvSpPr>
          <p:spPr>
            <a:xfrm>
              <a:off x="21048556" y="-21084581"/>
              <a:ext cx="260241" cy="224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MD unit</a:t>
              </a:r>
            </a:p>
          </p:txBody>
        </p:sp>
        <p:sp>
          <p:nvSpPr>
            <p:cNvPr id="79" name="Rectangle 78">
              <a:extLst>
                <a:ext uri="{FF2B5EF4-FFF2-40B4-BE49-F238E27FC236}">
                  <a16:creationId xmlns:a16="http://schemas.microsoft.com/office/drawing/2014/main" id="{6CD56EF7-FECB-D3C6-130E-982E1E2B1893}"/>
                </a:ext>
              </a:extLst>
            </p:cNvPr>
            <p:cNvSpPr/>
            <p:nvPr/>
          </p:nvSpPr>
          <p:spPr>
            <a:xfrm>
              <a:off x="20568900" y="-21081903"/>
              <a:ext cx="403895" cy="22769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ALU</a:t>
              </a:r>
            </a:p>
          </p:txBody>
        </p:sp>
        <p:sp>
          <p:nvSpPr>
            <p:cNvPr id="80" name="Rectangle 79">
              <a:extLst>
                <a:ext uri="{FF2B5EF4-FFF2-40B4-BE49-F238E27FC236}">
                  <a16:creationId xmlns:a16="http://schemas.microsoft.com/office/drawing/2014/main" id="{D6FB49BA-5B30-B228-65E1-1E5370BD2257}"/>
                </a:ext>
              </a:extLst>
            </p:cNvPr>
            <p:cNvSpPr/>
            <p:nvPr/>
          </p:nvSpPr>
          <p:spPr>
            <a:xfrm>
              <a:off x="22031288" y="-21077723"/>
              <a:ext cx="727261" cy="507650"/>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800" dirty="0"/>
                <a:t>CUDA</a:t>
              </a:r>
            </a:p>
            <a:p>
              <a:r>
                <a:rPr lang="en-SG" sz="800" dirty="0"/>
                <a:t>Core</a:t>
              </a:r>
            </a:p>
          </p:txBody>
        </p:sp>
        <p:sp>
          <p:nvSpPr>
            <p:cNvPr id="81" name="Rectangle 80">
              <a:extLst>
                <a:ext uri="{FF2B5EF4-FFF2-40B4-BE49-F238E27FC236}">
                  <a16:creationId xmlns:a16="http://schemas.microsoft.com/office/drawing/2014/main" id="{6A8A574D-EB79-A7CF-AF8D-B504D6D51D62}"/>
                </a:ext>
              </a:extLst>
            </p:cNvPr>
            <p:cNvSpPr/>
            <p:nvPr/>
          </p:nvSpPr>
          <p:spPr>
            <a:xfrm>
              <a:off x="19717134" y="-21089223"/>
              <a:ext cx="843177" cy="551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800" dirty="0"/>
                <a:t>CUDA</a:t>
              </a:r>
            </a:p>
            <a:p>
              <a:r>
                <a:rPr lang="en-SG" sz="800" dirty="0"/>
                <a:t>Core</a:t>
              </a:r>
            </a:p>
          </p:txBody>
        </p:sp>
        <p:sp>
          <p:nvSpPr>
            <p:cNvPr id="82" name="Rectangle 81">
              <a:extLst>
                <a:ext uri="{FF2B5EF4-FFF2-40B4-BE49-F238E27FC236}">
                  <a16:creationId xmlns:a16="http://schemas.microsoft.com/office/drawing/2014/main" id="{94FA0D3F-0C78-2678-01E3-AA34B4D7E5E5}"/>
                </a:ext>
              </a:extLst>
            </p:cNvPr>
            <p:cNvSpPr/>
            <p:nvPr/>
          </p:nvSpPr>
          <p:spPr>
            <a:xfrm rot="16200000">
              <a:off x="17677563" y="-22376976"/>
              <a:ext cx="3778588" cy="24229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2*64 KB Register File</a:t>
              </a:r>
            </a:p>
          </p:txBody>
        </p:sp>
        <p:sp>
          <p:nvSpPr>
            <p:cNvPr id="83" name="Rectangle 82">
              <a:extLst>
                <a:ext uri="{FF2B5EF4-FFF2-40B4-BE49-F238E27FC236}">
                  <a16:creationId xmlns:a16="http://schemas.microsoft.com/office/drawing/2014/main" id="{07CA3E6A-8920-0E59-4F61-39B72221DF7C}"/>
                </a:ext>
              </a:extLst>
            </p:cNvPr>
            <p:cNvSpPr/>
            <p:nvPr/>
          </p:nvSpPr>
          <p:spPr>
            <a:xfrm rot="16200000">
              <a:off x="18228037" y="-23170448"/>
              <a:ext cx="2171593" cy="19685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2*L0 I Cache</a:t>
              </a:r>
            </a:p>
          </p:txBody>
        </p:sp>
        <p:sp>
          <p:nvSpPr>
            <p:cNvPr id="84" name="Rectangle 83">
              <a:extLst>
                <a:ext uri="{FF2B5EF4-FFF2-40B4-BE49-F238E27FC236}">
                  <a16:creationId xmlns:a16="http://schemas.microsoft.com/office/drawing/2014/main" id="{1B006E22-AB6C-E273-8B23-64B5D32DEFCA}"/>
                </a:ext>
              </a:extLst>
            </p:cNvPr>
            <p:cNvSpPr/>
            <p:nvPr/>
          </p:nvSpPr>
          <p:spPr>
            <a:xfrm rot="16200000">
              <a:off x="17071180" y="-22383481"/>
              <a:ext cx="3795687" cy="21594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L1 </a:t>
              </a:r>
              <a:r>
                <a:rPr lang="en-SG" sz="800" dirty="0" err="1"/>
                <a:t>ICache</a:t>
              </a:r>
              <a:endParaRPr lang="en-SG" sz="800" dirty="0"/>
            </a:p>
          </p:txBody>
        </p:sp>
        <p:sp>
          <p:nvSpPr>
            <p:cNvPr id="85" name="Rectangle 84">
              <a:extLst>
                <a:ext uri="{FF2B5EF4-FFF2-40B4-BE49-F238E27FC236}">
                  <a16:creationId xmlns:a16="http://schemas.microsoft.com/office/drawing/2014/main" id="{FF42A90D-A38F-7954-0BD9-909178896923}"/>
                </a:ext>
              </a:extLst>
            </p:cNvPr>
            <p:cNvSpPr/>
            <p:nvPr/>
          </p:nvSpPr>
          <p:spPr>
            <a:xfrm rot="16200000">
              <a:off x="21487755" y="-21931352"/>
              <a:ext cx="2907088" cy="294197"/>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L1D</a:t>
              </a:r>
            </a:p>
          </p:txBody>
        </p:sp>
        <p:sp>
          <p:nvSpPr>
            <p:cNvPr id="86" name="Rectangle 85">
              <a:extLst>
                <a:ext uri="{FF2B5EF4-FFF2-40B4-BE49-F238E27FC236}">
                  <a16:creationId xmlns:a16="http://schemas.microsoft.com/office/drawing/2014/main" id="{B5B9A59E-F438-C0A0-C2BF-A9D5C85B84C8}"/>
                </a:ext>
              </a:extLst>
            </p:cNvPr>
            <p:cNvSpPr/>
            <p:nvPr/>
          </p:nvSpPr>
          <p:spPr>
            <a:xfrm>
              <a:off x="19725023" y="-22958902"/>
              <a:ext cx="697583" cy="39438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MIO Scheduler</a:t>
              </a:r>
            </a:p>
          </p:txBody>
        </p:sp>
        <p:sp>
          <p:nvSpPr>
            <p:cNvPr id="87" name="Rectangle 86">
              <a:extLst>
                <a:ext uri="{FF2B5EF4-FFF2-40B4-BE49-F238E27FC236}">
                  <a16:creationId xmlns:a16="http://schemas.microsoft.com/office/drawing/2014/main" id="{C1E0D266-A773-3212-5303-1557A8305E64}"/>
                </a:ext>
              </a:extLst>
            </p:cNvPr>
            <p:cNvSpPr/>
            <p:nvPr/>
          </p:nvSpPr>
          <p:spPr>
            <a:xfrm rot="16200000">
              <a:off x="19438050" y="-22125139"/>
              <a:ext cx="814483" cy="24053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LSU (FIFO) Instruction Queue</a:t>
              </a:r>
            </a:p>
          </p:txBody>
        </p:sp>
        <p:sp>
          <p:nvSpPr>
            <p:cNvPr id="88" name="Rectangle 87">
              <a:extLst>
                <a:ext uri="{FF2B5EF4-FFF2-40B4-BE49-F238E27FC236}">
                  <a16:creationId xmlns:a16="http://schemas.microsoft.com/office/drawing/2014/main" id="{1BDC3DFB-E808-D130-AF0E-A868199B2576}"/>
                </a:ext>
              </a:extLst>
            </p:cNvPr>
            <p:cNvSpPr/>
            <p:nvPr/>
          </p:nvSpPr>
          <p:spPr>
            <a:xfrm rot="16200000">
              <a:off x="19779948" y="-22222713"/>
              <a:ext cx="846852" cy="36415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MUFU/XU/SFU Instruction</a:t>
              </a:r>
            </a:p>
            <a:p>
              <a:pPr algn="ctr"/>
              <a:r>
                <a:rPr lang="en-SG" sz="500" dirty="0"/>
                <a:t>queue</a:t>
              </a:r>
            </a:p>
          </p:txBody>
        </p:sp>
        <p:cxnSp>
          <p:nvCxnSpPr>
            <p:cNvPr id="89" name="Straight Arrow Connector 88">
              <a:extLst>
                <a:ext uri="{FF2B5EF4-FFF2-40B4-BE49-F238E27FC236}">
                  <a16:creationId xmlns:a16="http://schemas.microsoft.com/office/drawing/2014/main" id="{8AFB26A2-35BE-E713-5803-876FFCF91E50}"/>
                </a:ext>
              </a:extLst>
            </p:cNvPr>
            <p:cNvCxnSpPr>
              <a:cxnSpLocks/>
            </p:cNvCxnSpPr>
            <p:nvPr/>
          </p:nvCxnSpPr>
          <p:spPr>
            <a:xfrm>
              <a:off x="18969023" y="-23514667"/>
              <a:ext cx="309104"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DCE69198-0B60-C411-A071-4F950C935E06}"/>
                </a:ext>
              </a:extLst>
            </p:cNvPr>
            <p:cNvSpPr/>
            <p:nvPr/>
          </p:nvSpPr>
          <p:spPr>
            <a:xfrm>
              <a:off x="20989310" y="-20840814"/>
              <a:ext cx="620062" cy="27544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Warp Scheduler</a:t>
              </a:r>
            </a:p>
          </p:txBody>
        </p:sp>
        <p:cxnSp>
          <p:nvCxnSpPr>
            <p:cNvPr id="91" name="Straight Arrow Connector 90">
              <a:extLst>
                <a:ext uri="{FF2B5EF4-FFF2-40B4-BE49-F238E27FC236}">
                  <a16:creationId xmlns:a16="http://schemas.microsoft.com/office/drawing/2014/main" id="{75FC2059-AB00-2C04-B857-6A3ECDA0C4B4}"/>
                </a:ext>
              </a:extLst>
            </p:cNvPr>
            <p:cNvCxnSpPr>
              <a:cxnSpLocks/>
            </p:cNvCxnSpPr>
            <p:nvPr/>
          </p:nvCxnSpPr>
          <p:spPr>
            <a:xfrm flipH="1" flipV="1">
              <a:off x="20361319" y="-20824096"/>
              <a:ext cx="723433" cy="5551"/>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677829E4-7FD6-687C-2E27-FC306B7BE201}"/>
                </a:ext>
              </a:extLst>
            </p:cNvPr>
            <p:cNvCxnSpPr>
              <a:cxnSpLocks/>
            </p:cNvCxnSpPr>
            <p:nvPr/>
          </p:nvCxnSpPr>
          <p:spPr>
            <a:xfrm flipH="1">
              <a:off x="20850128" y="-20662863"/>
              <a:ext cx="267225"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F50F51E4-B9CF-464F-C091-64BB65039B7A}"/>
                </a:ext>
              </a:extLst>
            </p:cNvPr>
            <p:cNvCxnSpPr>
              <a:cxnSpLocks/>
            </p:cNvCxnSpPr>
            <p:nvPr/>
          </p:nvCxnSpPr>
          <p:spPr>
            <a:xfrm flipH="1" flipV="1">
              <a:off x="20837179" y="-20967644"/>
              <a:ext cx="293123" cy="34629"/>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94" name="Rectangle 93">
              <a:extLst>
                <a:ext uri="{FF2B5EF4-FFF2-40B4-BE49-F238E27FC236}">
                  <a16:creationId xmlns:a16="http://schemas.microsoft.com/office/drawing/2014/main" id="{38796B50-52D1-F61F-51CD-82E938266B46}"/>
                </a:ext>
              </a:extLst>
            </p:cNvPr>
            <p:cNvSpPr/>
            <p:nvPr/>
          </p:nvSpPr>
          <p:spPr>
            <a:xfrm>
              <a:off x="21607577" y="-21080203"/>
              <a:ext cx="403895" cy="22769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ALU</a:t>
              </a:r>
            </a:p>
          </p:txBody>
        </p:sp>
        <p:sp>
          <p:nvSpPr>
            <p:cNvPr id="95" name="Rectangle 94">
              <a:extLst>
                <a:ext uri="{FF2B5EF4-FFF2-40B4-BE49-F238E27FC236}">
                  <a16:creationId xmlns:a16="http://schemas.microsoft.com/office/drawing/2014/main" id="{ED654B81-17CC-7F33-3287-E1A306126DB9}"/>
                </a:ext>
              </a:extLst>
            </p:cNvPr>
            <p:cNvSpPr/>
            <p:nvPr/>
          </p:nvSpPr>
          <p:spPr>
            <a:xfrm rot="16200000">
              <a:off x="18562089" y="-21243078"/>
              <a:ext cx="1459379" cy="24229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Instruction Decoder</a:t>
              </a:r>
            </a:p>
          </p:txBody>
        </p:sp>
        <p:sp>
          <p:nvSpPr>
            <p:cNvPr id="96" name="Rectangle 95">
              <a:extLst>
                <a:ext uri="{FF2B5EF4-FFF2-40B4-BE49-F238E27FC236}">
                  <a16:creationId xmlns:a16="http://schemas.microsoft.com/office/drawing/2014/main" id="{A37A52DD-BCBD-4E16-96E2-5CB8DDE9A7C7}"/>
                </a:ext>
              </a:extLst>
            </p:cNvPr>
            <p:cNvSpPr/>
            <p:nvPr/>
          </p:nvSpPr>
          <p:spPr>
            <a:xfrm>
              <a:off x="21282576" y="-21073130"/>
              <a:ext cx="260241" cy="224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MD unit</a:t>
              </a:r>
            </a:p>
          </p:txBody>
        </p:sp>
        <p:cxnSp>
          <p:nvCxnSpPr>
            <p:cNvPr id="97" name="Straight Arrow Connector 96">
              <a:extLst>
                <a:ext uri="{FF2B5EF4-FFF2-40B4-BE49-F238E27FC236}">
                  <a16:creationId xmlns:a16="http://schemas.microsoft.com/office/drawing/2014/main" id="{D0BFB2AC-1E7C-BCFE-80AB-E1B84BB96B23}"/>
                </a:ext>
              </a:extLst>
            </p:cNvPr>
            <p:cNvCxnSpPr>
              <a:cxnSpLocks/>
            </p:cNvCxnSpPr>
            <p:nvPr/>
          </p:nvCxnSpPr>
          <p:spPr>
            <a:xfrm flipV="1">
              <a:off x="21168437" y="-20989654"/>
              <a:ext cx="0" cy="32289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4080375D-2223-5CCA-6BA2-D78C6533D863}"/>
                </a:ext>
              </a:extLst>
            </p:cNvPr>
            <p:cNvCxnSpPr>
              <a:cxnSpLocks/>
            </p:cNvCxnSpPr>
            <p:nvPr/>
          </p:nvCxnSpPr>
          <p:spPr>
            <a:xfrm>
              <a:off x="19297177" y="-22148022"/>
              <a:ext cx="0" cy="386493"/>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98">
              <a:extLst>
                <a:ext uri="{FF2B5EF4-FFF2-40B4-BE49-F238E27FC236}">
                  <a16:creationId xmlns:a16="http://schemas.microsoft.com/office/drawing/2014/main" id="{FAC8E3B9-0D55-1F67-AE65-54141DB5E3C3}"/>
                </a:ext>
              </a:extLst>
            </p:cNvPr>
            <p:cNvCxnSpPr>
              <a:cxnSpLocks/>
            </p:cNvCxnSpPr>
            <p:nvPr/>
          </p:nvCxnSpPr>
          <p:spPr>
            <a:xfrm flipV="1">
              <a:off x="21397252" y="-20989654"/>
              <a:ext cx="0" cy="32289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nvGrpSpPr>
            <p:cNvPr id="100" name="Group 99">
              <a:extLst>
                <a:ext uri="{FF2B5EF4-FFF2-40B4-BE49-F238E27FC236}">
                  <a16:creationId xmlns:a16="http://schemas.microsoft.com/office/drawing/2014/main" id="{9DBD6C1A-8768-D94F-00BA-347ADA6A0B2F}"/>
                </a:ext>
              </a:extLst>
            </p:cNvPr>
            <p:cNvGrpSpPr/>
            <p:nvPr/>
          </p:nvGrpSpPr>
          <p:grpSpPr>
            <a:xfrm rot="10800000">
              <a:off x="21502386" y="-20942615"/>
              <a:ext cx="767019" cy="304781"/>
              <a:chOff x="-6534068" y="1769117"/>
              <a:chExt cx="1248731" cy="496193"/>
            </a:xfrm>
          </p:grpSpPr>
          <p:cxnSp>
            <p:nvCxnSpPr>
              <p:cNvPr id="101" name="Straight Arrow Connector 100">
                <a:extLst>
                  <a:ext uri="{FF2B5EF4-FFF2-40B4-BE49-F238E27FC236}">
                    <a16:creationId xmlns:a16="http://schemas.microsoft.com/office/drawing/2014/main" id="{AFF974F2-96C1-6C5D-98FD-9CF1156E6D76}"/>
                  </a:ext>
                </a:extLst>
              </p:cNvPr>
              <p:cNvCxnSpPr>
                <a:cxnSpLocks/>
              </p:cNvCxnSpPr>
              <p:nvPr/>
            </p:nvCxnSpPr>
            <p:spPr>
              <a:xfrm flipH="1" flipV="1">
                <a:off x="-6534068" y="1991605"/>
                <a:ext cx="1177773" cy="9038"/>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a:extLst>
                  <a:ext uri="{FF2B5EF4-FFF2-40B4-BE49-F238E27FC236}">
                    <a16:creationId xmlns:a16="http://schemas.microsoft.com/office/drawing/2014/main" id="{89F7931C-9C1F-C7FA-B9D9-8ED5F37BACB1}"/>
                  </a:ext>
                </a:extLst>
              </p:cNvPr>
              <p:cNvCxnSpPr>
                <a:cxnSpLocks/>
              </p:cNvCxnSpPr>
              <p:nvPr/>
            </p:nvCxnSpPr>
            <p:spPr>
              <a:xfrm flipH="1">
                <a:off x="-5741470" y="2265310"/>
                <a:ext cx="435051"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C79D936B-7D76-4880-4DF8-F55B79D539BF}"/>
                  </a:ext>
                </a:extLst>
              </p:cNvPr>
              <p:cNvCxnSpPr>
                <a:cxnSpLocks/>
              </p:cNvCxnSpPr>
              <p:nvPr/>
            </p:nvCxnSpPr>
            <p:spPr>
              <a:xfrm flipH="1" flipV="1">
                <a:off x="-5762551" y="1769117"/>
                <a:ext cx="477214" cy="56377"/>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04" name="Straight Arrow Connector 103">
              <a:extLst>
                <a:ext uri="{FF2B5EF4-FFF2-40B4-BE49-F238E27FC236}">
                  <a16:creationId xmlns:a16="http://schemas.microsoft.com/office/drawing/2014/main" id="{363D40D4-820D-144D-E828-5245F2BB5B63}"/>
                </a:ext>
              </a:extLst>
            </p:cNvPr>
            <p:cNvCxnSpPr>
              <a:cxnSpLocks/>
            </p:cNvCxnSpPr>
            <p:nvPr/>
          </p:nvCxnSpPr>
          <p:spPr>
            <a:xfrm flipV="1">
              <a:off x="20147619" y="-22669926"/>
              <a:ext cx="6418" cy="266355"/>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952D63A0-954A-2C28-F39C-6DDECCDAAA80}"/>
                </a:ext>
              </a:extLst>
            </p:cNvPr>
            <p:cNvCxnSpPr>
              <a:cxnSpLocks/>
            </p:cNvCxnSpPr>
            <p:nvPr/>
          </p:nvCxnSpPr>
          <p:spPr>
            <a:xfrm flipV="1">
              <a:off x="19845368" y="-22656666"/>
              <a:ext cx="0" cy="23223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06" name="Rectangle 105">
              <a:extLst>
                <a:ext uri="{FF2B5EF4-FFF2-40B4-BE49-F238E27FC236}">
                  <a16:creationId xmlns:a16="http://schemas.microsoft.com/office/drawing/2014/main" id="{02D37C16-8280-B0DD-C87C-30EF5D95E27E}"/>
                </a:ext>
              </a:extLst>
            </p:cNvPr>
            <p:cNvSpPr/>
            <p:nvPr/>
          </p:nvSpPr>
          <p:spPr>
            <a:xfrm rot="16200000">
              <a:off x="22735886" y="-24066127"/>
              <a:ext cx="437298" cy="26192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L1 </a:t>
              </a:r>
              <a:r>
                <a:rPr lang="en-SG" sz="600" dirty="0" err="1"/>
                <a:t>imm</a:t>
              </a:r>
              <a:endParaRPr lang="en-SG" sz="600" dirty="0"/>
            </a:p>
          </p:txBody>
        </p:sp>
        <p:sp>
          <p:nvSpPr>
            <p:cNvPr id="107" name="Rectangle 106">
              <a:extLst>
                <a:ext uri="{FF2B5EF4-FFF2-40B4-BE49-F238E27FC236}">
                  <a16:creationId xmlns:a16="http://schemas.microsoft.com/office/drawing/2014/main" id="{D8E8B850-37CE-337D-2FED-515C8F31D586}"/>
                </a:ext>
              </a:extLst>
            </p:cNvPr>
            <p:cNvSpPr/>
            <p:nvPr/>
          </p:nvSpPr>
          <p:spPr>
            <a:xfrm rot="16200000">
              <a:off x="22733150" y="-23608731"/>
              <a:ext cx="440638" cy="27561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L1 </a:t>
              </a:r>
              <a:r>
                <a:rPr lang="en-SG" sz="600" dirty="0" err="1"/>
                <a:t>idx</a:t>
              </a:r>
              <a:endParaRPr lang="en-SG" sz="600" dirty="0"/>
            </a:p>
          </p:txBody>
        </p:sp>
        <p:cxnSp>
          <p:nvCxnSpPr>
            <p:cNvPr id="108" name="Straight Arrow Connector 107">
              <a:extLst>
                <a:ext uri="{FF2B5EF4-FFF2-40B4-BE49-F238E27FC236}">
                  <a16:creationId xmlns:a16="http://schemas.microsoft.com/office/drawing/2014/main" id="{DE996E7D-0974-B6B7-9BFE-EB3D33C17D68}"/>
                </a:ext>
              </a:extLst>
            </p:cNvPr>
            <p:cNvCxnSpPr>
              <a:cxnSpLocks/>
            </p:cNvCxnSpPr>
            <p:nvPr/>
          </p:nvCxnSpPr>
          <p:spPr>
            <a:xfrm>
              <a:off x="20047379" y="-21180810"/>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1222D5E8-04A5-AD31-A193-6346E0B0FE81}"/>
                </a:ext>
              </a:extLst>
            </p:cNvPr>
            <p:cNvCxnSpPr>
              <a:cxnSpLocks/>
            </p:cNvCxnSpPr>
            <p:nvPr/>
          </p:nvCxnSpPr>
          <p:spPr>
            <a:xfrm>
              <a:off x="20729393" y="-21203779"/>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FA65F3AD-501E-FAF7-AE58-945C47B4F433}"/>
                </a:ext>
              </a:extLst>
            </p:cNvPr>
            <p:cNvCxnSpPr>
              <a:cxnSpLocks/>
            </p:cNvCxnSpPr>
            <p:nvPr/>
          </p:nvCxnSpPr>
          <p:spPr>
            <a:xfrm>
              <a:off x="19560763" y="-20485671"/>
              <a:ext cx="2918051" cy="15509"/>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11" name="Rectangle 110">
              <a:extLst>
                <a:ext uri="{FF2B5EF4-FFF2-40B4-BE49-F238E27FC236}">
                  <a16:creationId xmlns:a16="http://schemas.microsoft.com/office/drawing/2014/main" id="{B51E574D-8E43-596E-F299-81B1C7DC7AA6}"/>
                </a:ext>
              </a:extLst>
            </p:cNvPr>
            <p:cNvSpPr/>
            <p:nvPr/>
          </p:nvSpPr>
          <p:spPr>
            <a:xfrm>
              <a:off x="20736479" y="-22930665"/>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2" name="Rectangle 111">
              <a:extLst>
                <a:ext uri="{FF2B5EF4-FFF2-40B4-BE49-F238E27FC236}">
                  <a16:creationId xmlns:a16="http://schemas.microsoft.com/office/drawing/2014/main" id="{C92A59E6-69C9-2BF5-51C2-D7EA40CBF2B3}"/>
                </a:ext>
              </a:extLst>
            </p:cNvPr>
            <p:cNvSpPr/>
            <p:nvPr/>
          </p:nvSpPr>
          <p:spPr>
            <a:xfrm>
              <a:off x="21187767" y="-22913834"/>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3" name="Rectangle 112">
              <a:extLst>
                <a:ext uri="{FF2B5EF4-FFF2-40B4-BE49-F238E27FC236}">
                  <a16:creationId xmlns:a16="http://schemas.microsoft.com/office/drawing/2014/main" id="{9DF2C17D-E761-5245-9176-F00F4D4D4474}"/>
                </a:ext>
              </a:extLst>
            </p:cNvPr>
            <p:cNvSpPr/>
            <p:nvPr/>
          </p:nvSpPr>
          <p:spPr>
            <a:xfrm>
              <a:off x="21191831" y="-22637809"/>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4" name="Rectangle 113">
              <a:extLst>
                <a:ext uri="{FF2B5EF4-FFF2-40B4-BE49-F238E27FC236}">
                  <a16:creationId xmlns:a16="http://schemas.microsoft.com/office/drawing/2014/main" id="{94D8E8A3-73BE-2AD0-2CBB-6D9461A29260}"/>
                </a:ext>
              </a:extLst>
            </p:cNvPr>
            <p:cNvSpPr/>
            <p:nvPr/>
          </p:nvSpPr>
          <p:spPr>
            <a:xfrm>
              <a:off x="20731185" y="-22604428"/>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5" name="Rectangle 114">
              <a:extLst>
                <a:ext uri="{FF2B5EF4-FFF2-40B4-BE49-F238E27FC236}">
                  <a16:creationId xmlns:a16="http://schemas.microsoft.com/office/drawing/2014/main" id="{606B57AD-9B7C-492A-8FFB-8D8EF7132DFA}"/>
                </a:ext>
              </a:extLst>
            </p:cNvPr>
            <p:cNvSpPr/>
            <p:nvPr/>
          </p:nvSpPr>
          <p:spPr>
            <a:xfrm>
              <a:off x="20740194" y="-22293714"/>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6" name="Rectangle 115">
              <a:extLst>
                <a:ext uri="{FF2B5EF4-FFF2-40B4-BE49-F238E27FC236}">
                  <a16:creationId xmlns:a16="http://schemas.microsoft.com/office/drawing/2014/main" id="{2B9DD73E-FBEB-691D-B001-AA8152E2EAFC}"/>
                </a:ext>
              </a:extLst>
            </p:cNvPr>
            <p:cNvSpPr/>
            <p:nvPr/>
          </p:nvSpPr>
          <p:spPr>
            <a:xfrm>
              <a:off x="21214290" y="-22284037"/>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7" name="Rectangle 116">
              <a:extLst>
                <a:ext uri="{FF2B5EF4-FFF2-40B4-BE49-F238E27FC236}">
                  <a16:creationId xmlns:a16="http://schemas.microsoft.com/office/drawing/2014/main" id="{0611E805-24F8-0087-9E17-1E17BC593B9A}"/>
                </a:ext>
              </a:extLst>
            </p:cNvPr>
            <p:cNvSpPr/>
            <p:nvPr/>
          </p:nvSpPr>
          <p:spPr>
            <a:xfrm>
              <a:off x="20746967" y="-21999119"/>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8" name="Rectangle 117">
              <a:extLst>
                <a:ext uri="{FF2B5EF4-FFF2-40B4-BE49-F238E27FC236}">
                  <a16:creationId xmlns:a16="http://schemas.microsoft.com/office/drawing/2014/main" id="{CC0A1ECF-EF99-A2D4-0E0D-6FBA08D5894C}"/>
                </a:ext>
              </a:extLst>
            </p:cNvPr>
            <p:cNvSpPr/>
            <p:nvPr/>
          </p:nvSpPr>
          <p:spPr>
            <a:xfrm>
              <a:off x="21222246" y="-21962861"/>
              <a:ext cx="403894" cy="23223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700" dirty="0"/>
                <a:t>SFU</a:t>
              </a:r>
            </a:p>
          </p:txBody>
        </p:sp>
        <p:sp>
          <p:nvSpPr>
            <p:cNvPr id="119" name="Rectangle 118">
              <a:extLst>
                <a:ext uri="{FF2B5EF4-FFF2-40B4-BE49-F238E27FC236}">
                  <a16:creationId xmlns:a16="http://schemas.microsoft.com/office/drawing/2014/main" id="{90D70611-FA69-25A0-FABF-F4AD543A8AF9}"/>
                </a:ext>
              </a:extLst>
            </p:cNvPr>
            <p:cNvSpPr/>
            <p:nvPr/>
          </p:nvSpPr>
          <p:spPr>
            <a:xfrm>
              <a:off x="20626328" y="-21600571"/>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0" name="Rectangle 119">
              <a:extLst>
                <a:ext uri="{FF2B5EF4-FFF2-40B4-BE49-F238E27FC236}">
                  <a16:creationId xmlns:a16="http://schemas.microsoft.com/office/drawing/2014/main" id="{7C3E356B-4871-9EE8-5A21-6310561D206C}"/>
                </a:ext>
              </a:extLst>
            </p:cNvPr>
            <p:cNvSpPr/>
            <p:nvPr/>
          </p:nvSpPr>
          <p:spPr>
            <a:xfrm>
              <a:off x="21474057" y="-21596156"/>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1" name="Rectangle 120">
              <a:extLst>
                <a:ext uri="{FF2B5EF4-FFF2-40B4-BE49-F238E27FC236}">
                  <a16:creationId xmlns:a16="http://schemas.microsoft.com/office/drawing/2014/main" id="{002C2AB4-C048-BE93-7374-59083B11A802}"/>
                </a:ext>
              </a:extLst>
            </p:cNvPr>
            <p:cNvSpPr/>
            <p:nvPr/>
          </p:nvSpPr>
          <p:spPr>
            <a:xfrm>
              <a:off x="20918427" y="-21603680"/>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2" name="Rectangle 121">
              <a:extLst>
                <a:ext uri="{FF2B5EF4-FFF2-40B4-BE49-F238E27FC236}">
                  <a16:creationId xmlns:a16="http://schemas.microsoft.com/office/drawing/2014/main" id="{447CA206-AEBF-4BB2-8CB5-E7FE4728EC4B}"/>
                </a:ext>
              </a:extLst>
            </p:cNvPr>
            <p:cNvSpPr/>
            <p:nvPr/>
          </p:nvSpPr>
          <p:spPr>
            <a:xfrm>
              <a:off x="21188375" y="-21599203"/>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3" name="Rectangle 122">
              <a:extLst>
                <a:ext uri="{FF2B5EF4-FFF2-40B4-BE49-F238E27FC236}">
                  <a16:creationId xmlns:a16="http://schemas.microsoft.com/office/drawing/2014/main" id="{CC7D71D0-AAC9-D7A4-F3BF-A3AB30E20306}"/>
                </a:ext>
              </a:extLst>
            </p:cNvPr>
            <p:cNvSpPr/>
            <p:nvPr/>
          </p:nvSpPr>
          <p:spPr>
            <a:xfrm>
              <a:off x="20584376" y="-23138337"/>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4" name="Rectangle 123">
              <a:extLst>
                <a:ext uri="{FF2B5EF4-FFF2-40B4-BE49-F238E27FC236}">
                  <a16:creationId xmlns:a16="http://schemas.microsoft.com/office/drawing/2014/main" id="{5B898C8F-39A0-6FAC-16D0-9B7F3AF3F36C}"/>
                </a:ext>
              </a:extLst>
            </p:cNvPr>
            <p:cNvSpPr/>
            <p:nvPr/>
          </p:nvSpPr>
          <p:spPr>
            <a:xfrm>
              <a:off x="21432105" y="-23133923"/>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5" name="Rectangle 124">
              <a:extLst>
                <a:ext uri="{FF2B5EF4-FFF2-40B4-BE49-F238E27FC236}">
                  <a16:creationId xmlns:a16="http://schemas.microsoft.com/office/drawing/2014/main" id="{F008A7DD-C466-3727-7FA9-EFA1A2070456}"/>
                </a:ext>
              </a:extLst>
            </p:cNvPr>
            <p:cNvSpPr/>
            <p:nvPr/>
          </p:nvSpPr>
          <p:spPr>
            <a:xfrm>
              <a:off x="20876475" y="-23141447"/>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sp>
          <p:nvSpPr>
            <p:cNvPr id="126" name="Rectangle 125">
              <a:extLst>
                <a:ext uri="{FF2B5EF4-FFF2-40B4-BE49-F238E27FC236}">
                  <a16:creationId xmlns:a16="http://schemas.microsoft.com/office/drawing/2014/main" id="{D4468166-3E93-C2E4-C821-35879F3955D8}"/>
                </a:ext>
              </a:extLst>
            </p:cNvPr>
            <p:cNvSpPr/>
            <p:nvPr/>
          </p:nvSpPr>
          <p:spPr>
            <a:xfrm>
              <a:off x="21146424" y="-23136970"/>
              <a:ext cx="275378" cy="127839"/>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LSU</a:t>
              </a:r>
            </a:p>
          </p:txBody>
        </p:sp>
        <p:cxnSp>
          <p:nvCxnSpPr>
            <p:cNvPr id="127" name="Straight Arrow Connector 126">
              <a:extLst>
                <a:ext uri="{FF2B5EF4-FFF2-40B4-BE49-F238E27FC236}">
                  <a16:creationId xmlns:a16="http://schemas.microsoft.com/office/drawing/2014/main" id="{41516D85-B069-098E-D3C4-56509D8BA4B0}"/>
                </a:ext>
              </a:extLst>
            </p:cNvPr>
            <p:cNvCxnSpPr>
              <a:cxnSpLocks/>
              <a:stCxn id="86" idx="3"/>
              <a:endCxn id="123" idx="1"/>
            </p:cNvCxnSpPr>
            <p:nvPr/>
          </p:nvCxnSpPr>
          <p:spPr>
            <a:xfrm flipV="1">
              <a:off x="20422606" y="-23074417"/>
              <a:ext cx="161770" cy="312708"/>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8" name="Straight Arrow Connector 127">
              <a:extLst>
                <a:ext uri="{FF2B5EF4-FFF2-40B4-BE49-F238E27FC236}">
                  <a16:creationId xmlns:a16="http://schemas.microsoft.com/office/drawing/2014/main" id="{C5206579-4885-96FF-DB38-E4A7EBF48A28}"/>
                </a:ext>
              </a:extLst>
            </p:cNvPr>
            <p:cNvCxnSpPr>
              <a:cxnSpLocks/>
              <a:stCxn id="86" idx="3"/>
              <a:endCxn id="73" idx="1"/>
            </p:cNvCxnSpPr>
            <p:nvPr/>
          </p:nvCxnSpPr>
          <p:spPr>
            <a:xfrm>
              <a:off x="20422606" y="-22761709"/>
              <a:ext cx="142084" cy="1215006"/>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9" name="Straight Arrow Connector 128">
              <a:extLst>
                <a:ext uri="{FF2B5EF4-FFF2-40B4-BE49-F238E27FC236}">
                  <a16:creationId xmlns:a16="http://schemas.microsoft.com/office/drawing/2014/main" id="{F30C1F1F-31C3-02EA-A752-B19C48EAF9C6}"/>
                </a:ext>
              </a:extLst>
            </p:cNvPr>
            <p:cNvCxnSpPr>
              <a:cxnSpLocks/>
              <a:stCxn id="86" idx="3"/>
              <a:endCxn id="75" idx="1"/>
            </p:cNvCxnSpPr>
            <p:nvPr/>
          </p:nvCxnSpPr>
          <p:spPr>
            <a:xfrm>
              <a:off x="20422606" y="-22761709"/>
              <a:ext cx="179225" cy="431696"/>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8F889592-8766-642A-334A-800CBE48E7C3}"/>
                </a:ext>
              </a:extLst>
            </p:cNvPr>
            <p:cNvCxnSpPr>
              <a:cxnSpLocks/>
            </p:cNvCxnSpPr>
            <p:nvPr/>
          </p:nvCxnSpPr>
          <p:spPr>
            <a:xfrm>
              <a:off x="21856891" y="-21168229"/>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81E5AAED-28FD-C000-6514-ABE8A4400B07}"/>
                </a:ext>
              </a:extLst>
            </p:cNvPr>
            <p:cNvCxnSpPr>
              <a:cxnSpLocks/>
            </p:cNvCxnSpPr>
            <p:nvPr/>
          </p:nvCxnSpPr>
          <p:spPr>
            <a:xfrm>
              <a:off x="22394919" y="-21192738"/>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494D61D5-8A03-79F3-69AC-E27D6C41D49E}"/>
                </a:ext>
              </a:extLst>
            </p:cNvPr>
            <p:cNvCxnSpPr>
              <a:cxnSpLocks/>
            </p:cNvCxnSpPr>
            <p:nvPr/>
          </p:nvCxnSpPr>
          <p:spPr>
            <a:xfrm flipV="1">
              <a:off x="19505439" y="-21198204"/>
              <a:ext cx="334152" cy="32068"/>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5496F50A-2D5D-ADC4-4C92-16C954685DB6}"/>
                </a:ext>
              </a:extLst>
            </p:cNvPr>
            <p:cNvCxnSpPr>
              <a:cxnSpLocks/>
            </p:cNvCxnSpPr>
            <p:nvPr/>
          </p:nvCxnSpPr>
          <p:spPr>
            <a:xfrm flipV="1">
              <a:off x="20130247" y="-20662863"/>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150350DF-CF1C-649B-6E93-FB953AE251BD}"/>
                </a:ext>
              </a:extLst>
            </p:cNvPr>
            <p:cNvCxnSpPr>
              <a:cxnSpLocks/>
            </p:cNvCxnSpPr>
            <p:nvPr/>
          </p:nvCxnSpPr>
          <p:spPr>
            <a:xfrm flipV="1">
              <a:off x="20779637" y="-20656939"/>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0E3F8585-77E8-D6A6-E0C0-E7E474BA63E4}"/>
                </a:ext>
              </a:extLst>
            </p:cNvPr>
            <p:cNvCxnSpPr>
              <a:cxnSpLocks/>
            </p:cNvCxnSpPr>
            <p:nvPr/>
          </p:nvCxnSpPr>
          <p:spPr>
            <a:xfrm flipV="1">
              <a:off x="21931574" y="-20697956"/>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D9E32DCB-3DEC-B506-34CA-5D85BF1B92F4}"/>
                </a:ext>
              </a:extLst>
            </p:cNvPr>
            <p:cNvCxnSpPr>
              <a:cxnSpLocks/>
            </p:cNvCxnSpPr>
            <p:nvPr/>
          </p:nvCxnSpPr>
          <p:spPr>
            <a:xfrm flipV="1">
              <a:off x="22412244" y="-20703091"/>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004A8D5E-B611-50F0-6C74-4E16D2AA1B24}"/>
                </a:ext>
              </a:extLst>
            </p:cNvPr>
            <p:cNvCxnSpPr>
              <a:cxnSpLocks/>
            </p:cNvCxnSpPr>
            <p:nvPr/>
          </p:nvCxnSpPr>
          <p:spPr>
            <a:xfrm flipV="1">
              <a:off x="19882431" y="-21584303"/>
              <a:ext cx="894" cy="238905"/>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12A5F5EA-FC56-E399-FED5-EA3F604E70E7}"/>
                </a:ext>
              </a:extLst>
            </p:cNvPr>
            <p:cNvCxnSpPr>
              <a:cxnSpLocks/>
            </p:cNvCxnSpPr>
            <p:nvPr/>
          </p:nvCxnSpPr>
          <p:spPr>
            <a:xfrm flipH="1" flipV="1">
              <a:off x="20208863" y="-21649717"/>
              <a:ext cx="7591" cy="257371"/>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1D1B3620-4702-D2E5-92E9-A359CDE25A18}"/>
                </a:ext>
              </a:extLst>
            </p:cNvPr>
            <p:cNvCxnSpPr>
              <a:cxnSpLocks/>
            </p:cNvCxnSpPr>
            <p:nvPr/>
          </p:nvCxnSpPr>
          <p:spPr>
            <a:xfrm flipH="1" flipV="1">
              <a:off x="19798436" y="-21387771"/>
              <a:ext cx="1652924" cy="14344"/>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6D23C0B2-15EE-460A-2F3E-75DD87321C0C}"/>
                </a:ext>
              </a:extLst>
            </p:cNvPr>
            <p:cNvCxnSpPr>
              <a:cxnSpLocks/>
              <a:stCxn id="78" idx="0"/>
            </p:cNvCxnSpPr>
            <p:nvPr/>
          </p:nvCxnSpPr>
          <p:spPr>
            <a:xfrm flipH="1" flipV="1">
              <a:off x="21168124" y="-21396032"/>
              <a:ext cx="10553" cy="311451"/>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E9EC4787-B8E0-B5D7-9F47-E605ED604B97}"/>
                </a:ext>
              </a:extLst>
            </p:cNvPr>
            <p:cNvCxnSpPr>
              <a:cxnSpLocks/>
            </p:cNvCxnSpPr>
            <p:nvPr/>
          </p:nvCxnSpPr>
          <p:spPr>
            <a:xfrm flipH="1" flipV="1">
              <a:off x="21416781" y="-21383790"/>
              <a:ext cx="8012" cy="32289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41">
              <a:extLst>
                <a:ext uri="{FF2B5EF4-FFF2-40B4-BE49-F238E27FC236}">
                  <a16:creationId xmlns:a16="http://schemas.microsoft.com/office/drawing/2014/main" id="{1229FD67-563C-D86E-4916-077D212BE520}"/>
                </a:ext>
              </a:extLst>
            </p:cNvPr>
            <p:cNvCxnSpPr>
              <a:cxnSpLocks/>
              <a:stCxn id="120" idx="3"/>
            </p:cNvCxnSpPr>
            <p:nvPr/>
          </p:nvCxnSpPr>
          <p:spPr>
            <a:xfrm>
              <a:off x="21749434" y="-21532236"/>
              <a:ext cx="1061608" cy="0"/>
            </a:xfrm>
            <a:prstGeom prst="straightConnector1">
              <a:avLst/>
            </a:prstGeom>
            <a:ln w="19050">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CC8CA6EF-4A5C-B076-221D-ADFB6B38B1D4}"/>
                </a:ext>
              </a:extLst>
            </p:cNvPr>
            <p:cNvCxnSpPr>
              <a:cxnSpLocks/>
            </p:cNvCxnSpPr>
            <p:nvPr/>
          </p:nvCxnSpPr>
          <p:spPr>
            <a:xfrm flipH="1">
              <a:off x="19319015" y="-20537411"/>
              <a:ext cx="5758" cy="278616"/>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4" name="Straight Arrow Connector 143">
              <a:extLst>
                <a:ext uri="{FF2B5EF4-FFF2-40B4-BE49-F238E27FC236}">
                  <a16:creationId xmlns:a16="http://schemas.microsoft.com/office/drawing/2014/main" id="{72734B73-F296-02CD-68F9-E9D3A52C07DE}"/>
                </a:ext>
              </a:extLst>
            </p:cNvPr>
            <p:cNvCxnSpPr>
              <a:cxnSpLocks/>
            </p:cNvCxnSpPr>
            <p:nvPr/>
          </p:nvCxnSpPr>
          <p:spPr>
            <a:xfrm>
              <a:off x="19313833" y="-20303357"/>
              <a:ext cx="2012231" cy="743"/>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38AA93B2-0A9D-2288-A0EC-E6DBDE4CF180}"/>
                </a:ext>
              </a:extLst>
            </p:cNvPr>
            <p:cNvCxnSpPr>
              <a:cxnSpLocks/>
              <a:endCxn id="90" idx="2"/>
            </p:cNvCxnSpPr>
            <p:nvPr/>
          </p:nvCxnSpPr>
          <p:spPr>
            <a:xfrm flipV="1">
              <a:off x="21297767" y="-20565370"/>
              <a:ext cx="1574" cy="276703"/>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6" name="Straight Arrow Connector 145">
              <a:extLst>
                <a:ext uri="{FF2B5EF4-FFF2-40B4-BE49-F238E27FC236}">
                  <a16:creationId xmlns:a16="http://schemas.microsoft.com/office/drawing/2014/main" id="{29027BF3-16CF-0257-5899-6D3729A45A58}"/>
                </a:ext>
              </a:extLst>
            </p:cNvPr>
            <p:cNvCxnSpPr>
              <a:cxnSpLocks/>
            </p:cNvCxnSpPr>
            <p:nvPr/>
          </p:nvCxnSpPr>
          <p:spPr>
            <a:xfrm flipV="1">
              <a:off x="19487515" y="-22509075"/>
              <a:ext cx="1180584" cy="1498"/>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7" name="Straight Arrow Connector 146">
              <a:extLst>
                <a:ext uri="{FF2B5EF4-FFF2-40B4-BE49-F238E27FC236}">
                  <a16:creationId xmlns:a16="http://schemas.microsoft.com/office/drawing/2014/main" id="{48D20DA8-9DD8-E224-489D-C528CAAD4683}"/>
                </a:ext>
              </a:extLst>
            </p:cNvPr>
            <p:cNvCxnSpPr>
              <a:cxnSpLocks/>
            </p:cNvCxnSpPr>
            <p:nvPr/>
          </p:nvCxnSpPr>
          <p:spPr>
            <a:xfrm>
              <a:off x="19522668" y="-20393675"/>
              <a:ext cx="3432455" cy="19320"/>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48" name="Rectangle 147">
              <a:extLst>
                <a:ext uri="{FF2B5EF4-FFF2-40B4-BE49-F238E27FC236}">
                  <a16:creationId xmlns:a16="http://schemas.microsoft.com/office/drawing/2014/main" id="{4E86377F-832B-EB96-22B5-6CD85916A5F5}"/>
                </a:ext>
              </a:extLst>
            </p:cNvPr>
            <p:cNvSpPr/>
            <p:nvPr/>
          </p:nvSpPr>
          <p:spPr>
            <a:xfrm>
              <a:off x="19717894" y="-23418558"/>
              <a:ext cx="3072490" cy="167833"/>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Operand </a:t>
              </a:r>
              <a:r>
                <a:rPr lang="en-SG" sz="600" dirty="0" err="1"/>
                <a:t>buffer+Register</a:t>
              </a:r>
              <a:r>
                <a:rPr lang="en-SG" sz="600" dirty="0"/>
                <a:t> Cache</a:t>
              </a:r>
            </a:p>
          </p:txBody>
        </p:sp>
        <p:sp>
          <p:nvSpPr>
            <p:cNvPr id="149" name="Rectangle 148">
              <a:extLst>
                <a:ext uri="{FF2B5EF4-FFF2-40B4-BE49-F238E27FC236}">
                  <a16:creationId xmlns:a16="http://schemas.microsoft.com/office/drawing/2014/main" id="{3825982E-E23F-D7D6-7136-3945294418BC}"/>
                </a:ext>
              </a:extLst>
            </p:cNvPr>
            <p:cNvSpPr/>
            <p:nvPr/>
          </p:nvSpPr>
          <p:spPr>
            <a:xfrm>
              <a:off x="20439102" y="-23972904"/>
              <a:ext cx="382430" cy="209488"/>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Tensor</a:t>
              </a:r>
            </a:p>
          </p:txBody>
        </p:sp>
        <p:sp>
          <p:nvSpPr>
            <p:cNvPr id="150" name="Rectangle 149">
              <a:extLst>
                <a:ext uri="{FF2B5EF4-FFF2-40B4-BE49-F238E27FC236}">
                  <a16:creationId xmlns:a16="http://schemas.microsoft.com/office/drawing/2014/main" id="{32CE79FB-E6DD-EE52-A74F-DBE695CAA44E}"/>
                </a:ext>
              </a:extLst>
            </p:cNvPr>
            <p:cNvSpPr/>
            <p:nvPr/>
          </p:nvSpPr>
          <p:spPr>
            <a:xfrm>
              <a:off x="21518965" y="-23991705"/>
              <a:ext cx="382430" cy="209488"/>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Tensor</a:t>
              </a:r>
            </a:p>
          </p:txBody>
        </p:sp>
        <p:sp>
          <p:nvSpPr>
            <p:cNvPr id="151" name="Rectangle 150">
              <a:extLst>
                <a:ext uri="{FF2B5EF4-FFF2-40B4-BE49-F238E27FC236}">
                  <a16:creationId xmlns:a16="http://schemas.microsoft.com/office/drawing/2014/main" id="{64428854-FC50-4393-684D-65B1107E4AA0}"/>
                </a:ext>
              </a:extLst>
            </p:cNvPr>
            <p:cNvSpPr/>
            <p:nvPr/>
          </p:nvSpPr>
          <p:spPr>
            <a:xfrm>
              <a:off x="21167647" y="-23675292"/>
              <a:ext cx="260241" cy="224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MD unit</a:t>
              </a:r>
            </a:p>
          </p:txBody>
        </p:sp>
        <p:sp>
          <p:nvSpPr>
            <p:cNvPr id="152" name="Rectangle 151">
              <a:extLst>
                <a:ext uri="{FF2B5EF4-FFF2-40B4-BE49-F238E27FC236}">
                  <a16:creationId xmlns:a16="http://schemas.microsoft.com/office/drawing/2014/main" id="{BD946D41-C2A2-E8D3-1F4E-060211DFF661}"/>
                </a:ext>
              </a:extLst>
            </p:cNvPr>
            <p:cNvSpPr/>
            <p:nvPr/>
          </p:nvSpPr>
          <p:spPr>
            <a:xfrm>
              <a:off x="21503649" y="-23680853"/>
              <a:ext cx="403895" cy="22769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ALU</a:t>
              </a:r>
            </a:p>
          </p:txBody>
        </p:sp>
        <p:sp>
          <p:nvSpPr>
            <p:cNvPr id="153" name="Rectangle 152">
              <a:extLst>
                <a:ext uri="{FF2B5EF4-FFF2-40B4-BE49-F238E27FC236}">
                  <a16:creationId xmlns:a16="http://schemas.microsoft.com/office/drawing/2014/main" id="{28E8FF48-18C8-5B4C-0A53-840648051ED4}"/>
                </a:ext>
              </a:extLst>
            </p:cNvPr>
            <p:cNvSpPr/>
            <p:nvPr/>
          </p:nvSpPr>
          <p:spPr>
            <a:xfrm>
              <a:off x="19717894" y="-23964988"/>
              <a:ext cx="727261" cy="507650"/>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800" dirty="0"/>
                <a:t>CUDA</a:t>
              </a:r>
            </a:p>
            <a:p>
              <a:r>
                <a:rPr lang="en-SG" sz="800" dirty="0"/>
                <a:t>Core</a:t>
              </a:r>
            </a:p>
          </p:txBody>
        </p:sp>
        <p:sp>
          <p:nvSpPr>
            <p:cNvPr id="154" name="Rectangle 153">
              <a:extLst>
                <a:ext uri="{FF2B5EF4-FFF2-40B4-BE49-F238E27FC236}">
                  <a16:creationId xmlns:a16="http://schemas.microsoft.com/office/drawing/2014/main" id="{2FCC8369-ACD2-4197-B5E0-9DE655EDFFC3}"/>
                </a:ext>
              </a:extLst>
            </p:cNvPr>
            <p:cNvSpPr/>
            <p:nvPr/>
          </p:nvSpPr>
          <p:spPr>
            <a:xfrm>
              <a:off x="21916133" y="-23997651"/>
              <a:ext cx="860476" cy="551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800" dirty="0"/>
                <a:t>CUDA</a:t>
              </a:r>
            </a:p>
            <a:p>
              <a:r>
                <a:rPr lang="en-SG" sz="800" dirty="0"/>
                <a:t>Core</a:t>
              </a:r>
            </a:p>
          </p:txBody>
        </p:sp>
        <p:sp>
          <p:nvSpPr>
            <p:cNvPr id="155" name="Rectangle 154">
              <a:extLst>
                <a:ext uri="{FF2B5EF4-FFF2-40B4-BE49-F238E27FC236}">
                  <a16:creationId xmlns:a16="http://schemas.microsoft.com/office/drawing/2014/main" id="{06B22F8C-8FF3-F45C-62C4-3AF0810072B4}"/>
                </a:ext>
              </a:extLst>
            </p:cNvPr>
            <p:cNvSpPr/>
            <p:nvPr/>
          </p:nvSpPr>
          <p:spPr>
            <a:xfrm>
              <a:off x="20867072" y="-23969692"/>
              <a:ext cx="620062" cy="27544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600" dirty="0"/>
                <a:t>Warp Scheduler</a:t>
              </a:r>
            </a:p>
          </p:txBody>
        </p:sp>
        <p:cxnSp>
          <p:nvCxnSpPr>
            <p:cNvPr id="156" name="Straight Arrow Connector 155">
              <a:extLst>
                <a:ext uri="{FF2B5EF4-FFF2-40B4-BE49-F238E27FC236}">
                  <a16:creationId xmlns:a16="http://schemas.microsoft.com/office/drawing/2014/main" id="{334AF170-02CB-31D0-0EAF-88B693992DB6}"/>
                </a:ext>
              </a:extLst>
            </p:cNvPr>
            <p:cNvCxnSpPr>
              <a:cxnSpLocks/>
            </p:cNvCxnSpPr>
            <p:nvPr/>
          </p:nvCxnSpPr>
          <p:spPr>
            <a:xfrm rot="10800000" flipH="1" flipV="1">
              <a:off x="21391691" y="-23716516"/>
              <a:ext cx="723433" cy="5551"/>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a:extLst>
                <a:ext uri="{FF2B5EF4-FFF2-40B4-BE49-F238E27FC236}">
                  <a16:creationId xmlns:a16="http://schemas.microsoft.com/office/drawing/2014/main" id="{7C4E9F2D-E59A-B57C-CB28-113A50473B9C}"/>
                </a:ext>
              </a:extLst>
            </p:cNvPr>
            <p:cNvCxnSpPr>
              <a:cxnSpLocks/>
            </p:cNvCxnSpPr>
            <p:nvPr/>
          </p:nvCxnSpPr>
          <p:spPr>
            <a:xfrm rot="10800000" flipH="1">
              <a:off x="21359091" y="-23872198"/>
              <a:ext cx="267225"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8" name="Straight Arrow Connector 157">
              <a:extLst>
                <a:ext uri="{FF2B5EF4-FFF2-40B4-BE49-F238E27FC236}">
                  <a16:creationId xmlns:a16="http://schemas.microsoft.com/office/drawing/2014/main" id="{68B22547-AA98-A993-F9DC-396126011AD2}"/>
                </a:ext>
              </a:extLst>
            </p:cNvPr>
            <p:cNvCxnSpPr>
              <a:cxnSpLocks/>
            </p:cNvCxnSpPr>
            <p:nvPr/>
          </p:nvCxnSpPr>
          <p:spPr>
            <a:xfrm rot="10800000" flipH="1" flipV="1">
              <a:off x="21346141" y="-23602046"/>
              <a:ext cx="293123" cy="34629"/>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59" name="Rectangle 158">
              <a:extLst>
                <a:ext uri="{FF2B5EF4-FFF2-40B4-BE49-F238E27FC236}">
                  <a16:creationId xmlns:a16="http://schemas.microsoft.com/office/drawing/2014/main" id="{6B6509FD-3840-57EA-C0AE-E5DF935ABEB9}"/>
                </a:ext>
              </a:extLst>
            </p:cNvPr>
            <p:cNvSpPr/>
            <p:nvPr/>
          </p:nvSpPr>
          <p:spPr>
            <a:xfrm>
              <a:off x="20467076" y="-23675695"/>
              <a:ext cx="403895" cy="227694"/>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ALU</a:t>
              </a:r>
            </a:p>
          </p:txBody>
        </p:sp>
        <p:sp>
          <p:nvSpPr>
            <p:cNvPr id="160" name="Rectangle 159">
              <a:extLst>
                <a:ext uri="{FF2B5EF4-FFF2-40B4-BE49-F238E27FC236}">
                  <a16:creationId xmlns:a16="http://schemas.microsoft.com/office/drawing/2014/main" id="{9070D173-B07F-45D9-94BA-8EA7CD78FC52}"/>
                </a:ext>
              </a:extLst>
            </p:cNvPr>
            <p:cNvSpPr/>
            <p:nvPr/>
          </p:nvSpPr>
          <p:spPr>
            <a:xfrm>
              <a:off x="20933627" y="-23686743"/>
              <a:ext cx="260241" cy="224812"/>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400" dirty="0"/>
                <a:t>MD unit</a:t>
              </a:r>
            </a:p>
          </p:txBody>
        </p:sp>
        <p:cxnSp>
          <p:nvCxnSpPr>
            <p:cNvPr id="161" name="Straight Arrow Connector 160">
              <a:extLst>
                <a:ext uri="{FF2B5EF4-FFF2-40B4-BE49-F238E27FC236}">
                  <a16:creationId xmlns:a16="http://schemas.microsoft.com/office/drawing/2014/main" id="{DF6DDF41-F98B-3F5D-AEAA-2AB1F0B79E41}"/>
                </a:ext>
              </a:extLst>
            </p:cNvPr>
            <p:cNvCxnSpPr>
              <a:cxnSpLocks/>
            </p:cNvCxnSpPr>
            <p:nvPr/>
          </p:nvCxnSpPr>
          <p:spPr>
            <a:xfrm rot="10800000" flipV="1">
              <a:off x="21308006" y="-23868299"/>
              <a:ext cx="0" cy="32289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a:extLst>
                <a:ext uri="{FF2B5EF4-FFF2-40B4-BE49-F238E27FC236}">
                  <a16:creationId xmlns:a16="http://schemas.microsoft.com/office/drawing/2014/main" id="{32F5C47E-E9EB-9EF4-25B1-AEC58CF6FBCB}"/>
                </a:ext>
              </a:extLst>
            </p:cNvPr>
            <p:cNvCxnSpPr>
              <a:cxnSpLocks/>
            </p:cNvCxnSpPr>
            <p:nvPr/>
          </p:nvCxnSpPr>
          <p:spPr>
            <a:xfrm rot="10800000" flipV="1">
              <a:off x="21079192" y="-23868299"/>
              <a:ext cx="0" cy="32289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nvGrpSpPr>
            <p:cNvPr id="163" name="Group 162">
              <a:extLst>
                <a:ext uri="{FF2B5EF4-FFF2-40B4-BE49-F238E27FC236}">
                  <a16:creationId xmlns:a16="http://schemas.microsoft.com/office/drawing/2014/main" id="{3704727A-E2A7-4D8C-4B81-4CF73EA697EA}"/>
                </a:ext>
              </a:extLst>
            </p:cNvPr>
            <p:cNvGrpSpPr/>
            <p:nvPr/>
          </p:nvGrpSpPr>
          <p:grpSpPr>
            <a:xfrm>
              <a:off x="20207039" y="-23897227"/>
              <a:ext cx="767019" cy="304781"/>
              <a:chOff x="-6534068" y="1769117"/>
              <a:chExt cx="1248731" cy="496193"/>
            </a:xfrm>
          </p:grpSpPr>
          <p:cxnSp>
            <p:nvCxnSpPr>
              <p:cNvPr id="164" name="Straight Arrow Connector 163">
                <a:extLst>
                  <a:ext uri="{FF2B5EF4-FFF2-40B4-BE49-F238E27FC236}">
                    <a16:creationId xmlns:a16="http://schemas.microsoft.com/office/drawing/2014/main" id="{9AEED1DB-D9C7-25FD-DF57-90859C8725E9}"/>
                  </a:ext>
                </a:extLst>
              </p:cNvPr>
              <p:cNvCxnSpPr>
                <a:cxnSpLocks/>
              </p:cNvCxnSpPr>
              <p:nvPr/>
            </p:nvCxnSpPr>
            <p:spPr>
              <a:xfrm flipH="1" flipV="1">
                <a:off x="-6534068" y="1991605"/>
                <a:ext cx="1177773" cy="9038"/>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a:extLst>
                  <a:ext uri="{FF2B5EF4-FFF2-40B4-BE49-F238E27FC236}">
                    <a16:creationId xmlns:a16="http://schemas.microsoft.com/office/drawing/2014/main" id="{D3891B07-51CB-3F56-018A-5D61EB91FC99}"/>
                  </a:ext>
                </a:extLst>
              </p:cNvPr>
              <p:cNvCxnSpPr>
                <a:cxnSpLocks/>
              </p:cNvCxnSpPr>
              <p:nvPr/>
            </p:nvCxnSpPr>
            <p:spPr>
              <a:xfrm flipH="1">
                <a:off x="-5741470" y="2265310"/>
                <a:ext cx="435051"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1BDDE1AC-C608-F2B5-4670-B991AB327535}"/>
                  </a:ext>
                </a:extLst>
              </p:cNvPr>
              <p:cNvCxnSpPr>
                <a:cxnSpLocks/>
              </p:cNvCxnSpPr>
              <p:nvPr/>
            </p:nvCxnSpPr>
            <p:spPr>
              <a:xfrm flipH="1" flipV="1">
                <a:off x="-5762551" y="1769117"/>
                <a:ext cx="477214" cy="56377"/>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67" name="Straight Arrow Connector 166">
              <a:extLst>
                <a:ext uri="{FF2B5EF4-FFF2-40B4-BE49-F238E27FC236}">
                  <a16:creationId xmlns:a16="http://schemas.microsoft.com/office/drawing/2014/main" id="{09BA7EA2-6BD7-7203-68EF-E992FB52DE82}"/>
                </a:ext>
              </a:extLst>
            </p:cNvPr>
            <p:cNvCxnSpPr>
              <a:cxnSpLocks/>
            </p:cNvCxnSpPr>
            <p:nvPr/>
          </p:nvCxnSpPr>
          <p:spPr>
            <a:xfrm rot="10800000">
              <a:off x="22429065" y="-23561755"/>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4AB7FEC7-8909-D831-F0A9-7F739FEAAE73}"/>
                </a:ext>
              </a:extLst>
            </p:cNvPr>
            <p:cNvCxnSpPr>
              <a:cxnSpLocks/>
            </p:cNvCxnSpPr>
            <p:nvPr/>
          </p:nvCxnSpPr>
          <p:spPr>
            <a:xfrm rot="10800000">
              <a:off x="21809525" y="-23532864"/>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Straight Arrow Connector 168">
              <a:extLst>
                <a:ext uri="{FF2B5EF4-FFF2-40B4-BE49-F238E27FC236}">
                  <a16:creationId xmlns:a16="http://schemas.microsoft.com/office/drawing/2014/main" id="{8B02B42E-ECBF-6DE2-FE42-AA11A6E3B43D}"/>
                </a:ext>
              </a:extLst>
            </p:cNvPr>
            <p:cNvCxnSpPr>
              <a:cxnSpLocks/>
            </p:cNvCxnSpPr>
            <p:nvPr/>
          </p:nvCxnSpPr>
          <p:spPr>
            <a:xfrm flipV="1">
              <a:off x="19559933" y="-24113847"/>
              <a:ext cx="2911186" cy="62066"/>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0" name="Straight Arrow Connector 169">
              <a:extLst>
                <a:ext uri="{FF2B5EF4-FFF2-40B4-BE49-F238E27FC236}">
                  <a16:creationId xmlns:a16="http://schemas.microsoft.com/office/drawing/2014/main" id="{0CC694D9-2FE5-6ADA-357B-D133A8AFF41C}"/>
                </a:ext>
              </a:extLst>
            </p:cNvPr>
            <p:cNvCxnSpPr>
              <a:cxnSpLocks/>
            </p:cNvCxnSpPr>
            <p:nvPr/>
          </p:nvCxnSpPr>
          <p:spPr>
            <a:xfrm rot="10800000" flipV="1">
              <a:off x="20788498" y="-23290435"/>
              <a:ext cx="6359" cy="223691"/>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a:extLst>
                <a:ext uri="{FF2B5EF4-FFF2-40B4-BE49-F238E27FC236}">
                  <a16:creationId xmlns:a16="http://schemas.microsoft.com/office/drawing/2014/main" id="{31A0DD33-BDF5-3AC4-07B7-89848E063709}"/>
                </a:ext>
              </a:extLst>
            </p:cNvPr>
            <p:cNvCxnSpPr>
              <a:cxnSpLocks/>
            </p:cNvCxnSpPr>
            <p:nvPr/>
          </p:nvCxnSpPr>
          <p:spPr>
            <a:xfrm rot="10800000">
              <a:off x="20619553" y="-23574337"/>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343D266B-F3C7-1028-B495-2F861039E7F9}"/>
                </a:ext>
              </a:extLst>
            </p:cNvPr>
            <p:cNvCxnSpPr>
              <a:cxnSpLocks/>
            </p:cNvCxnSpPr>
            <p:nvPr/>
          </p:nvCxnSpPr>
          <p:spPr>
            <a:xfrm rot="10800000">
              <a:off x="20081525" y="-23549828"/>
              <a:ext cx="0" cy="207504"/>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6739EB25-9CD0-5718-6B97-ADC6ABDFA61C}"/>
                </a:ext>
              </a:extLst>
            </p:cNvPr>
            <p:cNvCxnSpPr>
              <a:cxnSpLocks/>
            </p:cNvCxnSpPr>
            <p:nvPr/>
          </p:nvCxnSpPr>
          <p:spPr>
            <a:xfrm rot="10800000" flipV="1">
              <a:off x="19483222" y="-23357428"/>
              <a:ext cx="334152" cy="32068"/>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D8B14096-F440-7FA5-A709-D02756328990}"/>
                </a:ext>
              </a:extLst>
            </p:cNvPr>
            <p:cNvCxnSpPr>
              <a:cxnSpLocks/>
            </p:cNvCxnSpPr>
            <p:nvPr/>
          </p:nvCxnSpPr>
          <p:spPr>
            <a:xfrm rot="10800000" flipV="1">
              <a:off x="22330777" y="-24107161"/>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5" name="Straight Arrow Connector 174">
              <a:extLst>
                <a:ext uri="{FF2B5EF4-FFF2-40B4-BE49-F238E27FC236}">
                  <a16:creationId xmlns:a16="http://schemas.microsoft.com/office/drawing/2014/main" id="{9E607B3E-C18B-D5C2-8DCA-CB9A538D5A09}"/>
                </a:ext>
              </a:extLst>
            </p:cNvPr>
            <p:cNvCxnSpPr>
              <a:cxnSpLocks/>
            </p:cNvCxnSpPr>
            <p:nvPr/>
          </p:nvCxnSpPr>
          <p:spPr>
            <a:xfrm rot="10800000" flipV="1">
              <a:off x="21681386" y="-24113085"/>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6" name="Straight Arrow Connector 175">
              <a:extLst>
                <a:ext uri="{FF2B5EF4-FFF2-40B4-BE49-F238E27FC236}">
                  <a16:creationId xmlns:a16="http://schemas.microsoft.com/office/drawing/2014/main" id="{C12199EA-CD7C-0065-DC7F-E370B6687296}"/>
                </a:ext>
              </a:extLst>
            </p:cNvPr>
            <p:cNvCxnSpPr>
              <a:cxnSpLocks/>
            </p:cNvCxnSpPr>
            <p:nvPr/>
          </p:nvCxnSpPr>
          <p:spPr>
            <a:xfrm rot="10800000" flipV="1">
              <a:off x="20529449" y="-24072067"/>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7" name="Straight Arrow Connector 176">
              <a:extLst>
                <a:ext uri="{FF2B5EF4-FFF2-40B4-BE49-F238E27FC236}">
                  <a16:creationId xmlns:a16="http://schemas.microsoft.com/office/drawing/2014/main" id="{C7F505CD-8ADA-5B20-511E-FCA25C069448}"/>
                </a:ext>
              </a:extLst>
            </p:cNvPr>
            <p:cNvCxnSpPr>
              <a:cxnSpLocks/>
            </p:cNvCxnSpPr>
            <p:nvPr/>
          </p:nvCxnSpPr>
          <p:spPr>
            <a:xfrm rot="10800000" flipV="1">
              <a:off x="20048779" y="-24066932"/>
              <a:ext cx="15420" cy="234963"/>
            </a:xfrm>
            <a:prstGeom prst="straightConnector1">
              <a:avLst/>
            </a:prstGeom>
            <a:ln w="190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8" name="Straight Arrow Connector 177">
              <a:extLst>
                <a:ext uri="{FF2B5EF4-FFF2-40B4-BE49-F238E27FC236}">
                  <a16:creationId xmlns:a16="http://schemas.microsoft.com/office/drawing/2014/main" id="{EA95F577-30CD-23B0-42D9-91B08B193656}"/>
                </a:ext>
              </a:extLst>
            </p:cNvPr>
            <p:cNvCxnSpPr>
              <a:cxnSpLocks/>
            </p:cNvCxnSpPr>
            <p:nvPr/>
          </p:nvCxnSpPr>
          <p:spPr>
            <a:xfrm flipH="1">
              <a:off x="19098560" y="-21182170"/>
              <a:ext cx="167172" cy="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9" name="Straight Arrow Connector 178">
              <a:extLst>
                <a:ext uri="{FF2B5EF4-FFF2-40B4-BE49-F238E27FC236}">
                  <a16:creationId xmlns:a16="http://schemas.microsoft.com/office/drawing/2014/main" id="{2D9190E0-E132-0FEC-4BAC-E2B2AD46E550}"/>
                </a:ext>
              </a:extLst>
            </p:cNvPr>
            <p:cNvCxnSpPr>
              <a:cxnSpLocks/>
            </p:cNvCxnSpPr>
            <p:nvPr/>
          </p:nvCxnSpPr>
          <p:spPr>
            <a:xfrm flipV="1">
              <a:off x="19121012" y="-24229631"/>
              <a:ext cx="10113" cy="3054310"/>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0" name="Straight Arrow Connector 179">
              <a:extLst>
                <a:ext uri="{FF2B5EF4-FFF2-40B4-BE49-F238E27FC236}">
                  <a16:creationId xmlns:a16="http://schemas.microsoft.com/office/drawing/2014/main" id="{C878106F-893E-D4BD-81D5-9695F9FB1C6E}"/>
                </a:ext>
              </a:extLst>
            </p:cNvPr>
            <p:cNvCxnSpPr>
              <a:cxnSpLocks/>
            </p:cNvCxnSpPr>
            <p:nvPr/>
          </p:nvCxnSpPr>
          <p:spPr>
            <a:xfrm flipV="1">
              <a:off x="19131125" y="-24223999"/>
              <a:ext cx="2123014" cy="7879"/>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1" name="Straight Arrow Connector 180">
              <a:extLst>
                <a:ext uri="{FF2B5EF4-FFF2-40B4-BE49-F238E27FC236}">
                  <a16:creationId xmlns:a16="http://schemas.microsoft.com/office/drawing/2014/main" id="{DDD0B54E-FF46-B1D8-1915-C592DE88784A}"/>
                </a:ext>
              </a:extLst>
            </p:cNvPr>
            <p:cNvCxnSpPr>
              <a:cxnSpLocks/>
            </p:cNvCxnSpPr>
            <p:nvPr/>
          </p:nvCxnSpPr>
          <p:spPr>
            <a:xfrm flipH="1">
              <a:off x="21240187" y="-24220198"/>
              <a:ext cx="10788" cy="235732"/>
            </a:xfrm>
            <a:prstGeom prst="straightConnector1">
              <a:avLst/>
            </a:prstGeom>
            <a:ln w="190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82" name="Straight Arrow Connector 181">
              <a:extLst>
                <a:ext uri="{FF2B5EF4-FFF2-40B4-BE49-F238E27FC236}">
                  <a16:creationId xmlns:a16="http://schemas.microsoft.com/office/drawing/2014/main" id="{3B4196D3-A744-5BD7-D54A-B4165F2D3D2C}"/>
                </a:ext>
              </a:extLst>
            </p:cNvPr>
            <p:cNvCxnSpPr>
              <a:cxnSpLocks/>
            </p:cNvCxnSpPr>
            <p:nvPr/>
          </p:nvCxnSpPr>
          <p:spPr>
            <a:xfrm flipH="1" flipV="1">
              <a:off x="21702970" y="-21478461"/>
              <a:ext cx="30355" cy="287139"/>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3" name="Straight Arrow Connector 182">
              <a:extLst>
                <a:ext uri="{FF2B5EF4-FFF2-40B4-BE49-F238E27FC236}">
                  <a16:creationId xmlns:a16="http://schemas.microsoft.com/office/drawing/2014/main" id="{B9BAB96D-EDC8-DE45-EF61-CA4274A93563}"/>
                </a:ext>
              </a:extLst>
            </p:cNvPr>
            <p:cNvCxnSpPr>
              <a:cxnSpLocks/>
              <a:stCxn id="73" idx="1"/>
            </p:cNvCxnSpPr>
            <p:nvPr/>
          </p:nvCxnSpPr>
          <p:spPr>
            <a:xfrm flipH="1">
              <a:off x="19559933" y="-21546704"/>
              <a:ext cx="1004757" cy="61534"/>
            </a:xfrm>
            <a:prstGeom prst="straightConnector1">
              <a:avLst/>
            </a:prstGeom>
            <a:ln w="190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84" name="Rectangle 183">
              <a:extLst>
                <a:ext uri="{FF2B5EF4-FFF2-40B4-BE49-F238E27FC236}">
                  <a16:creationId xmlns:a16="http://schemas.microsoft.com/office/drawing/2014/main" id="{AE4D71FE-9571-A79F-9B42-1B13F02A0908}"/>
                </a:ext>
              </a:extLst>
            </p:cNvPr>
            <p:cNvSpPr/>
            <p:nvPr/>
          </p:nvSpPr>
          <p:spPr>
            <a:xfrm>
              <a:off x="21764624" y="-22987996"/>
              <a:ext cx="936941" cy="1335676"/>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500" dirty="0"/>
                <a:t>Misc.</a:t>
              </a:r>
            </a:p>
            <a:p>
              <a:pPr algn="ctr"/>
              <a:r>
                <a:rPr lang="en-SG" sz="500" dirty="0"/>
                <a:t>Units</a:t>
              </a:r>
            </a:p>
            <a:p>
              <a:pPr algn="ctr"/>
              <a:r>
                <a:rPr lang="en-GB" sz="500" dirty="0"/>
                <a:t>Address Divergence Unit</a:t>
              </a:r>
            </a:p>
            <a:p>
              <a:pPr algn="ctr"/>
              <a:r>
                <a:rPr lang="en-GB" sz="500" dirty="0"/>
                <a:t>Memory Convergence Unit</a:t>
              </a:r>
            </a:p>
            <a:p>
              <a:pPr algn="ctr"/>
              <a:r>
                <a:rPr lang="en-GB" sz="500" dirty="0"/>
                <a:t>Tensor Access Unit</a:t>
              </a:r>
            </a:p>
            <a:p>
              <a:pPr algn="ctr"/>
              <a:r>
                <a:rPr lang="en-GB" sz="500" dirty="0"/>
                <a:t>etc.</a:t>
              </a:r>
              <a:endParaRPr lang="en-SG" sz="500" dirty="0"/>
            </a:p>
          </p:txBody>
        </p:sp>
        <p:cxnSp>
          <p:nvCxnSpPr>
            <p:cNvPr id="185" name="Straight Arrow Connector 184">
              <a:extLst>
                <a:ext uri="{FF2B5EF4-FFF2-40B4-BE49-F238E27FC236}">
                  <a16:creationId xmlns:a16="http://schemas.microsoft.com/office/drawing/2014/main" id="{6D76208C-EE9E-B56D-A031-FACB8D905253}"/>
                </a:ext>
              </a:extLst>
            </p:cNvPr>
            <p:cNvCxnSpPr>
              <a:cxnSpLocks/>
            </p:cNvCxnSpPr>
            <p:nvPr/>
          </p:nvCxnSpPr>
          <p:spPr>
            <a:xfrm>
              <a:off x="21748976" y="-23115653"/>
              <a:ext cx="1090040" cy="0"/>
            </a:xfrm>
            <a:prstGeom prst="straightConnector1">
              <a:avLst/>
            </a:prstGeom>
            <a:ln w="19050">
              <a:solidFill>
                <a:srgbClr val="FFFF00"/>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7" name="Rectangle 6">
            <a:extLst>
              <a:ext uri="{FF2B5EF4-FFF2-40B4-BE49-F238E27FC236}">
                <a16:creationId xmlns:a16="http://schemas.microsoft.com/office/drawing/2014/main" id="{8E9AF04E-115B-A4F4-92E7-7B262F2976A9}"/>
              </a:ext>
            </a:extLst>
          </p:cNvPr>
          <p:cNvSpPr/>
          <p:nvPr/>
        </p:nvSpPr>
        <p:spPr>
          <a:xfrm>
            <a:off x="1899186" y="1156059"/>
            <a:ext cx="3922198" cy="3824777"/>
          </a:xfrm>
          <a:prstGeom prst="rect">
            <a:avLst/>
          </a:prstGeom>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2x Processing Block</a:t>
            </a:r>
          </a:p>
        </p:txBody>
      </p:sp>
      <p:sp>
        <p:nvSpPr>
          <p:cNvPr id="8" name="TextBox 7">
            <a:extLst>
              <a:ext uri="{FF2B5EF4-FFF2-40B4-BE49-F238E27FC236}">
                <a16:creationId xmlns:a16="http://schemas.microsoft.com/office/drawing/2014/main" id="{09B5F25B-2345-A313-8D44-4A028484C8A2}"/>
              </a:ext>
            </a:extLst>
          </p:cNvPr>
          <p:cNvSpPr txBox="1"/>
          <p:nvPr/>
        </p:nvSpPr>
        <p:spPr>
          <a:xfrm>
            <a:off x="10787771" y="4978619"/>
            <a:ext cx="1731821" cy="923330"/>
          </a:xfrm>
          <a:prstGeom prst="rect">
            <a:avLst/>
          </a:prstGeom>
          <a:noFill/>
        </p:spPr>
        <p:txBody>
          <a:bodyPr wrap="none" rtlCol="0">
            <a:spAutoFit/>
          </a:bodyPr>
          <a:lstStyle/>
          <a:p>
            <a:r>
              <a:rPr lang="en-SG" dirty="0"/>
              <a:t>Instruction Line</a:t>
            </a:r>
          </a:p>
          <a:p>
            <a:r>
              <a:rPr lang="en-SG" dirty="0"/>
              <a:t>Data Line</a:t>
            </a:r>
          </a:p>
          <a:p>
            <a:r>
              <a:rPr lang="en-SG" dirty="0"/>
              <a:t>Multi Line</a:t>
            </a:r>
          </a:p>
        </p:txBody>
      </p:sp>
    </p:spTree>
    <p:extLst>
      <p:ext uri="{BB962C8B-B14F-4D97-AF65-F5344CB8AC3E}">
        <p14:creationId xmlns:p14="http://schemas.microsoft.com/office/powerpoint/2010/main" val="1856873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sp>
        <p:nvSpPr>
          <p:cNvPr id="2" name="Google Shape;7038;p73">
            <a:extLst>
              <a:ext uri="{FF2B5EF4-FFF2-40B4-BE49-F238E27FC236}">
                <a16:creationId xmlns:a16="http://schemas.microsoft.com/office/drawing/2014/main" id="{D9F43B93-70C5-39CB-AA91-75DF4ABB7250}"/>
              </a:ext>
            </a:extLst>
          </p:cNvPr>
          <p:cNvSpPr/>
          <p:nvPr/>
        </p:nvSpPr>
        <p:spPr>
          <a:xfrm>
            <a:off x="-7763367" y="749619"/>
            <a:ext cx="1260000" cy="35884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3" name="Google Shape;7058;p73">
            <a:extLst>
              <a:ext uri="{FF2B5EF4-FFF2-40B4-BE49-F238E27FC236}">
                <a16:creationId xmlns:a16="http://schemas.microsoft.com/office/drawing/2014/main" id="{183B5770-58A0-8102-11BA-E43036DE5D77}"/>
              </a:ext>
            </a:extLst>
          </p:cNvPr>
          <p:cNvGrpSpPr/>
          <p:nvPr/>
        </p:nvGrpSpPr>
        <p:grpSpPr>
          <a:xfrm>
            <a:off x="-8133533" y="1412277"/>
            <a:ext cx="760736" cy="777805"/>
            <a:chOff x="506259" y="2370079"/>
            <a:chExt cx="560574" cy="638941"/>
          </a:xfrm>
        </p:grpSpPr>
        <p:grpSp>
          <p:nvGrpSpPr>
            <p:cNvPr id="4" name="Google Shape;7059;p73">
              <a:extLst>
                <a:ext uri="{FF2B5EF4-FFF2-40B4-BE49-F238E27FC236}">
                  <a16:creationId xmlns:a16="http://schemas.microsoft.com/office/drawing/2014/main" id="{7B5E5C17-586B-31B6-FD6E-5951A4CD3B0F}"/>
                </a:ext>
              </a:extLst>
            </p:cNvPr>
            <p:cNvGrpSpPr/>
            <p:nvPr/>
          </p:nvGrpSpPr>
          <p:grpSpPr>
            <a:xfrm>
              <a:off x="608609" y="2370079"/>
              <a:ext cx="458224" cy="523616"/>
              <a:chOff x="608609" y="2370079"/>
              <a:chExt cx="458224" cy="523616"/>
            </a:xfrm>
          </p:grpSpPr>
          <p:grpSp>
            <p:nvGrpSpPr>
              <p:cNvPr id="73" name="Google Shape;7060;p73">
                <a:extLst>
                  <a:ext uri="{FF2B5EF4-FFF2-40B4-BE49-F238E27FC236}">
                    <a16:creationId xmlns:a16="http://schemas.microsoft.com/office/drawing/2014/main" id="{6FF12A50-B7A3-0F59-6073-CDA2DC4BE63B}"/>
                  </a:ext>
                </a:extLst>
              </p:cNvPr>
              <p:cNvGrpSpPr/>
              <p:nvPr/>
            </p:nvGrpSpPr>
            <p:grpSpPr>
              <a:xfrm>
                <a:off x="608609" y="2665704"/>
                <a:ext cx="458224" cy="227991"/>
                <a:chOff x="5668659" y="1713442"/>
                <a:chExt cx="458224" cy="227991"/>
              </a:xfrm>
            </p:grpSpPr>
            <p:grpSp>
              <p:nvGrpSpPr>
                <p:cNvPr id="96" name="Google Shape;7061;p73">
                  <a:extLst>
                    <a:ext uri="{FF2B5EF4-FFF2-40B4-BE49-F238E27FC236}">
                      <a16:creationId xmlns:a16="http://schemas.microsoft.com/office/drawing/2014/main" id="{3ED627CD-959E-AD5E-E152-BCA0B100D521}"/>
                    </a:ext>
                  </a:extLst>
                </p:cNvPr>
                <p:cNvGrpSpPr/>
                <p:nvPr/>
              </p:nvGrpSpPr>
              <p:grpSpPr>
                <a:xfrm>
                  <a:off x="5802485" y="1713507"/>
                  <a:ext cx="188679" cy="227926"/>
                  <a:chOff x="5802485" y="1713507"/>
                  <a:chExt cx="188679" cy="227926"/>
                </a:xfrm>
              </p:grpSpPr>
              <p:sp>
                <p:nvSpPr>
                  <p:cNvPr id="104" name="Google Shape;7062;p73">
                    <a:extLst>
                      <a:ext uri="{FF2B5EF4-FFF2-40B4-BE49-F238E27FC236}">
                        <a16:creationId xmlns:a16="http://schemas.microsoft.com/office/drawing/2014/main" id="{3A996745-D6C3-DC72-23F2-DEF0341C3485}"/>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 name="Google Shape;7063;p73">
                    <a:extLst>
                      <a:ext uri="{FF2B5EF4-FFF2-40B4-BE49-F238E27FC236}">
                        <a16:creationId xmlns:a16="http://schemas.microsoft.com/office/drawing/2014/main" id="{09D8B06F-E863-B401-A20F-826AC8785B82}"/>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97" name="Google Shape;7064;p73">
                  <a:extLst>
                    <a:ext uri="{FF2B5EF4-FFF2-40B4-BE49-F238E27FC236}">
                      <a16:creationId xmlns:a16="http://schemas.microsoft.com/office/drawing/2014/main" id="{BD97979B-59B3-0ACE-9EC7-DC1B582BAC5B}"/>
                    </a:ext>
                  </a:extLst>
                </p:cNvPr>
                <p:cNvGrpSpPr/>
                <p:nvPr/>
              </p:nvGrpSpPr>
              <p:grpSpPr>
                <a:xfrm>
                  <a:off x="5936312" y="1713442"/>
                  <a:ext cx="190570" cy="227991"/>
                  <a:chOff x="5936312" y="1713442"/>
                  <a:chExt cx="190570" cy="227991"/>
                </a:xfrm>
              </p:grpSpPr>
              <p:sp>
                <p:nvSpPr>
                  <p:cNvPr id="101" name="Google Shape;7065;p73">
                    <a:extLst>
                      <a:ext uri="{FF2B5EF4-FFF2-40B4-BE49-F238E27FC236}">
                        <a16:creationId xmlns:a16="http://schemas.microsoft.com/office/drawing/2014/main" id="{1D021955-6DD7-EB5D-9C91-BADDD185A2CA}"/>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7066;p73">
                    <a:extLst>
                      <a:ext uri="{FF2B5EF4-FFF2-40B4-BE49-F238E27FC236}">
                        <a16:creationId xmlns:a16="http://schemas.microsoft.com/office/drawing/2014/main" id="{229EEEA1-2346-3AE1-2B26-65C6512C7E84}"/>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7067;p73">
                    <a:extLst>
                      <a:ext uri="{FF2B5EF4-FFF2-40B4-BE49-F238E27FC236}">
                        <a16:creationId xmlns:a16="http://schemas.microsoft.com/office/drawing/2014/main" id="{87514978-EB68-4AD1-0CAB-4EA0B41EA0D3}"/>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98" name="Google Shape;7068;p73">
                  <a:extLst>
                    <a:ext uri="{FF2B5EF4-FFF2-40B4-BE49-F238E27FC236}">
                      <a16:creationId xmlns:a16="http://schemas.microsoft.com/office/drawing/2014/main" id="{5A3B54A8-27D1-8EEB-838F-11792294C061}"/>
                    </a:ext>
                  </a:extLst>
                </p:cNvPr>
                <p:cNvGrpSpPr/>
                <p:nvPr/>
              </p:nvGrpSpPr>
              <p:grpSpPr>
                <a:xfrm>
                  <a:off x="5668659" y="1714000"/>
                  <a:ext cx="193488" cy="227433"/>
                  <a:chOff x="5668659" y="1714000"/>
                  <a:chExt cx="193488" cy="227433"/>
                </a:xfrm>
              </p:grpSpPr>
              <p:sp>
                <p:nvSpPr>
                  <p:cNvPr id="99" name="Google Shape;7069;p73">
                    <a:extLst>
                      <a:ext uri="{FF2B5EF4-FFF2-40B4-BE49-F238E27FC236}">
                        <a16:creationId xmlns:a16="http://schemas.microsoft.com/office/drawing/2014/main" id="{A611D004-72DD-C71D-5F50-5DFF116D64B8}"/>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 name="Google Shape;7070;p73">
                    <a:extLst>
                      <a:ext uri="{FF2B5EF4-FFF2-40B4-BE49-F238E27FC236}">
                        <a16:creationId xmlns:a16="http://schemas.microsoft.com/office/drawing/2014/main" id="{A1482D66-F3CB-825D-89AC-7C91293DAA1D}"/>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4" name="Google Shape;7071;p73">
                <a:extLst>
                  <a:ext uri="{FF2B5EF4-FFF2-40B4-BE49-F238E27FC236}">
                    <a16:creationId xmlns:a16="http://schemas.microsoft.com/office/drawing/2014/main" id="{9D45F1DD-8C82-2C85-E126-FC2D32444510}"/>
                  </a:ext>
                </a:extLst>
              </p:cNvPr>
              <p:cNvGrpSpPr/>
              <p:nvPr/>
            </p:nvGrpSpPr>
            <p:grpSpPr>
              <a:xfrm>
                <a:off x="608609" y="2511879"/>
                <a:ext cx="458224" cy="227991"/>
                <a:chOff x="5668659" y="1713442"/>
                <a:chExt cx="458224" cy="227991"/>
              </a:xfrm>
            </p:grpSpPr>
            <p:grpSp>
              <p:nvGrpSpPr>
                <p:cNvPr id="86" name="Google Shape;7072;p73">
                  <a:extLst>
                    <a:ext uri="{FF2B5EF4-FFF2-40B4-BE49-F238E27FC236}">
                      <a16:creationId xmlns:a16="http://schemas.microsoft.com/office/drawing/2014/main" id="{D94B86AF-9E57-AD83-FE62-040896BA4900}"/>
                    </a:ext>
                  </a:extLst>
                </p:cNvPr>
                <p:cNvGrpSpPr/>
                <p:nvPr/>
              </p:nvGrpSpPr>
              <p:grpSpPr>
                <a:xfrm>
                  <a:off x="5802485" y="1713507"/>
                  <a:ext cx="188679" cy="227926"/>
                  <a:chOff x="5802485" y="1713507"/>
                  <a:chExt cx="188679" cy="227926"/>
                </a:xfrm>
              </p:grpSpPr>
              <p:sp>
                <p:nvSpPr>
                  <p:cNvPr id="94" name="Google Shape;7073;p73">
                    <a:extLst>
                      <a:ext uri="{FF2B5EF4-FFF2-40B4-BE49-F238E27FC236}">
                        <a16:creationId xmlns:a16="http://schemas.microsoft.com/office/drawing/2014/main" id="{3FA20685-D400-B84D-A44F-5370B7884C3E}"/>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5" name="Google Shape;7074;p73">
                    <a:extLst>
                      <a:ext uri="{FF2B5EF4-FFF2-40B4-BE49-F238E27FC236}">
                        <a16:creationId xmlns:a16="http://schemas.microsoft.com/office/drawing/2014/main" id="{E6E1A3C7-0072-94B9-C217-67177B4F5967}"/>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87" name="Google Shape;7075;p73">
                  <a:extLst>
                    <a:ext uri="{FF2B5EF4-FFF2-40B4-BE49-F238E27FC236}">
                      <a16:creationId xmlns:a16="http://schemas.microsoft.com/office/drawing/2014/main" id="{DF8B59D5-31F2-3ABC-E973-376176D35AF9}"/>
                    </a:ext>
                  </a:extLst>
                </p:cNvPr>
                <p:cNvGrpSpPr/>
                <p:nvPr/>
              </p:nvGrpSpPr>
              <p:grpSpPr>
                <a:xfrm>
                  <a:off x="5936312" y="1713442"/>
                  <a:ext cx="190570" cy="227991"/>
                  <a:chOff x="5936312" y="1713442"/>
                  <a:chExt cx="190570" cy="227991"/>
                </a:xfrm>
              </p:grpSpPr>
              <p:sp>
                <p:nvSpPr>
                  <p:cNvPr id="91" name="Google Shape;7076;p73">
                    <a:extLst>
                      <a:ext uri="{FF2B5EF4-FFF2-40B4-BE49-F238E27FC236}">
                        <a16:creationId xmlns:a16="http://schemas.microsoft.com/office/drawing/2014/main" id="{07BEDFDF-B5EC-0E76-578E-F1BCA90FB823}"/>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 name="Google Shape;7077;p73">
                    <a:extLst>
                      <a:ext uri="{FF2B5EF4-FFF2-40B4-BE49-F238E27FC236}">
                        <a16:creationId xmlns:a16="http://schemas.microsoft.com/office/drawing/2014/main" id="{1A484D3D-769E-E818-F02C-7347EEF464F1}"/>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 name="Google Shape;7078;p73">
                    <a:extLst>
                      <a:ext uri="{FF2B5EF4-FFF2-40B4-BE49-F238E27FC236}">
                        <a16:creationId xmlns:a16="http://schemas.microsoft.com/office/drawing/2014/main" id="{EFABF4AA-238B-15EC-47A4-718208305C61}"/>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88" name="Google Shape;7079;p73">
                  <a:extLst>
                    <a:ext uri="{FF2B5EF4-FFF2-40B4-BE49-F238E27FC236}">
                      <a16:creationId xmlns:a16="http://schemas.microsoft.com/office/drawing/2014/main" id="{FA4D645B-199F-4DB5-2F2E-0C5D1140D2CA}"/>
                    </a:ext>
                  </a:extLst>
                </p:cNvPr>
                <p:cNvGrpSpPr/>
                <p:nvPr/>
              </p:nvGrpSpPr>
              <p:grpSpPr>
                <a:xfrm>
                  <a:off x="5668659" y="1714000"/>
                  <a:ext cx="193488" cy="227433"/>
                  <a:chOff x="5668659" y="1714000"/>
                  <a:chExt cx="193488" cy="227433"/>
                </a:xfrm>
              </p:grpSpPr>
              <p:sp>
                <p:nvSpPr>
                  <p:cNvPr id="89" name="Google Shape;7080;p73">
                    <a:extLst>
                      <a:ext uri="{FF2B5EF4-FFF2-40B4-BE49-F238E27FC236}">
                        <a16:creationId xmlns:a16="http://schemas.microsoft.com/office/drawing/2014/main" id="{62BD8AF2-F51D-600C-CD7D-D982F34A53D9}"/>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 name="Google Shape;7081;p73">
                    <a:extLst>
                      <a:ext uri="{FF2B5EF4-FFF2-40B4-BE49-F238E27FC236}">
                        <a16:creationId xmlns:a16="http://schemas.microsoft.com/office/drawing/2014/main" id="{3D7F8C1E-AB80-CD01-C286-F45DCB3CF7FD}"/>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75" name="Google Shape;7082;p73">
                <a:extLst>
                  <a:ext uri="{FF2B5EF4-FFF2-40B4-BE49-F238E27FC236}">
                    <a16:creationId xmlns:a16="http://schemas.microsoft.com/office/drawing/2014/main" id="{A1063E4B-73E0-93BE-64D4-050CD8BEABCB}"/>
                  </a:ext>
                </a:extLst>
              </p:cNvPr>
              <p:cNvGrpSpPr/>
              <p:nvPr/>
            </p:nvGrpSpPr>
            <p:grpSpPr>
              <a:xfrm>
                <a:off x="608609" y="2370079"/>
                <a:ext cx="458224" cy="227991"/>
                <a:chOff x="5668659" y="1713442"/>
                <a:chExt cx="458224" cy="227991"/>
              </a:xfrm>
            </p:grpSpPr>
            <p:grpSp>
              <p:nvGrpSpPr>
                <p:cNvPr id="76" name="Google Shape;7083;p73">
                  <a:extLst>
                    <a:ext uri="{FF2B5EF4-FFF2-40B4-BE49-F238E27FC236}">
                      <a16:creationId xmlns:a16="http://schemas.microsoft.com/office/drawing/2014/main" id="{C4D68C53-12AF-07D4-2AC0-122F89C48124}"/>
                    </a:ext>
                  </a:extLst>
                </p:cNvPr>
                <p:cNvGrpSpPr/>
                <p:nvPr/>
              </p:nvGrpSpPr>
              <p:grpSpPr>
                <a:xfrm>
                  <a:off x="5802485" y="1713507"/>
                  <a:ext cx="188679" cy="227926"/>
                  <a:chOff x="5802485" y="1713507"/>
                  <a:chExt cx="188679" cy="227926"/>
                </a:xfrm>
              </p:grpSpPr>
              <p:sp>
                <p:nvSpPr>
                  <p:cNvPr id="84" name="Google Shape;7084;p73">
                    <a:extLst>
                      <a:ext uri="{FF2B5EF4-FFF2-40B4-BE49-F238E27FC236}">
                        <a16:creationId xmlns:a16="http://schemas.microsoft.com/office/drawing/2014/main" id="{5DDC29AC-1B6F-5BCA-2F1A-44BFB6F0D4F2}"/>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 name="Google Shape;7085;p73">
                    <a:extLst>
                      <a:ext uri="{FF2B5EF4-FFF2-40B4-BE49-F238E27FC236}">
                        <a16:creationId xmlns:a16="http://schemas.microsoft.com/office/drawing/2014/main" id="{50843633-EDA1-A58F-3638-DCAAB6BC6391}"/>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7" name="Google Shape;7086;p73">
                  <a:extLst>
                    <a:ext uri="{FF2B5EF4-FFF2-40B4-BE49-F238E27FC236}">
                      <a16:creationId xmlns:a16="http://schemas.microsoft.com/office/drawing/2014/main" id="{29467D81-AA07-93C9-B456-5274A5199E32}"/>
                    </a:ext>
                  </a:extLst>
                </p:cNvPr>
                <p:cNvGrpSpPr/>
                <p:nvPr/>
              </p:nvGrpSpPr>
              <p:grpSpPr>
                <a:xfrm>
                  <a:off x="5936312" y="1713442"/>
                  <a:ext cx="190570" cy="227991"/>
                  <a:chOff x="5936312" y="1713442"/>
                  <a:chExt cx="190570" cy="227991"/>
                </a:xfrm>
              </p:grpSpPr>
              <p:sp>
                <p:nvSpPr>
                  <p:cNvPr id="81" name="Google Shape;7087;p73">
                    <a:extLst>
                      <a:ext uri="{FF2B5EF4-FFF2-40B4-BE49-F238E27FC236}">
                        <a16:creationId xmlns:a16="http://schemas.microsoft.com/office/drawing/2014/main" id="{4822C053-FAC4-BD88-0206-7436BA2B046A}"/>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2" name="Google Shape;7088;p73">
                    <a:extLst>
                      <a:ext uri="{FF2B5EF4-FFF2-40B4-BE49-F238E27FC236}">
                        <a16:creationId xmlns:a16="http://schemas.microsoft.com/office/drawing/2014/main" id="{FD678753-27AF-2849-B995-081104F3D587}"/>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7089;p73">
                    <a:extLst>
                      <a:ext uri="{FF2B5EF4-FFF2-40B4-BE49-F238E27FC236}">
                        <a16:creationId xmlns:a16="http://schemas.microsoft.com/office/drawing/2014/main" id="{57166E01-726E-05FD-BED8-93C31C73B439}"/>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78" name="Google Shape;7090;p73">
                  <a:extLst>
                    <a:ext uri="{FF2B5EF4-FFF2-40B4-BE49-F238E27FC236}">
                      <a16:creationId xmlns:a16="http://schemas.microsoft.com/office/drawing/2014/main" id="{107E80D0-1EA9-3C78-C84B-4686C5F6949E}"/>
                    </a:ext>
                  </a:extLst>
                </p:cNvPr>
                <p:cNvGrpSpPr/>
                <p:nvPr/>
              </p:nvGrpSpPr>
              <p:grpSpPr>
                <a:xfrm>
                  <a:off x="5668659" y="1714000"/>
                  <a:ext cx="193488" cy="227433"/>
                  <a:chOff x="5668659" y="1714000"/>
                  <a:chExt cx="193488" cy="227433"/>
                </a:xfrm>
              </p:grpSpPr>
              <p:sp>
                <p:nvSpPr>
                  <p:cNvPr id="79" name="Google Shape;7091;p73">
                    <a:extLst>
                      <a:ext uri="{FF2B5EF4-FFF2-40B4-BE49-F238E27FC236}">
                        <a16:creationId xmlns:a16="http://schemas.microsoft.com/office/drawing/2014/main" id="{73923B16-FD62-F028-A329-CB31AA746785}"/>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7092;p73">
                    <a:extLst>
                      <a:ext uri="{FF2B5EF4-FFF2-40B4-BE49-F238E27FC236}">
                        <a16:creationId xmlns:a16="http://schemas.microsoft.com/office/drawing/2014/main" id="{CCE106CE-0BEC-2C77-B820-C003C8BD9E87}"/>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5" name="Google Shape;7093;p73">
              <a:extLst>
                <a:ext uri="{FF2B5EF4-FFF2-40B4-BE49-F238E27FC236}">
                  <a16:creationId xmlns:a16="http://schemas.microsoft.com/office/drawing/2014/main" id="{34870147-7BE4-0AB8-C278-5BAABE8ABCD0}"/>
                </a:ext>
              </a:extLst>
            </p:cNvPr>
            <p:cNvGrpSpPr/>
            <p:nvPr/>
          </p:nvGrpSpPr>
          <p:grpSpPr>
            <a:xfrm>
              <a:off x="558859" y="2427004"/>
              <a:ext cx="458224" cy="523616"/>
              <a:chOff x="608609" y="2370079"/>
              <a:chExt cx="458224" cy="523616"/>
            </a:xfrm>
          </p:grpSpPr>
          <p:grpSp>
            <p:nvGrpSpPr>
              <p:cNvPr id="40" name="Google Shape;7094;p73">
                <a:extLst>
                  <a:ext uri="{FF2B5EF4-FFF2-40B4-BE49-F238E27FC236}">
                    <a16:creationId xmlns:a16="http://schemas.microsoft.com/office/drawing/2014/main" id="{7CB0C651-7736-36DB-2411-A56478EF691E}"/>
                  </a:ext>
                </a:extLst>
              </p:cNvPr>
              <p:cNvGrpSpPr/>
              <p:nvPr/>
            </p:nvGrpSpPr>
            <p:grpSpPr>
              <a:xfrm>
                <a:off x="608609" y="2665704"/>
                <a:ext cx="458224" cy="227991"/>
                <a:chOff x="5668659" y="1713442"/>
                <a:chExt cx="458224" cy="227991"/>
              </a:xfrm>
            </p:grpSpPr>
            <p:grpSp>
              <p:nvGrpSpPr>
                <p:cNvPr id="63" name="Google Shape;7095;p73">
                  <a:extLst>
                    <a:ext uri="{FF2B5EF4-FFF2-40B4-BE49-F238E27FC236}">
                      <a16:creationId xmlns:a16="http://schemas.microsoft.com/office/drawing/2014/main" id="{58FD8807-3AB8-36C5-D026-21C671BD894D}"/>
                    </a:ext>
                  </a:extLst>
                </p:cNvPr>
                <p:cNvGrpSpPr/>
                <p:nvPr/>
              </p:nvGrpSpPr>
              <p:grpSpPr>
                <a:xfrm>
                  <a:off x="5802485" y="1713507"/>
                  <a:ext cx="188679" cy="227926"/>
                  <a:chOff x="5802485" y="1713507"/>
                  <a:chExt cx="188679" cy="227926"/>
                </a:xfrm>
              </p:grpSpPr>
              <p:sp>
                <p:nvSpPr>
                  <p:cNvPr id="71" name="Google Shape;7096;p73">
                    <a:extLst>
                      <a:ext uri="{FF2B5EF4-FFF2-40B4-BE49-F238E27FC236}">
                        <a16:creationId xmlns:a16="http://schemas.microsoft.com/office/drawing/2014/main" id="{BC4AEF32-2439-D75B-00D1-A6D8E9577E4F}"/>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 name="Google Shape;7097;p73">
                    <a:extLst>
                      <a:ext uri="{FF2B5EF4-FFF2-40B4-BE49-F238E27FC236}">
                        <a16:creationId xmlns:a16="http://schemas.microsoft.com/office/drawing/2014/main" id="{FCF8CA20-5C67-0BD4-FAF3-AC3ACB06AE55}"/>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64" name="Google Shape;7098;p73">
                  <a:extLst>
                    <a:ext uri="{FF2B5EF4-FFF2-40B4-BE49-F238E27FC236}">
                      <a16:creationId xmlns:a16="http://schemas.microsoft.com/office/drawing/2014/main" id="{0801A2A4-1B33-F1AB-4B72-10FC21D24938}"/>
                    </a:ext>
                  </a:extLst>
                </p:cNvPr>
                <p:cNvGrpSpPr/>
                <p:nvPr/>
              </p:nvGrpSpPr>
              <p:grpSpPr>
                <a:xfrm>
                  <a:off x="5936312" y="1713442"/>
                  <a:ext cx="190570" cy="227991"/>
                  <a:chOff x="5936312" y="1713442"/>
                  <a:chExt cx="190570" cy="227991"/>
                </a:xfrm>
              </p:grpSpPr>
              <p:sp>
                <p:nvSpPr>
                  <p:cNvPr id="68" name="Google Shape;7099;p73">
                    <a:extLst>
                      <a:ext uri="{FF2B5EF4-FFF2-40B4-BE49-F238E27FC236}">
                        <a16:creationId xmlns:a16="http://schemas.microsoft.com/office/drawing/2014/main" id="{10D91000-338D-FE52-153B-C87ED6C6D567}"/>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 name="Google Shape;7100;p73">
                    <a:extLst>
                      <a:ext uri="{FF2B5EF4-FFF2-40B4-BE49-F238E27FC236}">
                        <a16:creationId xmlns:a16="http://schemas.microsoft.com/office/drawing/2014/main" id="{37119980-CCF9-0A37-50C2-83A315EC0ABC}"/>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7101;p73">
                    <a:extLst>
                      <a:ext uri="{FF2B5EF4-FFF2-40B4-BE49-F238E27FC236}">
                        <a16:creationId xmlns:a16="http://schemas.microsoft.com/office/drawing/2014/main" id="{2C95EE5E-9EB5-20FB-12FB-9A070E84265C}"/>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65" name="Google Shape;7102;p73">
                  <a:extLst>
                    <a:ext uri="{FF2B5EF4-FFF2-40B4-BE49-F238E27FC236}">
                      <a16:creationId xmlns:a16="http://schemas.microsoft.com/office/drawing/2014/main" id="{DB033545-F757-A0DE-CB35-5B4ACA9B8BF2}"/>
                    </a:ext>
                  </a:extLst>
                </p:cNvPr>
                <p:cNvGrpSpPr/>
                <p:nvPr/>
              </p:nvGrpSpPr>
              <p:grpSpPr>
                <a:xfrm>
                  <a:off x="5668659" y="1714000"/>
                  <a:ext cx="193488" cy="227433"/>
                  <a:chOff x="5668659" y="1714000"/>
                  <a:chExt cx="193488" cy="227433"/>
                </a:xfrm>
              </p:grpSpPr>
              <p:sp>
                <p:nvSpPr>
                  <p:cNvPr id="66" name="Google Shape;7103;p73">
                    <a:extLst>
                      <a:ext uri="{FF2B5EF4-FFF2-40B4-BE49-F238E27FC236}">
                        <a16:creationId xmlns:a16="http://schemas.microsoft.com/office/drawing/2014/main" id="{28BC5B8D-858C-1B78-DD62-6439ED6DDA16}"/>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7104;p73">
                    <a:extLst>
                      <a:ext uri="{FF2B5EF4-FFF2-40B4-BE49-F238E27FC236}">
                        <a16:creationId xmlns:a16="http://schemas.microsoft.com/office/drawing/2014/main" id="{AE33139D-5650-A129-E655-52A370AC3BA2}"/>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41" name="Google Shape;7105;p73">
                <a:extLst>
                  <a:ext uri="{FF2B5EF4-FFF2-40B4-BE49-F238E27FC236}">
                    <a16:creationId xmlns:a16="http://schemas.microsoft.com/office/drawing/2014/main" id="{F5D77B0A-3A5A-EC99-E836-1CB956B4909F}"/>
                  </a:ext>
                </a:extLst>
              </p:cNvPr>
              <p:cNvGrpSpPr/>
              <p:nvPr/>
            </p:nvGrpSpPr>
            <p:grpSpPr>
              <a:xfrm>
                <a:off x="608609" y="2511879"/>
                <a:ext cx="458224" cy="227991"/>
                <a:chOff x="5668659" y="1713442"/>
                <a:chExt cx="458224" cy="227991"/>
              </a:xfrm>
            </p:grpSpPr>
            <p:grpSp>
              <p:nvGrpSpPr>
                <p:cNvPr id="53" name="Google Shape;7106;p73">
                  <a:extLst>
                    <a:ext uri="{FF2B5EF4-FFF2-40B4-BE49-F238E27FC236}">
                      <a16:creationId xmlns:a16="http://schemas.microsoft.com/office/drawing/2014/main" id="{2792C238-2F68-9F87-A308-F12E1547DC84}"/>
                    </a:ext>
                  </a:extLst>
                </p:cNvPr>
                <p:cNvGrpSpPr/>
                <p:nvPr/>
              </p:nvGrpSpPr>
              <p:grpSpPr>
                <a:xfrm>
                  <a:off x="5802485" y="1713507"/>
                  <a:ext cx="188679" cy="227926"/>
                  <a:chOff x="5802485" y="1713507"/>
                  <a:chExt cx="188679" cy="227926"/>
                </a:xfrm>
              </p:grpSpPr>
              <p:sp>
                <p:nvSpPr>
                  <p:cNvPr id="61" name="Google Shape;7107;p73">
                    <a:extLst>
                      <a:ext uri="{FF2B5EF4-FFF2-40B4-BE49-F238E27FC236}">
                        <a16:creationId xmlns:a16="http://schemas.microsoft.com/office/drawing/2014/main" id="{22F6B725-CC97-C743-F7A1-3DA822E1C44D}"/>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 name="Google Shape;7108;p73">
                    <a:extLst>
                      <a:ext uri="{FF2B5EF4-FFF2-40B4-BE49-F238E27FC236}">
                        <a16:creationId xmlns:a16="http://schemas.microsoft.com/office/drawing/2014/main" id="{816B117A-E316-2E38-744D-FB1216C1B23C}"/>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4" name="Google Shape;7109;p73">
                  <a:extLst>
                    <a:ext uri="{FF2B5EF4-FFF2-40B4-BE49-F238E27FC236}">
                      <a16:creationId xmlns:a16="http://schemas.microsoft.com/office/drawing/2014/main" id="{FEE6CA22-BB1F-4606-3BFA-62875B6B3A2A}"/>
                    </a:ext>
                  </a:extLst>
                </p:cNvPr>
                <p:cNvGrpSpPr/>
                <p:nvPr/>
              </p:nvGrpSpPr>
              <p:grpSpPr>
                <a:xfrm>
                  <a:off x="5936312" y="1713442"/>
                  <a:ext cx="190570" cy="227991"/>
                  <a:chOff x="5936312" y="1713442"/>
                  <a:chExt cx="190570" cy="227991"/>
                </a:xfrm>
              </p:grpSpPr>
              <p:sp>
                <p:nvSpPr>
                  <p:cNvPr id="58" name="Google Shape;7110;p73">
                    <a:extLst>
                      <a:ext uri="{FF2B5EF4-FFF2-40B4-BE49-F238E27FC236}">
                        <a16:creationId xmlns:a16="http://schemas.microsoft.com/office/drawing/2014/main" id="{06187744-B85E-5821-4221-E5E1B5B2586A}"/>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 name="Google Shape;7111;p73">
                    <a:extLst>
                      <a:ext uri="{FF2B5EF4-FFF2-40B4-BE49-F238E27FC236}">
                        <a16:creationId xmlns:a16="http://schemas.microsoft.com/office/drawing/2014/main" id="{4AA2A239-D63F-C015-9755-5BB33006153C}"/>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 name="Google Shape;7112;p73">
                    <a:extLst>
                      <a:ext uri="{FF2B5EF4-FFF2-40B4-BE49-F238E27FC236}">
                        <a16:creationId xmlns:a16="http://schemas.microsoft.com/office/drawing/2014/main" id="{F0D7E2A1-25A1-74EB-FB74-7DF4952D7D2A}"/>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55" name="Google Shape;7113;p73">
                  <a:extLst>
                    <a:ext uri="{FF2B5EF4-FFF2-40B4-BE49-F238E27FC236}">
                      <a16:creationId xmlns:a16="http://schemas.microsoft.com/office/drawing/2014/main" id="{11495ADA-661E-406D-DF91-7A6C8E1EA122}"/>
                    </a:ext>
                  </a:extLst>
                </p:cNvPr>
                <p:cNvGrpSpPr/>
                <p:nvPr/>
              </p:nvGrpSpPr>
              <p:grpSpPr>
                <a:xfrm>
                  <a:off x="5668659" y="1714000"/>
                  <a:ext cx="193488" cy="227433"/>
                  <a:chOff x="5668659" y="1714000"/>
                  <a:chExt cx="193488" cy="227433"/>
                </a:xfrm>
              </p:grpSpPr>
              <p:sp>
                <p:nvSpPr>
                  <p:cNvPr id="56" name="Google Shape;7114;p73">
                    <a:extLst>
                      <a:ext uri="{FF2B5EF4-FFF2-40B4-BE49-F238E27FC236}">
                        <a16:creationId xmlns:a16="http://schemas.microsoft.com/office/drawing/2014/main" id="{5F63B574-CD31-0C76-924A-0A29590641F1}"/>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 name="Google Shape;7115;p73">
                    <a:extLst>
                      <a:ext uri="{FF2B5EF4-FFF2-40B4-BE49-F238E27FC236}">
                        <a16:creationId xmlns:a16="http://schemas.microsoft.com/office/drawing/2014/main" id="{1F52F0DD-0923-E743-BD63-4D385AEB6FEA}"/>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42" name="Google Shape;7116;p73">
                <a:extLst>
                  <a:ext uri="{FF2B5EF4-FFF2-40B4-BE49-F238E27FC236}">
                    <a16:creationId xmlns:a16="http://schemas.microsoft.com/office/drawing/2014/main" id="{FFA3DB4A-EB5D-6081-3015-001EFC2F6BD2}"/>
                  </a:ext>
                </a:extLst>
              </p:cNvPr>
              <p:cNvGrpSpPr/>
              <p:nvPr/>
            </p:nvGrpSpPr>
            <p:grpSpPr>
              <a:xfrm>
                <a:off x="608609" y="2370079"/>
                <a:ext cx="458224" cy="227991"/>
                <a:chOff x="5668659" y="1713442"/>
                <a:chExt cx="458224" cy="227991"/>
              </a:xfrm>
            </p:grpSpPr>
            <p:grpSp>
              <p:nvGrpSpPr>
                <p:cNvPr id="43" name="Google Shape;7117;p73">
                  <a:extLst>
                    <a:ext uri="{FF2B5EF4-FFF2-40B4-BE49-F238E27FC236}">
                      <a16:creationId xmlns:a16="http://schemas.microsoft.com/office/drawing/2014/main" id="{DC070BAF-D9E6-CC1E-2F9B-94F5717EA7E8}"/>
                    </a:ext>
                  </a:extLst>
                </p:cNvPr>
                <p:cNvGrpSpPr/>
                <p:nvPr/>
              </p:nvGrpSpPr>
              <p:grpSpPr>
                <a:xfrm>
                  <a:off x="5802485" y="1713507"/>
                  <a:ext cx="188679" cy="227926"/>
                  <a:chOff x="5802485" y="1713507"/>
                  <a:chExt cx="188679" cy="227926"/>
                </a:xfrm>
              </p:grpSpPr>
              <p:sp>
                <p:nvSpPr>
                  <p:cNvPr id="51" name="Google Shape;7118;p73">
                    <a:extLst>
                      <a:ext uri="{FF2B5EF4-FFF2-40B4-BE49-F238E27FC236}">
                        <a16:creationId xmlns:a16="http://schemas.microsoft.com/office/drawing/2014/main" id="{A8CC4AF3-350A-B928-7DF5-E16CAF72DFC2}"/>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 name="Google Shape;7119;p73">
                    <a:extLst>
                      <a:ext uri="{FF2B5EF4-FFF2-40B4-BE49-F238E27FC236}">
                        <a16:creationId xmlns:a16="http://schemas.microsoft.com/office/drawing/2014/main" id="{D519736A-8179-91D2-C159-AA1739A77BE4}"/>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4" name="Google Shape;7120;p73">
                  <a:extLst>
                    <a:ext uri="{FF2B5EF4-FFF2-40B4-BE49-F238E27FC236}">
                      <a16:creationId xmlns:a16="http://schemas.microsoft.com/office/drawing/2014/main" id="{7F0D2775-579D-4D03-5E11-7408CBAEF1E0}"/>
                    </a:ext>
                  </a:extLst>
                </p:cNvPr>
                <p:cNvGrpSpPr/>
                <p:nvPr/>
              </p:nvGrpSpPr>
              <p:grpSpPr>
                <a:xfrm>
                  <a:off x="5936312" y="1713442"/>
                  <a:ext cx="190570" cy="227991"/>
                  <a:chOff x="5936312" y="1713442"/>
                  <a:chExt cx="190570" cy="227991"/>
                </a:xfrm>
              </p:grpSpPr>
              <p:sp>
                <p:nvSpPr>
                  <p:cNvPr id="48" name="Google Shape;7121;p73">
                    <a:extLst>
                      <a:ext uri="{FF2B5EF4-FFF2-40B4-BE49-F238E27FC236}">
                        <a16:creationId xmlns:a16="http://schemas.microsoft.com/office/drawing/2014/main" id="{D885E2CA-955B-1516-5E4B-7A3EC05CDB85}"/>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 name="Google Shape;7122;p73">
                    <a:extLst>
                      <a:ext uri="{FF2B5EF4-FFF2-40B4-BE49-F238E27FC236}">
                        <a16:creationId xmlns:a16="http://schemas.microsoft.com/office/drawing/2014/main" id="{8AB0CEA9-D4FB-9E10-48CE-DAA9622D651A}"/>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 name="Google Shape;7123;p73">
                    <a:extLst>
                      <a:ext uri="{FF2B5EF4-FFF2-40B4-BE49-F238E27FC236}">
                        <a16:creationId xmlns:a16="http://schemas.microsoft.com/office/drawing/2014/main" id="{77D06615-E447-F9EA-9FBA-A40B2DAD2894}"/>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45" name="Google Shape;7124;p73">
                  <a:extLst>
                    <a:ext uri="{FF2B5EF4-FFF2-40B4-BE49-F238E27FC236}">
                      <a16:creationId xmlns:a16="http://schemas.microsoft.com/office/drawing/2014/main" id="{4AB06408-C85D-C7CB-5965-B2D2348225B2}"/>
                    </a:ext>
                  </a:extLst>
                </p:cNvPr>
                <p:cNvGrpSpPr/>
                <p:nvPr/>
              </p:nvGrpSpPr>
              <p:grpSpPr>
                <a:xfrm>
                  <a:off x="5668659" y="1714000"/>
                  <a:ext cx="193488" cy="227433"/>
                  <a:chOff x="5668659" y="1714000"/>
                  <a:chExt cx="193488" cy="227433"/>
                </a:xfrm>
              </p:grpSpPr>
              <p:sp>
                <p:nvSpPr>
                  <p:cNvPr id="46" name="Google Shape;7125;p73">
                    <a:extLst>
                      <a:ext uri="{FF2B5EF4-FFF2-40B4-BE49-F238E27FC236}">
                        <a16:creationId xmlns:a16="http://schemas.microsoft.com/office/drawing/2014/main" id="{9E68E983-E8E5-A3B0-E747-7DC6E56D71A3}"/>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 name="Google Shape;7126;p73">
                    <a:extLst>
                      <a:ext uri="{FF2B5EF4-FFF2-40B4-BE49-F238E27FC236}">
                        <a16:creationId xmlns:a16="http://schemas.microsoft.com/office/drawing/2014/main" id="{FC15B7D3-20A1-F397-2371-CC6C8174F1D3}"/>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6" name="Google Shape;7127;p73">
              <a:extLst>
                <a:ext uri="{FF2B5EF4-FFF2-40B4-BE49-F238E27FC236}">
                  <a16:creationId xmlns:a16="http://schemas.microsoft.com/office/drawing/2014/main" id="{447AA186-F3BE-8BD8-C466-E002C6E9373D}"/>
                </a:ext>
              </a:extLst>
            </p:cNvPr>
            <p:cNvGrpSpPr/>
            <p:nvPr/>
          </p:nvGrpSpPr>
          <p:grpSpPr>
            <a:xfrm>
              <a:off x="506259" y="2485404"/>
              <a:ext cx="458224" cy="523616"/>
              <a:chOff x="608609" y="2370079"/>
              <a:chExt cx="458224" cy="523616"/>
            </a:xfrm>
          </p:grpSpPr>
          <p:grpSp>
            <p:nvGrpSpPr>
              <p:cNvPr id="7" name="Google Shape;7128;p73">
                <a:extLst>
                  <a:ext uri="{FF2B5EF4-FFF2-40B4-BE49-F238E27FC236}">
                    <a16:creationId xmlns:a16="http://schemas.microsoft.com/office/drawing/2014/main" id="{115ED643-213A-D975-1B72-6E262E6265E3}"/>
                  </a:ext>
                </a:extLst>
              </p:cNvPr>
              <p:cNvGrpSpPr/>
              <p:nvPr/>
            </p:nvGrpSpPr>
            <p:grpSpPr>
              <a:xfrm>
                <a:off x="608609" y="2665704"/>
                <a:ext cx="458224" cy="227991"/>
                <a:chOff x="5668659" y="1713442"/>
                <a:chExt cx="458224" cy="227991"/>
              </a:xfrm>
            </p:grpSpPr>
            <p:grpSp>
              <p:nvGrpSpPr>
                <p:cNvPr id="30" name="Google Shape;7129;p73">
                  <a:extLst>
                    <a:ext uri="{FF2B5EF4-FFF2-40B4-BE49-F238E27FC236}">
                      <a16:creationId xmlns:a16="http://schemas.microsoft.com/office/drawing/2014/main" id="{7BA94879-8D20-7977-5693-9172F6985524}"/>
                    </a:ext>
                  </a:extLst>
                </p:cNvPr>
                <p:cNvGrpSpPr/>
                <p:nvPr/>
              </p:nvGrpSpPr>
              <p:grpSpPr>
                <a:xfrm>
                  <a:off x="5802485" y="1713507"/>
                  <a:ext cx="188679" cy="227926"/>
                  <a:chOff x="5802485" y="1713507"/>
                  <a:chExt cx="188679" cy="227926"/>
                </a:xfrm>
              </p:grpSpPr>
              <p:sp>
                <p:nvSpPr>
                  <p:cNvPr id="38" name="Google Shape;7130;p73">
                    <a:extLst>
                      <a:ext uri="{FF2B5EF4-FFF2-40B4-BE49-F238E27FC236}">
                        <a16:creationId xmlns:a16="http://schemas.microsoft.com/office/drawing/2014/main" id="{AC9558C0-2FDF-44AE-0715-AD7AC33E9909}"/>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 name="Google Shape;7131;p73">
                    <a:extLst>
                      <a:ext uri="{FF2B5EF4-FFF2-40B4-BE49-F238E27FC236}">
                        <a16:creationId xmlns:a16="http://schemas.microsoft.com/office/drawing/2014/main" id="{9D9E5708-1ED4-46E5-0377-6541B4F9B08C}"/>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1" name="Google Shape;7132;p73">
                  <a:extLst>
                    <a:ext uri="{FF2B5EF4-FFF2-40B4-BE49-F238E27FC236}">
                      <a16:creationId xmlns:a16="http://schemas.microsoft.com/office/drawing/2014/main" id="{175658D1-F8D0-52ED-F525-38A5729362D8}"/>
                    </a:ext>
                  </a:extLst>
                </p:cNvPr>
                <p:cNvGrpSpPr/>
                <p:nvPr/>
              </p:nvGrpSpPr>
              <p:grpSpPr>
                <a:xfrm>
                  <a:off x="5936312" y="1713442"/>
                  <a:ext cx="190570" cy="227991"/>
                  <a:chOff x="5936312" y="1713442"/>
                  <a:chExt cx="190570" cy="227991"/>
                </a:xfrm>
              </p:grpSpPr>
              <p:sp>
                <p:nvSpPr>
                  <p:cNvPr id="35" name="Google Shape;7133;p73">
                    <a:extLst>
                      <a:ext uri="{FF2B5EF4-FFF2-40B4-BE49-F238E27FC236}">
                        <a16:creationId xmlns:a16="http://schemas.microsoft.com/office/drawing/2014/main" id="{361662BA-2E32-DDCC-878B-1D3164488488}"/>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7134;p73">
                    <a:extLst>
                      <a:ext uri="{FF2B5EF4-FFF2-40B4-BE49-F238E27FC236}">
                        <a16:creationId xmlns:a16="http://schemas.microsoft.com/office/drawing/2014/main" id="{99D8F5A6-EF0A-BD9D-111D-DEE93F32DFFB}"/>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 name="Google Shape;7135;p73">
                    <a:extLst>
                      <a:ext uri="{FF2B5EF4-FFF2-40B4-BE49-F238E27FC236}">
                        <a16:creationId xmlns:a16="http://schemas.microsoft.com/office/drawing/2014/main" id="{61C47013-8D73-028B-5495-0A0D597896D3}"/>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32" name="Google Shape;7136;p73">
                  <a:extLst>
                    <a:ext uri="{FF2B5EF4-FFF2-40B4-BE49-F238E27FC236}">
                      <a16:creationId xmlns:a16="http://schemas.microsoft.com/office/drawing/2014/main" id="{B2B486A0-9672-8415-1149-E538CEAFDE17}"/>
                    </a:ext>
                  </a:extLst>
                </p:cNvPr>
                <p:cNvGrpSpPr/>
                <p:nvPr/>
              </p:nvGrpSpPr>
              <p:grpSpPr>
                <a:xfrm>
                  <a:off x="5668659" y="1714000"/>
                  <a:ext cx="193488" cy="227433"/>
                  <a:chOff x="5668659" y="1714000"/>
                  <a:chExt cx="193488" cy="227433"/>
                </a:xfrm>
              </p:grpSpPr>
              <p:sp>
                <p:nvSpPr>
                  <p:cNvPr id="33" name="Google Shape;7137;p73">
                    <a:extLst>
                      <a:ext uri="{FF2B5EF4-FFF2-40B4-BE49-F238E27FC236}">
                        <a16:creationId xmlns:a16="http://schemas.microsoft.com/office/drawing/2014/main" id="{F9C34B73-3FF6-500A-5C7D-365F9F162FED}"/>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7138;p73">
                    <a:extLst>
                      <a:ext uri="{FF2B5EF4-FFF2-40B4-BE49-F238E27FC236}">
                        <a16:creationId xmlns:a16="http://schemas.microsoft.com/office/drawing/2014/main" id="{BE2A9065-6422-03E7-D7A5-8750597CA328}"/>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8" name="Google Shape;7139;p73">
                <a:extLst>
                  <a:ext uri="{FF2B5EF4-FFF2-40B4-BE49-F238E27FC236}">
                    <a16:creationId xmlns:a16="http://schemas.microsoft.com/office/drawing/2014/main" id="{D52491D9-0CA2-D211-9C48-7D3558DE50DF}"/>
                  </a:ext>
                </a:extLst>
              </p:cNvPr>
              <p:cNvGrpSpPr/>
              <p:nvPr/>
            </p:nvGrpSpPr>
            <p:grpSpPr>
              <a:xfrm>
                <a:off x="608609" y="2511879"/>
                <a:ext cx="458224" cy="227991"/>
                <a:chOff x="5668659" y="1713442"/>
                <a:chExt cx="458224" cy="227991"/>
              </a:xfrm>
            </p:grpSpPr>
            <p:grpSp>
              <p:nvGrpSpPr>
                <p:cNvPr id="20" name="Google Shape;7140;p73">
                  <a:extLst>
                    <a:ext uri="{FF2B5EF4-FFF2-40B4-BE49-F238E27FC236}">
                      <a16:creationId xmlns:a16="http://schemas.microsoft.com/office/drawing/2014/main" id="{98312B31-FD51-2402-5CCB-6AC70569954A}"/>
                    </a:ext>
                  </a:extLst>
                </p:cNvPr>
                <p:cNvGrpSpPr/>
                <p:nvPr/>
              </p:nvGrpSpPr>
              <p:grpSpPr>
                <a:xfrm>
                  <a:off x="5802485" y="1713507"/>
                  <a:ext cx="188679" cy="227926"/>
                  <a:chOff x="5802485" y="1713507"/>
                  <a:chExt cx="188679" cy="227926"/>
                </a:xfrm>
              </p:grpSpPr>
              <p:sp>
                <p:nvSpPr>
                  <p:cNvPr id="28" name="Google Shape;7141;p73">
                    <a:extLst>
                      <a:ext uri="{FF2B5EF4-FFF2-40B4-BE49-F238E27FC236}">
                        <a16:creationId xmlns:a16="http://schemas.microsoft.com/office/drawing/2014/main" id="{F3CB93DA-DEC7-239E-4618-7ED85424CE03}"/>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7142;p73">
                    <a:extLst>
                      <a:ext uri="{FF2B5EF4-FFF2-40B4-BE49-F238E27FC236}">
                        <a16:creationId xmlns:a16="http://schemas.microsoft.com/office/drawing/2014/main" id="{42E4B759-FD50-D911-8903-F78249E90BD5}"/>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1" name="Google Shape;7143;p73">
                  <a:extLst>
                    <a:ext uri="{FF2B5EF4-FFF2-40B4-BE49-F238E27FC236}">
                      <a16:creationId xmlns:a16="http://schemas.microsoft.com/office/drawing/2014/main" id="{36A68CCA-1770-03AA-156F-EB643741F4C6}"/>
                    </a:ext>
                  </a:extLst>
                </p:cNvPr>
                <p:cNvGrpSpPr/>
                <p:nvPr/>
              </p:nvGrpSpPr>
              <p:grpSpPr>
                <a:xfrm>
                  <a:off x="5936312" y="1713442"/>
                  <a:ext cx="190570" cy="227991"/>
                  <a:chOff x="5936312" y="1713442"/>
                  <a:chExt cx="190570" cy="227991"/>
                </a:xfrm>
              </p:grpSpPr>
              <p:sp>
                <p:nvSpPr>
                  <p:cNvPr id="25" name="Google Shape;7144;p73">
                    <a:extLst>
                      <a:ext uri="{FF2B5EF4-FFF2-40B4-BE49-F238E27FC236}">
                        <a16:creationId xmlns:a16="http://schemas.microsoft.com/office/drawing/2014/main" id="{34DFB4FF-ECE8-E04F-8842-ACC96896227C}"/>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 name="Google Shape;7145;p73">
                    <a:extLst>
                      <a:ext uri="{FF2B5EF4-FFF2-40B4-BE49-F238E27FC236}">
                        <a16:creationId xmlns:a16="http://schemas.microsoft.com/office/drawing/2014/main" id="{3E782836-CFCE-F699-EC0A-FF58AF1E5ECA}"/>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7146;p73">
                    <a:extLst>
                      <a:ext uri="{FF2B5EF4-FFF2-40B4-BE49-F238E27FC236}">
                        <a16:creationId xmlns:a16="http://schemas.microsoft.com/office/drawing/2014/main" id="{401BE739-C428-369C-8090-4D9254FF790D}"/>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22" name="Google Shape;7147;p73">
                  <a:extLst>
                    <a:ext uri="{FF2B5EF4-FFF2-40B4-BE49-F238E27FC236}">
                      <a16:creationId xmlns:a16="http://schemas.microsoft.com/office/drawing/2014/main" id="{A9505C3B-8D8A-B893-8C8C-56FE675C5264}"/>
                    </a:ext>
                  </a:extLst>
                </p:cNvPr>
                <p:cNvGrpSpPr/>
                <p:nvPr/>
              </p:nvGrpSpPr>
              <p:grpSpPr>
                <a:xfrm>
                  <a:off x="5668659" y="1714000"/>
                  <a:ext cx="193488" cy="227433"/>
                  <a:chOff x="5668659" y="1714000"/>
                  <a:chExt cx="193488" cy="227433"/>
                </a:xfrm>
              </p:grpSpPr>
              <p:sp>
                <p:nvSpPr>
                  <p:cNvPr id="23" name="Google Shape;7148;p73">
                    <a:extLst>
                      <a:ext uri="{FF2B5EF4-FFF2-40B4-BE49-F238E27FC236}">
                        <a16:creationId xmlns:a16="http://schemas.microsoft.com/office/drawing/2014/main" id="{B69CAE31-F514-2000-CA18-40F5F5014A9E}"/>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7149;p73">
                    <a:extLst>
                      <a:ext uri="{FF2B5EF4-FFF2-40B4-BE49-F238E27FC236}">
                        <a16:creationId xmlns:a16="http://schemas.microsoft.com/office/drawing/2014/main" id="{49564D43-EC49-9E35-2934-A191342A6C8A}"/>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9" name="Google Shape;7150;p73">
                <a:extLst>
                  <a:ext uri="{FF2B5EF4-FFF2-40B4-BE49-F238E27FC236}">
                    <a16:creationId xmlns:a16="http://schemas.microsoft.com/office/drawing/2014/main" id="{BA9538DC-ADE6-3FD2-DC11-5EB8B2701978}"/>
                  </a:ext>
                </a:extLst>
              </p:cNvPr>
              <p:cNvGrpSpPr/>
              <p:nvPr/>
            </p:nvGrpSpPr>
            <p:grpSpPr>
              <a:xfrm>
                <a:off x="608609" y="2370079"/>
                <a:ext cx="458224" cy="227991"/>
                <a:chOff x="5668659" y="1713442"/>
                <a:chExt cx="458224" cy="227991"/>
              </a:xfrm>
            </p:grpSpPr>
            <p:grpSp>
              <p:nvGrpSpPr>
                <p:cNvPr id="10" name="Google Shape;7151;p73">
                  <a:extLst>
                    <a:ext uri="{FF2B5EF4-FFF2-40B4-BE49-F238E27FC236}">
                      <a16:creationId xmlns:a16="http://schemas.microsoft.com/office/drawing/2014/main" id="{6D02EE3A-6B6C-77EF-D2B3-20151B9AEA3E}"/>
                    </a:ext>
                  </a:extLst>
                </p:cNvPr>
                <p:cNvGrpSpPr/>
                <p:nvPr/>
              </p:nvGrpSpPr>
              <p:grpSpPr>
                <a:xfrm>
                  <a:off x="5802485" y="1713507"/>
                  <a:ext cx="188679" cy="227926"/>
                  <a:chOff x="5802485" y="1713507"/>
                  <a:chExt cx="188679" cy="227926"/>
                </a:xfrm>
              </p:grpSpPr>
              <p:sp>
                <p:nvSpPr>
                  <p:cNvPr id="18" name="Google Shape;7152;p73">
                    <a:extLst>
                      <a:ext uri="{FF2B5EF4-FFF2-40B4-BE49-F238E27FC236}">
                        <a16:creationId xmlns:a16="http://schemas.microsoft.com/office/drawing/2014/main" id="{AACD97CB-BACC-0EF4-E2A7-858705B83021}"/>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7153;p73">
                    <a:extLst>
                      <a:ext uri="{FF2B5EF4-FFF2-40B4-BE49-F238E27FC236}">
                        <a16:creationId xmlns:a16="http://schemas.microsoft.com/office/drawing/2014/main" id="{23211A67-4E3D-01D8-AAB6-B6B6BC9B236F}"/>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1" name="Google Shape;7154;p73">
                  <a:extLst>
                    <a:ext uri="{FF2B5EF4-FFF2-40B4-BE49-F238E27FC236}">
                      <a16:creationId xmlns:a16="http://schemas.microsoft.com/office/drawing/2014/main" id="{C193589A-FC23-6A8D-80A4-9EBC2CEE3F40}"/>
                    </a:ext>
                  </a:extLst>
                </p:cNvPr>
                <p:cNvGrpSpPr/>
                <p:nvPr/>
              </p:nvGrpSpPr>
              <p:grpSpPr>
                <a:xfrm>
                  <a:off x="5936312" y="1713442"/>
                  <a:ext cx="190570" cy="227991"/>
                  <a:chOff x="5936312" y="1713442"/>
                  <a:chExt cx="190570" cy="227991"/>
                </a:xfrm>
              </p:grpSpPr>
              <p:sp>
                <p:nvSpPr>
                  <p:cNvPr id="15" name="Google Shape;7155;p73">
                    <a:extLst>
                      <a:ext uri="{FF2B5EF4-FFF2-40B4-BE49-F238E27FC236}">
                        <a16:creationId xmlns:a16="http://schemas.microsoft.com/office/drawing/2014/main" id="{DC74BE08-6A3A-78C2-A8EA-6B366C623AEA}"/>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7156;p73">
                    <a:extLst>
                      <a:ext uri="{FF2B5EF4-FFF2-40B4-BE49-F238E27FC236}">
                        <a16:creationId xmlns:a16="http://schemas.microsoft.com/office/drawing/2014/main" id="{16BCAC6C-6DDA-FD4E-52C7-C27D6212C1F9}"/>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7157;p73">
                    <a:extLst>
                      <a:ext uri="{FF2B5EF4-FFF2-40B4-BE49-F238E27FC236}">
                        <a16:creationId xmlns:a16="http://schemas.microsoft.com/office/drawing/2014/main" id="{D4F684E8-9B32-3F57-EF9C-05D2A2E4FE39}"/>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12" name="Google Shape;7158;p73">
                  <a:extLst>
                    <a:ext uri="{FF2B5EF4-FFF2-40B4-BE49-F238E27FC236}">
                      <a16:creationId xmlns:a16="http://schemas.microsoft.com/office/drawing/2014/main" id="{75709A06-3A01-2CFE-A2B0-26D1A19D5035}"/>
                    </a:ext>
                  </a:extLst>
                </p:cNvPr>
                <p:cNvGrpSpPr/>
                <p:nvPr/>
              </p:nvGrpSpPr>
              <p:grpSpPr>
                <a:xfrm>
                  <a:off x="5668659" y="1714000"/>
                  <a:ext cx="193488" cy="227433"/>
                  <a:chOff x="5668659" y="1714000"/>
                  <a:chExt cx="193488" cy="227433"/>
                </a:xfrm>
              </p:grpSpPr>
              <p:sp>
                <p:nvSpPr>
                  <p:cNvPr id="13" name="Google Shape;7159;p73">
                    <a:extLst>
                      <a:ext uri="{FF2B5EF4-FFF2-40B4-BE49-F238E27FC236}">
                        <a16:creationId xmlns:a16="http://schemas.microsoft.com/office/drawing/2014/main" id="{337BC055-62DA-FA4C-BA84-5D92C2C5D5A8}"/>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7160;p73">
                    <a:extLst>
                      <a:ext uri="{FF2B5EF4-FFF2-40B4-BE49-F238E27FC236}">
                        <a16:creationId xmlns:a16="http://schemas.microsoft.com/office/drawing/2014/main" id="{E86653F9-286F-427D-5DAB-06C92D11C1EE}"/>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pic>
        <p:nvPicPr>
          <p:cNvPr id="107" name="Picture 106">
            <a:extLst>
              <a:ext uri="{FF2B5EF4-FFF2-40B4-BE49-F238E27FC236}">
                <a16:creationId xmlns:a16="http://schemas.microsoft.com/office/drawing/2014/main" id="{C34CE64C-9DE6-2DB6-81DB-8E902AC4DBC1}"/>
              </a:ext>
            </a:extLst>
          </p:cNvPr>
          <p:cNvPicPr>
            <a:picLocks noChangeAspect="1"/>
          </p:cNvPicPr>
          <p:nvPr/>
        </p:nvPicPr>
        <p:blipFill>
          <a:blip r:embed="rId3"/>
          <a:stretch>
            <a:fillRect/>
          </a:stretch>
        </p:blipFill>
        <p:spPr>
          <a:xfrm>
            <a:off x="6626888" y="-2427001"/>
            <a:ext cx="7893456" cy="2933851"/>
          </a:xfrm>
          <a:prstGeom prst="rect">
            <a:avLst/>
          </a:prstGeom>
        </p:spPr>
      </p:pic>
      <p:sp>
        <p:nvSpPr>
          <p:cNvPr id="108" name="Google Shape;414;p23">
            <a:extLst>
              <a:ext uri="{FF2B5EF4-FFF2-40B4-BE49-F238E27FC236}">
                <a16:creationId xmlns:a16="http://schemas.microsoft.com/office/drawing/2014/main" id="{5F06C615-D71F-1ADE-0EA2-FD9A19306DBA}"/>
              </a:ext>
            </a:extLst>
          </p:cNvPr>
          <p:cNvSpPr/>
          <p:nvPr/>
        </p:nvSpPr>
        <p:spPr>
          <a:xfrm>
            <a:off x="-4431867" y="40800"/>
            <a:ext cx="2552400" cy="39552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109" name="Google Shape;415;p23">
            <a:extLst>
              <a:ext uri="{FF2B5EF4-FFF2-40B4-BE49-F238E27FC236}">
                <a16:creationId xmlns:a16="http://schemas.microsoft.com/office/drawing/2014/main" id="{5640F51B-28A4-A8DF-AAC1-7B622AF4BC77}"/>
              </a:ext>
            </a:extLst>
          </p:cNvPr>
          <p:cNvSpPr/>
          <p:nvPr/>
        </p:nvSpPr>
        <p:spPr>
          <a:xfrm>
            <a:off x="-7356133" y="1414667"/>
            <a:ext cx="2552400" cy="25812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110" name="Google Shape;416;p23">
            <a:extLst>
              <a:ext uri="{FF2B5EF4-FFF2-40B4-BE49-F238E27FC236}">
                <a16:creationId xmlns:a16="http://schemas.microsoft.com/office/drawing/2014/main" id="{9503285C-9EDC-3C31-39AF-59839F2DA64F}"/>
              </a:ext>
            </a:extLst>
          </p:cNvPr>
          <p:cNvSpPr/>
          <p:nvPr/>
        </p:nvSpPr>
        <p:spPr>
          <a:xfrm>
            <a:off x="-6973533" y="3113133"/>
            <a:ext cx="2020000" cy="5136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CCCCCC"/>
                </a:solidFill>
              </a:rPr>
              <a:t>Multi-Head</a:t>
            </a:r>
            <a:endParaRPr sz="1467">
              <a:solidFill>
                <a:srgbClr val="CCCCCC"/>
              </a:solidFill>
            </a:endParaRPr>
          </a:p>
          <a:p>
            <a:pPr algn="ctr"/>
            <a:r>
              <a:rPr lang="en" sz="1467">
                <a:solidFill>
                  <a:srgbClr val="CCCCCC"/>
                </a:solidFill>
              </a:rPr>
              <a:t>Attention</a:t>
            </a:r>
            <a:endParaRPr sz="1467">
              <a:solidFill>
                <a:srgbClr val="CCCCCC"/>
              </a:solidFill>
            </a:endParaRPr>
          </a:p>
        </p:txBody>
      </p:sp>
      <p:sp>
        <p:nvSpPr>
          <p:cNvPr id="111" name="Google Shape;417;p23">
            <a:extLst>
              <a:ext uri="{FF2B5EF4-FFF2-40B4-BE49-F238E27FC236}">
                <a16:creationId xmlns:a16="http://schemas.microsoft.com/office/drawing/2014/main" id="{7578D35F-ABAC-426B-A769-D81917B44271}"/>
              </a:ext>
            </a:extLst>
          </p:cNvPr>
          <p:cNvSpPr/>
          <p:nvPr/>
        </p:nvSpPr>
        <p:spPr>
          <a:xfrm>
            <a:off x="-6973667" y="2759200"/>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Add &amp; Norm</a:t>
            </a:r>
            <a:endParaRPr sz="1467">
              <a:solidFill>
                <a:srgbClr val="D9D9D9"/>
              </a:solidFill>
            </a:endParaRPr>
          </a:p>
        </p:txBody>
      </p:sp>
      <p:sp>
        <p:nvSpPr>
          <p:cNvPr id="112" name="Google Shape;418;p23">
            <a:extLst>
              <a:ext uri="{FF2B5EF4-FFF2-40B4-BE49-F238E27FC236}">
                <a16:creationId xmlns:a16="http://schemas.microsoft.com/office/drawing/2014/main" id="{AAC608BF-D0C2-17C3-6875-F54CCA7CCCF7}"/>
              </a:ext>
            </a:extLst>
          </p:cNvPr>
          <p:cNvSpPr/>
          <p:nvPr/>
        </p:nvSpPr>
        <p:spPr>
          <a:xfrm>
            <a:off x="-6973533" y="4734433"/>
            <a:ext cx="2020000" cy="5812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Input</a:t>
            </a:r>
            <a:endParaRPr sz="1467">
              <a:solidFill>
                <a:srgbClr val="D9D9D9"/>
              </a:solidFill>
            </a:endParaRPr>
          </a:p>
          <a:p>
            <a:pPr algn="ctr"/>
            <a:r>
              <a:rPr lang="en" sz="1467">
                <a:solidFill>
                  <a:srgbClr val="D9D9D9"/>
                </a:solidFill>
              </a:rPr>
              <a:t>Embedding</a:t>
            </a:r>
            <a:endParaRPr sz="1467">
              <a:solidFill>
                <a:srgbClr val="D9D9D9"/>
              </a:solidFill>
            </a:endParaRPr>
          </a:p>
        </p:txBody>
      </p:sp>
      <p:grpSp>
        <p:nvGrpSpPr>
          <p:cNvPr id="113" name="Google Shape;419;p23">
            <a:extLst>
              <a:ext uri="{FF2B5EF4-FFF2-40B4-BE49-F238E27FC236}">
                <a16:creationId xmlns:a16="http://schemas.microsoft.com/office/drawing/2014/main" id="{BB4C0916-1250-515E-F663-83A0A73C5FE5}"/>
              </a:ext>
            </a:extLst>
          </p:cNvPr>
          <p:cNvGrpSpPr/>
          <p:nvPr/>
        </p:nvGrpSpPr>
        <p:grpSpPr>
          <a:xfrm>
            <a:off x="-6134159" y="4131111"/>
            <a:ext cx="341200" cy="344400"/>
            <a:chOff x="2372506" y="3438683"/>
            <a:chExt cx="255900" cy="258300"/>
          </a:xfrm>
        </p:grpSpPr>
        <p:pic>
          <p:nvPicPr>
            <p:cNvPr id="114" name="Google Shape;420;p23" descr="+" title="MathEquation,#585858">
              <a:extLst>
                <a:ext uri="{FF2B5EF4-FFF2-40B4-BE49-F238E27FC236}">
                  <a16:creationId xmlns:a16="http://schemas.microsoft.com/office/drawing/2014/main" id="{B3256580-7392-E404-B0DC-8D3A353DF325}"/>
                </a:ext>
              </a:extLst>
            </p:cNvPr>
            <p:cNvPicPr preferRelativeResize="0"/>
            <p:nvPr/>
          </p:nvPicPr>
          <p:blipFill>
            <a:blip r:embed="rId4">
              <a:alphaModFix/>
            </a:blip>
            <a:stretch>
              <a:fillRect/>
            </a:stretch>
          </p:blipFill>
          <p:spPr>
            <a:xfrm>
              <a:off x="2407953" y="3466746"/>
              <a:ext cx="185040" cy="202107"/>
            </a:xfrm>
            <a:prstGeom prst="rect">
              <a:avLst/>
            </a:prstGeom>
            <a:noFill/>
            <a:ln>
              <a:noFill/>
            </a:ln>
          </p:spPr>
        </p:pic>
        <p:sp>
          <p:nvSpPr>
            <p:cNvPr id="115" name="Google Shape;421;p23">
              <a:extLst>
                <a:ext uri="{FF2B5EF4-FFF2-40B4-BE49-F238E27FC236}">
                  <a16:creationId xmlns:a16="http://schemas.microsoft.com/office/drawing/2014/main" id="{8DB6CB86-CE92-9338-0316-4AE723F789E0}"/>
                </a:ext>
              </a:extLst>
            </p:cNvPr>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grpSp>
      <p:grpSp>
        <p:nvGrpSpPr>
          <p:cNvPr id="116" name="Google Shape;422;p23">
            <a:extLst>
              <a:ext uri="{FF2B5EF4-FFF2-40B4-BE49-F238E27FC236}">
                <a16:creationId xmlns:a16="http://schemas.microsoft.com/office/drawing/2014/main" id="{10B88077-369B-CD2B-BCF7-D1B648ACCB0E}"/>
              </a:ext>
            </a:extLst>
          </p:cNvPr>
          <p:cNvGrpSpPr/>
          <p:nvPr/>
        </p:nvGrpSpPr>
        <p:grpSpPr>
          <a:xfrm>
            <a:off x="-6973534" y="4046465"/>
            <a:ext cx="542908" cy="513600"/>
            <a:chOff x="7687999" y="1673849"/>
            <a:chExt cx="407181" cy="385200"/>
          </a:xfrm>
        </p:grpSpPr>
        <p:sp>
          <p:nvSpPr>
            <p:cNvPr id="117" name="Google Shape;423;p23">
              <a:extLst>
                <a:ext uri="{FF2B5EF4-FFF2-40B4-BE49-F238E27FC236}">
                  <a16:creationId xmlns:a16="http://schemas.microsoft.com/office/drawing/2014/main" id="{5E47144E-92F6-1629-1E02-05651808FAC4}"/>
                </a:ext>
              </a:extLst>
            </p:cNvPr>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118" name="Google Shape;424;p23">
              <a:extLst>
                <a:ext uri="{FF2B5EF4-FFF2-40B4-BE49-F238E27FC236}">
                  <a16:creationId xmlns:a16="http://schemas.microsoft.com/office/drawing/2014/main" id="{4E573F36-8C4C-1E0D-BCB6-25977154D436}"/>
                </a:ext>
              </a:extLst>
            </p:cNvPr>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txBody>
            <a:bodyPr/>
            <a:lstStyle/>
            <a:p>
              <a:endParaRPr lang="en-SG"/>
            </a:p>
          </p:txBody>
        </p:sp>
      </p:grpSp>
      <p:cxnSp>
        <p:nvCxnSpPr>
          <p:cNvPr id="119" name="Google Shape;425;p23">
            <a:extLst>
              <a:ext uri="{FF2B5EF4-FFF2-40B4-BE49-F238E27FC236}">
                <a16:creationId xmlns:a16="http://schemas.microsoft.com/office/drawing/2014/main" id="{4C37048E-DDBB-CEB5-B077-BBEE976114BB}"/>
              </a:ext>
            </a:extLst>
          </p:cNvPr>
          <p:cNvCxnSpPr>
            <a:endCxn id="112" idx="2"/>
          </p:cNvCxnSpPr>
          <p:nvPr/>
        </p:nvCxnSpPr>
        <p:spPr>
          <a:xfrm rot="10800000">
            <a:off x="-5963533" y="5315633"/>
            <a:ext cx="6000" cy="307600"/>
          </a:xfrm>
          <a:prstGeom prst="straightConnector1">
            <a:avLst/>
          </a:prstGeom>
          <a:noFill/>
          <a:ln w="9525" cap="flat" cmpd="sng">
            <a:solidFill>
              <a:srgbClr val="D9D9D9"/>
            </a:solidFill>
            <a:prstDash val="solid"/>
            <a:round/>
            <a:headEnd type="none" w="med" len="med"/>
            <a:tailEnd type="triangle" w="med" len="med"/>
          </a:ln>
        </p:spPr>
      </p:cxnSp>
      <p:cxnSp>
        <p:nvCxnSpPr>
          <p:cNvPr id="120" name="Google Shape;426;p23">
            <a:extLst>
              <a:ext uri="{FF2B5EF4-FFF2-40B4-BE49-F238E27FC236}">
                <a16:creationId xmlns:a16="http://schemas.microsoft.com/office/drawing/2014/main" id="{B9853B18-B72D-D879-AC63-7C6F054F8B48}"/>
              </a:ext>
            </a:extLst>
          </p:cNvPr>
          <p:cNvCxnSpPr>
            <a:endCxn id="115" idx="4"/>
          </p:cNvCxnSpPr>
          <p:nvPr/>
        </p:nvCxnSpPr>
        <p:spPr>
          <a:xfrm rot="10800000">
            <a:off x="-5963559" y="4475511"/>
            <a:ext cx="0" cy="261600"/>
          </a:xfrm>
          <a:prstGeom prst="straightConnector1">
            <a:avLst/>
          </a:prstGeom>
          <a:noFill/>
          <a:ln w="9525" cap="flat" cmpd="sng">
            <a:solidFill>
              <a:srgbClr val="D9D9D9"/>
            </a:solidFill>
            <a:prstDash val="solid"/>
            <a:round/>
            <a:headEnd type="none" w="med" len="med"/>
            <a:tailEnd type="triangle" w="med" len="med"/>
          </a:ln>
        </p:spPr>
      </p:cxnSp>
      <p:cxnSp>
        <p:nvCxnSpPr>
          <p:cNvPr id="121" name="Google Shape;427;p23">
            <a:extLst>
              <a:ext uri="{FF2B5EF4-FFF2-40B4-BE49-F238E27FC236}">
                <a16:creationId xmlns:a16="http://schemas.microsoft.com/office/drawing/2014/main" id="{9228CA26-6DD7-BFF6-14D2-526AC70C691E}"/>
              </a:ext>
            </a:extLst>
          </p:cNvPr>
          <p:cNvCxnSpPr>
            <a:stCxn id="115" idx="0"/>
            <a:endCxn id="110" idx="2"/>
          </p:cNvCxnSpPr>
          <p:nvPr/>
        </p:nvCxnSpPr>
        <p:spPr>
          <a:xfrm rot="10800000">
            <a:off x="-5963559" y="3626711"/>
            <a:ext cx="0" cy="504400"/>
          </a:xfrm>
          <a:prstGeom prst="straightConnector1">
            <a:avLst/>
          </a:prstGeom>
          <a:noFill/>
          <a:ln w="9525" cap="flat" cmpd="sng">
            <a:solidFill>
              <a:srgbClr val="D9D9D9"/>
            </a:solidFill>
            <a:prstDash val="solid"/>
            <a:round/>
            <a:headEnd type="none" w="med" len="med"/>
            <a:tailEnd type="triangle" w="med" len="med"/>
          </a:ln>
        </p:spPr>
      </p:cxnSp>
      <p:sp>
        <p:nvSpPr>
          <p:cNvPr id="122" name="Google Shape;428;p23">
            <a:extLst>
              <a:ext uri="{FF2B5EF4-FFF2-40B4-BE49-F238E27FC236}">
                <a16:creationId xmlns:a16="http://schemas.microsoft.com/office/drawing/2014/main" id="{6E14AF4F-D6F6-C670-BF1E-C54204F0AF0B}"/>
              </a:ext>
            </a:extLst>
          </p:cNvPr>
          <p:cNvSpPr/>
          <p:nvPr/>
        </p:nvSpPr>
        <p:spPr>
          <a:xfrm>
            <a:off x="-4165600" y="4745233"/>
            <a:ext cx="2020000" cy="5812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Output</a:t>
            </a:r>
            <a:endParaRPr sz="1467">
              <a:solidFill>
                <a:srgbClr val="D9D9D9"/>
              </a:solidFill>
            </a:endParaRPr>
          </a:p>
          <a:p>
            <a:pPr algn="ctr"/>
            <a:r>
              <a:rPr lang="en" sz="1467">
                <a:solidFill>
                  <a:srgbClr val="D9D9D9"/>
                </a:solidFill>
              </a:rPr>
              <a:t>Embedding</a:t>
            </a:r>
            <a:endParaRPr sz="1467">
              <a:solidFill>
                <a:srgbClr val="D9D9D9"/>
              </a:solidFill>
            </a:endParaRPr>
          </a:p>
        </p:txBody>
      </p:sp>
      <p:cxnSp>
        <p:nvCxnSpPr>
          <p:cNvPr id="123" name="Google Shape;429;p23">
            <a:extLst>
              <a:ext uri="{FF2B5EF4-FFF2-40B4-BE49-F238E27FC236}">
                <a16:creationId xmlns:a16="http://schemas.microsoft.com/office/drawing/2014/main" id="{546A6989-5A88-E785-B227-E4F8577CD522}"/>
              </a:ext>
            </a:extLst>
          </p:cNvPr>
          <p:cNvCxnSpPr/>
          <p:nvPr/>
        </p:nvCxnSpPr>
        <p:spPr>
          <a:xfrm rot="10800000">
            <a:off x="-3158600" y="5359600"/>
            <a:ext cx="6000" cy="307600"/>
          </a:xfrm>
          <a:prstGeom prst="straightConnector1">
            <a:avLst/>
          </a:prstGeom>
          <a:noFill/>
          <a:ln w="9525" cap="flat" cmpd="sng">
            <a:solidFill>
              <a:srgbClr val="D9D9D9"/>
            </a:solidFill>
            <a:prstDash val="solid"/>
            <a:round/>
            <a:headEnd type="none" w="med" len="med"/>
            <a:tailEnd type="triangle" w="med" len="med"/>
          </a:ln>
        </p:spPr>
      </p:cxnSp>
      <p:cxnSp>
        <p:nvCxnSpPr>
          <p:cNvPr id="124" name="Google Shape;430;p23">
            <a:extLst>
              <a:ext uri="{FF2B5EF4-FFF2-40B4-BE49-F238E27FC236}">
                <a16:creationId xmlns:a16="http://schemas.microsoft.com/office/drawing/2014/main" id="{7BC9A617-8967-4EC4-DFF9-5F8745F6A006}"/>
              </a:ext>
            </a:extLst>
          </p:cNvPr>
          <p:cNvCxnSpPr>
            <a:stCxn id="117" idx="6"/>
            <a:endCxn id="115" idx="2"/>
          </p:cNvCxnSpPr>
          <p:nvPr/>
        </p:nvCxnSpPr>
        <p:spPr>
          <a:xfrm>
            <a:off x="-6430735" y="4303265"/>
            <a:ext cx="296400" cy="0"/>
          </a:xfrm>
          <a:prstGeom prst="straightConnector1">
            <a:avLst/>
          </a:prstGeom>
          <a:noFill/>
          <a:ln w="9525" cap="flat" cmpd="sng">
            <a:solidFill>
              <a:srgbClr val="D9D9D9"/>
            </a:solidFill>
            <a:prstDash val="solid"/>
            <a:round/>
            <a:headEnd type="none" w="med" len="med"/>
            <a:tailEnd type="none" w="med" len="med"/>
          </a:ln>
        </p:spPr>
      </p:cxnSp>
      <p:cxnSp>
        <p:nvCxnSpPr>
          <p:cNvPr id="125" name="Google Shape;431;p23">
            <a:extLst>
              <a:ext uri="{FF2B5EF4-FFF2-40B4-BE49-F238E27FC236}">
                <a16:creationId xmlns:a16="http://schemas.microsoft.com/office/drawing/2014/main" id="{0A69C2EE-6DEE-4EC6-0525-7999A650CD22}"/>
              </a:ext>
            </a:extLst>
          </p:cNvPr>
          <p:cNvCxnSpPr>
            <a:stCxn id="110" idx="2"/>
            <a:endCxn id="111" idx="1"/>
          </p:cNvCxnSpPr>
          <p:nvPr/>
        </p:nvCxnSpPr>
        <p:spPr>
          <a:xfrm rot="5400000" flipH="1">
            <a:off x="-6836933" y="2753333"/>
            <a:ext cx="736800" cy="10100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126" name="Google Shape;432;p23">
            <a:extLst>
              <a:ext uri="{FF2B5EF4-FFF2-40B4-BE49-F238E27FC236}">
                <a16:creationId xmlns:a16="http://schemas.microsoft.com/office/drawing/2014/main" id="{F846D78D-C290-E5F3-21F2-46364BAB8E3E}"/>
              </a:ext>
            </a:extLst>
          </p:cNvPr>
          <p:cNvCxnSpPr>
            <a:stCxn id="111" idx="2"/>
          </p:cNvCxnSpPr>
          <p:nvPr/>
        </p:nvCxnSpPr>
        <p:spPr>
          <a:xfrm>
            <a:off x="-5963667" y="3020800"/>
            <a:ext cx="0" cy="0"/>
          </a:xfrm>
          <a:prstGeom prst="straightConnector1">
            <a:avLst/>
          </a:prstGeom>
          <a:noFill/>
          <a:ln w="9525" cap="flat" cmpd="sng">
            <a:solidFill>
              <a:schemeClr val="dk2"/>
            </a:solidFill>
            <a:prstDash val="solid"/>
            <a:round/>
            <a:headEnd type="none" w="med" len="med"/>
            <a:tailEnd type="none" w="med" len="med"/>
          </a:ln>
        </p:spPr>
      </p:cxnSp>
      <p:cxnSp>
        <p:nvCxnSpPr>
          <p:cNvPr id="127" name="Google Shape;433;p23">
            <a:extLst>
              <a:ext uri="{FF2B5EF4-FFF2-40B4-BE49-F238E27FC236}">
                <a16:creationId xmlns:a16="http://schemas.microsoft.com/office/drawing/2014/main" id="{1273CB45-66CB-A6BE-9359-3925E7C1D884}"/>
              </a:ext>
            </a:extLst>
          </p:cNvPr>
          <p:cNvCxnSpPr>
            <a:stCxn id="110" idx="0"/>
            <a:endCxn id="111" idx="2"/>
          </p:cNvCxnSpPr>
          <p:nvPr/>
        </p:nvCxnSpPr>
        <p:spPr>
          <a:xfrm rot="10800000">
            <a:off x="-5963533" y="3020733"/>
            <a:ext cx="0" cy="92400"/>
          </a:xfrm>
          <a:prstGeom prst="straightConnector1">
            <a:avLst/>
          </a:prstGeom>
          <a:noFill/>
          <a:ln w="9525" cap="flat" cmpd="sng">
            <a:solidFill>
              <a:srgbClr val="999999"/>
            </a:solidFill>
            <a:prstDash val="solid"/>
            <a:round/>
            <a:headEnd type="none" w="med" len="med"/>
            <a:tailEnd type="none" w="med" len="med"/>
          </a:ln>
        </p:spPr>
      </p:cxnSp>
      <p:sp>
        <p:nvSpPr>
          <p:cNvPr id="128" name="Google Shape;434;p23">
            <a:extLst>
              <a:ext uri="{FF2B5EF4-FFF2-40B4-BE49-F238E27FC236}">
                <a16:creationId xmlns:a16="http://schemas.microsoft.com/office/drawing/2014/main" id="{2CCDA24D-EF9B-F979-A217-589E6678B3CA}"/>
              </a:ext>
            </a:extLst>
          </p:cNvPr>
          <p:cNvSpPr/>
          <p:nvPr/>
        </p:nvSpPr>
        <p:spPr>
          <a:xfrm>
            <a:off x="-6973600" y="1901467"/>
            <a:ext cx="2020000" cy="5136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Feed</a:t>
            </a:r>
            <a:endParaRPr sz="1467">
              <a:solidFill>
                <a:srgbClr val="D9D9D9"/>
              </a:solidFill>
            </a:endParaRPr>
          </a:p>
          <a:p>
            <a:pPr algn="ctr"/>
            <a:r>
              <a:rPr lang="en" sz="1467">
                <a:solidFill>
                  <a:srgbClr val="D9D9D9"/>
                </a:solidFill>
              </a:rPr>
              <a:t>Forward</a:t>
            </a:r>
            <a:endParaRPr sz="1467">
              <a:solidFill>
                <a:srgbClr val="D9D9D9"/>
              </a:solidFill>
            </a:endParaRPr>
          </a:p>
        </p:txBody>
      </p:sp>
      <p:sp>
        <p:nvSpPr>
          <p:cNvPr id="129" name="Google Shape;435;p23">
            <a:extLst>
              <a:ext uri="{FF2B5EF4-FFF2-40B4-BE49-F238E27FC236}">
                <a16:creationId xmlns:a16="http://schemas.microsoft.com/office/drawing/2014/main" id="{ABB36346-A88A-D029-95DE-6462D9FA8F34}"/>
              </a:ext>
            </a:extLst>
          </p:cNvPr>
          <p:cNvSpPr/>
          <p:nvPr/>
        </p:nvSpPr>
        <p:spPr>
          <a:xfrm>
            <a:off x="-6973733" y="1547533"/>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Add &amp; Norm</a:t>
            </a:r>
            <a:endParaRPr sz="1467">
              <a:solidFill>
                <a:srgbClr val="D9D9D9"/>
              </a:solidFill>
            </a:endParaRPr>
          </a:p>
        </p:txBody>
      </p:sp>
      <p:cxnSp>
        <p:nvCxnSpPr>
          <p:cNvPr id="130" name="Google Shape;436;p23">
            <a:extLst>
              <a:ext uri="{FF2B5EF4-FFF2-40B4-BE49-F238E27FC236}">
                <a16:creationId xmlns:a16="http://schemas.microsoft.com/office/drawing/2014/main" id="{86A898E1-D84E-485A-BD4F-F121BB6159D8}"/>
              </a:ext>
            </a:extLst>
          </p:cNvPr>
          <p:cNvCxnSpPr>
            <a:stCxn id="111" idx="0"/>
            <a:endCxn id="128" idx="2"/>
          </p:cNvCxnSpPr>
          <p:nvPr/>
        </p:nvCxnSpPr>
        <p:spPr>
          <a:xfrm rot="10800000">
            <a:off x="-5963667" y="2415200"/>
            <a:ext cx="0" cy="344000"/>
          </a:xfrm>
          <a:prstGeom prst="straightConnector1">
            <a:avLst/>
          </a:prstGeom>
          <a:noFill/>
          <a:ln w="9525" cap="flat" cmpd="sng">
            <a:solidFill>
              <a:srgbClr val="D9D9D9"/>
            </a:solidFill>
            <a:prstDash val="solid"/>
            <a:round/>
            <a:headEnd type="none" w="med" len="med"/>
            <a:tailEnd type="triangle" w="med" len="med"/>
          </a:ln>
        </p:spPr>
      </p:cxnSp>
      <p:cxnSp>
        <p:nvCxnSpPr>
          <p:cNvPr id="131" name="Google Shape;437;p23">
            <a:extLst>
              <a:ext uri="{FF2B5EF4-FFF2-40B4-BE49-F238E27FC236}">
                <a16:creationId xmlns:a16="http://schemas.microsoft.com/office/drawing/2014/main" id="{E1C8B393-C4CE-7C3E-D7B2-E1D054BD582D}"/>
              </a:ext>
            </a:extLst>
          </p:cNvPr>
          <p:cNvCxnSpPr/>
          <p:nvPr/>
        </p:nvCxnSpPr>
        <p:spPr>
          <a:xfrm rot="5400000" flipH="1">
            <a:off x="-6836933" y="1548133"/>
            <a:ext cx="736800" cy="10100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132" name="Google Shape;438;p23">
            <a:extLst>
              <a:ext uri="{FF2B5EF4-FFF2-40B4-BE49-F238E27FC236}">
                <a16:creationId xmlns:a16="http://schemas.microsoft.com/office/drawing/2014/main" id="{71A20F3E-6A0C-B8CB-BBFD-7672072C1622}"/>
              </a:ext>
            </a:extLst>
          </p:cNvPr>
          <p:cNvSpPr/>
          <p:nvPr/>
        </p:nvSpPr>
        <p:spPr>
          <a:xfrm>
            <a:off x="-4165533" y="2792333"/>
            <a:ext cx="2020000" cy="84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Masked</a:t>
            </a:r>
            <a:endParaRPr sz="1467">
              <a:solidFill>
                <a:srgbClr val="D9D9D9"/>
              </a:solidFill>
            </a:endParaRPr>
          </a:p>
          <a:p>
            <a:pPr algn="ctr"/>
            <a:r>
              <a:rPr lang="en" sz="1467">
                <a:solidFill>
                  <a:srgbClr val="D9D9D9"/>
                </a:solidFill>
              </a:rPr>
              <a:t>Multi-Head</a:t>
            </a:r>
            <a:endParaRPr sz="1467">
              <a:solidFill>
                <a:srgbClr val="D9D9D9"/>
              </a:solidFill>
            </a:endParaRPr>
          </a:p>
          <a:p>
            <a:pPr algn="ctr"/>
            <a:r>
              <a:rPr lang="en" sz="1467">
                <a:solidFill>
                  <a:srgbClr val="D9D9D9"/>
                </a:solidFill>
              </a:rPr>
              <a:t>Attention</a:t>
            </a:r>
            <a:endParaRPr sz="1467">
              <a:solidFill>
                <a:srgbClr val="D9D9D9"/>
              </a:solidFill>
            </a:endParaRPr>
          </a:p>
        </p:txBody>
      </p:sp>
      <p:sp>
        <p:nvSpPr>
          <p:cNvPr id="133" name="Google Shape;439;p23">
            <a:extLst>
              <a:ext uri="{FF2B5EF4-FFF2-40B4-BE49-F238E27FC236}">
                <a16:creationId xmlns:a16="http://schemas.microsoft.com/office/drawing/2014/main" id="{097BE68C-44E1-1FA1-DB29-FE54530406D1}"/>
              </a:ext>
            </a:extLst>
          </p:cNvPr>
          <p:cNvSpPr/>
          <p:nvPr/>
        </p:nvSpPr>
        <p:spPr>
          <a:xfrm>
            <a:off x="-4165667" y="2438400"/>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Add &amp; Norm</a:t>
            </a:r>
            <a:endParaRPr sz="1467">
              <a:solidFill>
                <a:srgbClr val="D9D9D9"/>
              </a:solidFill>
            </a:endParaRPr>
          </a:p>
        </p:txBody>
      </p:sp>
      <p:cxnSp>
        <p:nvCxnSpPr>
          <p:cNvPr id="134" name="Google Shape;440;p23">
            <a:extLst>
              <a:ext uri="{FF2B5EF4-FFF2-40B4-BE49-F238E27FC236}">
                <a16:creationId xmlns:a16="http://schemas.microsoft.com/office/drawing/2014/main" id="{24989A34-4B21-FF4D-DADD-7105E92684DC}"/>
              </a:ext>
            </a:extLst>
          </p:cNvPr>
          <p:cNvCxnSpPr>
            <a:stCxn id="132" idx="0"/>
            <a:endCxn id="133" idx="2"/>
          </p:cNvCxnSpPr>
          <p:nvPr/>
        </p:nvCxnSpPr>
        <p:spPr>
          <a:xfrm rot="10800000">
            <a:off x="-3155533" y="2699933"/>
            <a:ext cx="0" cy="92400"/>
          </a:xfrm>
          <a:prstGeom prst="straightConnector1">
            <a:avLst/>
          </a:prstGeom>
          <a:noFill/>
          <a:ln w="9525" cap="flat" cmpd="sng">
            <a:solidFill>
              <a:srgbClr val="999999"/>
            </a:solidFill>
            <a:prstDash val="solid"/>
            <a:round/>
            <a:headEnd type="none" w="med" len="med"/>
            <a:tailEnd type="none" w="med" len="med"/>
          </a:ln>
        </p:spPr>
      </p:cxnSp>
      <p:grpSp>
        <p:nvGrpSpPr>
          <p:cNvPr id="135" name="Google Shape;441;p23">
            <a:extLst>
              <a:ext uri="{FF2B5EF4-FFF2-40B4-BE49-F238E27FC236}">
                <a16:creationId xmlns:a16="http://schemas.microsoft.com/office/drawing/2014/main" id="{EE17D728-80EE-AC38-1FE2-04A1D856E613}"/>
              </a:ext>
            </a:extLst>
          </p:cNvPr>
          <p:cNvGrpSpPr/>
          <p:nvPr/>
        </p:nvGrpSpPr>
        <p:grpSpPr>
          <a:xfrm flipH="1">
            <a:off x="-2700771" y="4056585"/>
            <a:ext cx="565601" cy="513600"/>
            <a:chOff x="7687999" y="1673849"/>
            <a:chExt cx="407181" cy="385200"/>
          </a:xfrm>
        </p:grpSpPr>
        <p:sp>
          <p:nvSpPr>
            <p:cNvPr id="136" name="Google Shape;442;p23">
              <a:extLst>
                <a:ext uri="{FF2B5EF4-FFF2-40B4-BE49-F238E27FC236}">
                  <a16:creationId xmlns:a16="http://schemas.microsoft.com/office/drawing/2014/main" id="{E6424FA0-80BD-552A-A019-9816CB7479E5}"/>
                </a:ext>
              </a:extLst>
            </p:cNvPr>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137" name="Google Shape;443;p23">
              <a:extLst>
                <a:ext uri="{FF2B5EF4-FFF2-40B4-BE49-F238E27FC236}">
                  <a16:creationId xmlns:a16="http://schemas.microsoft.com/office/drawing/2014/main" id="{130C6A23-0394-658D-66FB-9A2B3F3EDC81}"/>
                </a:ext>
              </a:extLst>
            </p:cNvPr>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txBody>
            <a:bodyPr/>
            <a:lstStyle/>
            <a:p>
              <a:endParaRPr lang="en-SG"/>
            </a:p>
          </p:txBody>
        </p:sp>
      </p:grpSp>
      <p:cxnSp>
        <p:nvCxnSpPr>
          <p:cNvPr id="138" name="Google Shape;444;p23">
            <a:extLst>
              <a:ext uri="{FF2B5EF4-FFF2-40B4-BE49-F238E27FC236}">
                <a16:creationId xmlns:a16="http://schemas.microsoft.com/office/drawing/2014/main" id="{F930D3C1-4648-690A-BF09-4DD851E501A7}"/>
              </a:ext>
            </a:extLst>
          </p:cNvPr>
          <p:cNvCxnSpPr/>
          <p:nvPr/>
        </p:nvCxnSpPr>
        <p:spPr>
          <a:xfrm rot="10800000" flipH="1">
            <a:off x="-3155600" y="4494433"/>
            <a:ext cx="8400" cy="250800"/>
          </a:xfrm>
          <a:prstGeom prst="straightConnector1">
            <a:avLst/>
          </a:prstGeom>
          <a:noFill/>
          <a:ln w="9525" cap="flat" cmpd="sng">
            <a:solidFill>
              <a:srgbClr val="D9D9D9"/>
            </a:solidFill>
            <a:prstDash val="solid"/>
            <a:round/>
            <a:headEnd type="none" w="med" len="med"/>
            <a:tailEnd type="triangle" w="med" len="med"/>
          </a:ln>
        </p:spPr>
      </p:cxnSp>
      <p:cxnSp>
        <p:nvCxnSpPr>
          <p:cNvPr id="139" name="Google Shape;445;p23">
            <a:extLst>
              <a:ext uri="{FF2B5EF4-FFF2-40B4-BE49-F238E27FC236}">
                <a16:creationId xmlns:a16="http://schemas.microsoft.com/office/drawing/2014/main" id="{FE5B860E-D2BB-6F79-6A10-475BF3299719}"/>
              </a:ext>
            </a:extLst>
          </p:cNvPr>
          <p:cNvCxnSpPr>
            <a:stCxn id="136" idx="6"/>
            <a:endCxn id="164" idx="2"/>
          </p:cNvCxnSpPr>
          <p:nvPr/>
        </p:nvCxnSpPr>
        <p:spPr>
          <a:xfrm rot="10800000">
            <a:off x="-2977860" y="4313385"/>
            <a:ext cx="277200" cy="0"/>
          </a:xfrm>
          <a:prstGeom prst="straightConnector1">
            <a:avLst/>
          </a:prstGeom>
          <a:noFill/>
          <a:ln w="9525" cap="flat" cmpd="sng">
            <a:solidFill>
              <a:srgbClr val="D9D9D9"/>
            </a:solidFill>
            <a:prstDash val="solid"/>
            <a:round/>
            <a:headEnd type="none" w="med" len="med"/>
            <a:tailEnd type="none" w="med" len="med"/>
          </a:ln>
        </p:spPr>
      </p:cxnSp>
      <p:cxnSp>
        <p:nvCxnSpPr>
          <p:cNvPr id="140" name="Google Shape;447;p23">
            <a:extLst>
              <a:ext uri="{FF2B5EF4-FFF2-40B4-BE49-F238E27FC236}">
                <a16:creationId xmlns:a16="http://schemas.microsoft.com/office/drawing/2014/main" id="{A4DCF5FC-CB3E-C3D8-304F-2D8AC5F2DB3C}"/>
              </a:ext>
            </a:extLst>
          </p:cNvPr>
          <p:cNvCxnSpPr>
            <a:stCxn id="164" idx="0"/>
          </p:cNvCxnSpPr>
          <p:nvPr/>
        </p:nvCxnSpPr>
        <p:spPr>
          <a:xfrm rot="10800000" flipH="1">
            <a:off x="-3155660" y="3656785"/>
            <a:ext cx="4400" cy="484400"/>
          </a:xfrm>
          <a:prstGeom prst="straightConnector1">
            <a:avLst/>
          </a:prstGeom>
          <a:noFill/>
          <a:ln w="9525" cap="flat" cmpd="sng">
            <a:solidFill>
              <a:srgbClr val="D9D9D9"/>
            </a:solidFill>
            <a:prstDash val="solid"/>
            <a:round/>
            <a:headEnd type="none" w="med" len="med"/>
            <a:tailEnd type="triangle" w="med" len="med"/>
          </a:ln>
        </p:spPr>
      </p:cxnSp>
      <p:cxnSp>
        <p:nvCxnSpPr>
          <p:cNvPr id="141" name="Google Shape;448;p23">
            <a:extLst>
              <a:ext uri="{FF2B5EF4-FFF2-40B4-BE49-F238E27FC236}">
                <a16:creationId xmlns:a16="http://schemas.microsoft.com/office/drawing/2014/main" id="{A64F361C-6A2B-2BC9-DEE6-A9E41089A4CD}"/>
              </a:ext>
            </a:extLst>
          </p:cNvPr>
          <p:cNvCxnSpPr>
            <a:stCxn id="108" idx="2"/>
            <a:endCxn id="133" idx="3"/>
          </p:cNvCxnSpPr>
          <p:nvPr/>
        </p:nvCxnSpPr>
        <p:spPr>
          <a:xfrm rot="16200000">
            <a:off x="-3364067" y="2777600"/>
            <a:ext cx="1426800" cy="10100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142" name="Google Shape;449;p23">
            <a:extLst>
              <a:ext uri="{FF2B5EF4-FFF2-40B4-BE49-F238E27FC236}">
                <a16:creationId xmlns:a16="http://schemas.microsoft.com/office/drawing/2014/main" id="{3987D3FA-60EF-8516-F163-77922D721A9B}"/>
              </a:ext>
            </a:extLst>
          </p:cNvPr>
          <p:cNvSpPr/>
          <p:nvPr/>
        </p:nvSpPr>
        <p:spPr>
          <a:xfrm>
            <a:off x="-4161333" y="1656467"/>
            <a:ext cx="2020000" cy="5136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Multi-Head</a:t>
            </a:r>
            <a:endParaRPr sz="1467">
              <a:solidFill>
                <a:srgbClr val="D9D9D9"/>
              </a:solidFill>
            </a:endParaRPr>
          </a:p>
          <a:p>
            <a:pPr algn="ctr"/>
            <a:r>
              <a:rPr lang="en" sz="1467">
                <a:solidFill>
                  <a:srgbClr val="D9D9D9"/>
                </a:solidFill>
              </a:rPr>
              <a:t>Attention</a:t>
            </a:r>
            <a:endParaRPr sz="1467">
              <a:solidFill>
                <a:srgbClr val="D9D9D9"/>
              </a:solidFill>
            </a:endParaRPr>
          </a:p>
        </p:txBody>
      </p:sp>
      <p:sp>
        <p:nvSpPr>
          <p:cNvPr id="143" name="Google Shape;450;p23">
            <a:extLst>
              <a:ext uri="{FF2B5EF4-FFF2-40B4-BE49-F238E27FC236}">
                <a16:creationId xmlns:a16="http://schemas.microsoft.com/office/drawing/2014/main" id="{2E639B6D-693D-F956-2B5D-A087EDBDFF07}"/>
              </a:ext>
            </a:extLst>
          </p:cNvPr>
          <p:cNvSpPr/>
          <p:nvPr/>
        </p:nvSpPr>
        <p:spPr>
          <a:xfrm>
            <a:off x="-4161467" y="1302533"/>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Add &amp; Norm</a:t>
            </a:r>
            <a:endParaRPr sz="1467">
              <a:solidFill>
                <a:srgbClr val="D9D9D9"/>
              </a:solidFill>
            </a:endParaRPr>
          </a:p>
        </p:txBody>
      </p:sp>
      <p:cxnSp>
        <p:nvCxnSpPr>
          <p:cNvPr id="144" name="Google Shape;451;p23">
            <a:extLst>
              <a:ext uri="{FF2B5EF4-FFF2-40B4-BE49-F238E27FC236}">
                <a16:creationId xmlns:a16="http://schemas.microsoft.com/office/drawing/2014/main" id="{7C4F05AA-2543-6A26-E161-0E25ABD045BE}"/>
              </a:ext>
            </a:extLst>
          </p:cNvPr>
          <p:cNvCxnSpPr>
            <a:stCxn id="142" idx="0"/>
            <a:endCxn id="143" idx="2"/>
          </p:cNvCxnSpPr>
          <p:nvPr/>
        </p:nvCxnSpPr>
        <p:spPr>
          <a:xfrm rot="10800000">
            <a:off x="-3151333" y="1564067"/>
            <a:ext cx="0" cy="92400"/>
          </a:xfrm>
          <a:prstGeom prst="straightConnector1">
            <a:avLst/>
          </a:prstGeom>
          <a:noFill/>
          <a:ln w="9525" cap="flat" cmpd="sng">
            <a:solidFill>
              <a:srgbClr val="999999"/>
            </a:solidFill>
            <a:prstDash val="solid"/>
            <a:round/>
            <a:headEnd type="none" w="med" len="med"/>
            <a:tailEnd type="none" w="med" len="med"/>
          </a:ln>
        </p:spPr>
      </p:cxnSp>
      <p:sp>
        <p:nvSpPr>
          <p:cNvPr id="145" name="Google Shape;452;p23">
            <a:extLst>
              <a:ext uri="{FF2B5EF4-FFF2-40B4-BE49-F238E27FC236}">
                <a16:creationId xmlns:a16="http://schemas.microsoft.com/office/drawing/2014/main" id="{6772EE0E-7442-DE14-49A1-13310C43AE0F}"/>
              </a:ext>
            </a:extLst>
          </p:cNvPr>
          <p:cNvSpPr/>
          <p:nvPr/>
        </p:nvSpPr>
        <p:spPr>
          <a:xfrm>
            <a:off x="-4161267" y="520600"/>
            <a:ext cx="2020000" cy="5136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Feed</a:t>
            </a:r>
            <a:endParaRPr sz="1467">
              <a:solidFill>
                <a:srgbClr val="D9D9D9"/>
              </a:solidFill>
            </a:endParaRPr>
          </a:p>
          <a:p>
            <a:pPr algn="ctr"/>
            <a:r>
              <a:rPr lang="en" sz="1467">
                <a:solidFill>
                  <a:srgbClr val="D9D9D9"/>
                </a:solidFill>
              </a:rPr>
              <a:t>Forward</a:t>
            </a:r>
            <a:endParaRPr sz="1467">
              <a:solidFill>
                <a:srgbClr val="D9D9D9"/>
              </a:solidFill>
            </a:endParaRPr>
          </a:p>
        </p:txBody>
      </p:sp>
      <p:sp>
        <p:nvSpPr>
          <p:cNvPr id="146" name="Google Shape;453;p23">
            <a:extLst>
              <a:ext uri="{FF2B5EF4-FFF2-40B4-BE49-F238E27FC236}">
                <a16:creationId xmlns:a16="http://schemas.microsoft.com/office/drawing/2014/main" id="{2CCE1C64-80C4-A802-D09D-010B497F2487}"/>
              </a:ext>
            </a:extLst>
          </p:cNvPr>
          <p:cNvSpPr/>
          <p:nvPr/>
        </p:nvSpPr>
        <p:spPr>
          <a:xfrm>
            <a:off x="-4161400" y="166667"/>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Add &amp; Norm</a:t>
            </a:r>
            <a:endParaRPr sz="1467">
              <a:solidFill>
                <a:srgbClr val="D9D9D9"/>
              </a:solidFill>
            </a:endParaRPr>
          </a:p>
        </p:txBody>
      </p:sp>
      <p:cxnSp>
        <p:nvCxnSpPr>
          <p:cNvPr id="147" name="Google Shape;454;p23">
            <a:extLst>
              <a:ext uri="{FF2B5EF4-FFF2-40B4-BE49-F238E27FC236}">
                <a16:creationId xmlns:a16="http://schemas.microsoft.com/office/drawing/2014/main" id="{452ED76C-4439-44C4-EA2B-E30AA93E2CB4}"/>
              </a:ext>
            </a:extLst>
          </p:cNvPr>
          <p:cNvCxnSpPr>
            <a:stCxn id="145" idx="0"/>
            <a:endCxn id="146" idx="2"/>
          </p:cNvCxnSpPr>
          <p:nvPr/>
        </p:nvCxnSpPr>
        <p:spPr>
          <a:xfrm rot="10800000">
            <a:off x="-3151267" y="428200"/>
            <a:ext cx="0" cy="92400"/>
          </a:xfrm>
          <a:prstGeom prst="straightConnector1">
            <a:avLst/>
          </a:prstGeom>
          <a:noFill/>
          <a:ln w="9525" cap="flat" cmpd="sng">
            <a:solidFill>
              <a:srgbClr val="D9D9D9"/>
            </a:solidFill>
            <a:prstDash val="solid"/>
            <a:round/>
            <a:headEnd type="none" w="med" len="med"/>
            <a:tailEnd type="none" w="med" len="med"/>
          </a:ln>
        </p:spPr>
      </p:cxnSp>
      <p:sp>
        <p:nvSpPr>
          <p:cNvPr id="148" name="Google Shape;455;p23">
            <a:extLst>
              <a:ext uri="{FF2B5EF4-FFF2-40B4-BE49-F238E27FC236}">
                <a16:creationId xmlns:a16="http://schemas.microsoft.com/office/drawing/2014/main" id="{10F4D6E2-3223-F24C-C9CC-4101B10C94FD}"/>
              </a:ext>
            </a:extLst>
          </p:cNvPr>
          <p:cNvSpPr/>
          <p:nvPr/>
        </p:nvSpPr>
        <p:spPr>
          <a:xfrm>
            <a:off x="-4161267" y="-333800"/>
            <a:ext cx="2020000" cy="2616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Linear</a:t>
            </a:r>
            <a:endParaRPr sz="1467">
              <a:solidFill>
                <a:srgbClr val="D9D9D9"/>
              </a:solidFill>
            </a:endParaRPr>
          </a:p>
        </p:txBody>
      </p:sp>
      <p:sp>
        <p:nvSpPr>
          <p:cNvPr id="149" name="Google Shape;456;p23">
            <a:extLst>
              <a:ext uri="{FF2B5EF4-FFF2-40B4-BE49-F238E27FC236}">
                <a16:creationId xmlns:a16="http://schemas.microsoft.com/office/drawing/2014/main" id="{700B55EB-193C-BE4C-6E09-CCEE8546441A}"/>
              </a:ext>
            </a:extLst>
          </p:cNvPr>
          <p:cNvSpPr/>
          <p:nvPr/>
        </p:nvSpPr>
        <p:spPr>
          <a:xfrm>
            <a:off x="-4165667" y="-810000"/>
            <a:ext cx="2020000" cy="2616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Softmax</a:t>
            </a:r>
            <a:endParaRPr sz="1467">
              <a:solidFill>
                <a:srgbClr val="D9D9D9"/>
              </a:solidFill>
            </a:endParaRPr>
          </a:p>
        </p:txBody>
      </p:sp>
      <p:cxnSp>
        <p:nvCxnSpPr>
          <p:cNvPr id="150" name="Google Shape;457;p23">
            <a:extLst>
              <a:ext uri="{FF2B5EF4-FFF2-40B4-BE49-F238E27FC236}">
                <a16:creationId xmlns:a16="http://schemas.microsoft.com/office/drawing/2014/main" id="{E51348BE-BE1C-F7B4-1CA4-2E71824EE9C6}"/>
              </a:ext>
            </a:extLst>
          </p:cNvPr>
          <p:cNvCxnSpPr>
            <a:stCxn id="133" idx="0"/>
            <a:endCxn id="142" idx="2"/>
          </p:cNvCxnSpPr>
          <p:nvPr/>
        </p:nvCxnSpPr>
        <p:spPr>
          <a:xfrm rot="10800000" flipH="1">
            <a:off x="-3155667" y="2170000"/>
            <a:ext cx="4400" cy="268400"/>
          </a:xfrm>
          <a:prstGeom prst="straightConnector1">
            <a:avLst/>
          </a:prstGeom>
          <a:noFill/>
          <a:ln w="9525" cap="flat" cmpd="sng">
            <a:solidFill>
              <a:srgbClr val="D9D9D9"/>
            </a:solidFill>
            <a:prstDash val="solid"/>
            <a:round/>
            <a:headEnd type="none" w="med" len="med"/>
            <a:tailEnd type="triangle" w="med" len="med"/>
          </a:ln>
        </p:spPr>
      </p:cxnSp>
      <p:cxnSp>
        <p:nvCxnSpPr>
          <p:cNvPr id="151" name="Google Shape;458;p23">
            <a:extLst>
              <a:ext uri="{FF2B5EF4-FFF2-40B4-BE49-F238E27FC236}">
                <a16:creationId xmlns:a16="http://schemas.microsoft.com/office/drawing/2014/main" id="{05B5907B-4C95-2268-5102-77D450D2C9E6}"/>
              </a:ext>
            </a:extLst>
          </p:cNvPr>
          <p:cNvCxnSpPr>
            <a:stCxn id="143" idx="0"/>
            <a:endCxn id="145" idx="2"/>
          </p:cNvCxnSpPr>
          <p:nvPr/>
        </p:nvCxnSpPr>
        <p:spPr>
          <a:xfrm rot="10800000" flipH="1">
            <a:off x="-3151467" y="1034133"/>
            <a:ext cx="400" cy="268400"/>
          </a:xfrm>
          <a:prstGeom prst="straightConnector1">
            <a:avLst/>
          </a:prstGeom>
          <a:noFill/>
          <a:ln w="9525" cap="flat" cmpd="sng">
            <a:solidFill>
              <a:srgbClr val="D9D9D9"/>
            </a:solidFill>
            <a:prstDash val="solid"/>
            <a:round/>
            <a:headEnd type="none" w="med" len="med"/>
            <a:tailEnd type="triangle" w="med" len="med"/>
          </a:ln>
        </p:spPr>
      </p:cxnSp>
      <p:cxnSp>
        <p:nvCxnSpPr>
          <p:cNvPr id="152" name="Google Shape;459;p23">
            <a:extLst>
              <a:ext uri="{FF2B5EF4-FFF2-40B4-BE49-F238E27FC236}">
                <a16:creationId xmlns:a16="http://schemas.microsoft.com/office/drawing/2014/main" id="{708DFC6D-7A6D-1125-D1A4-FA66CB9ABD7C}"/>
              </a:ext>
            </a:extLst>
          </p:cNvPr>
          <p:cNvCxnSpPr>
            <a:stCxn id="143" idx="0"/>
            <a:endCxn id="146" idx="3"/>
          </p:cNvCxnSpPr>
          <p:nvPr/>
        </p:nvCxnSpPr>
        <p:spPr>
          <a:xfrm rot="16200000">
            <a:off x="-3149067" y="294933"/>
            <a:ext cx="1005200" cy="10100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153" name="Google Shape;460;p23">
            <a:extLst>
              <a:ext uri="{FF2B5EF4-FFF2-40B4-BE49-F238E27FC236}">
                <a16:creationId xmlns:a16="http://schemas.microsoft.com/office/drawing/2014/main" id="{12A8E801-2CA4-0418-699E-6ED886FA43DF}"/>
              </a:ext>
            </a:extLst>
          </p:cNvPr>
          <p:cNvCxnSpPr>
            <a:stCxn id="146" idx="0"/>
            <a:endCxn id="148" idx="2"/>
          </p:cNvCxnSpPr>
          <p:nvPr/>
        </p:nvCxnSpPr>
        <p:spPr>
          <a:xfrm rot="10800000">
            <a:off x="-3151400" y="-72133"/>
            <a:ext cx="0" cy="238800"/>
          </a:xfrm>
          <a:prstGeom prst="straightConnector1">
            <a:avLst/>
          </a:prstGeom>
          <a:noFill/>
          <a:ln w="9525" cap="flat" cmpd="sng">
            <a:solidFill>
              <a:srgbClr val="D9D9D9"/>
            </a:solidFill>
            <a:prstDash val="solid"/>
            <a:round/>
            <a:headEnd type="none" w="med" len="med"/>
            <a:tailEnd type="triangle" w="med" len="med"/>
          </a:ln>
        </p:spPr>
      </p:cxnSp>
      <p:cxnSp>
        <p:nvCxnSpPr>
          <p:cNvPr id="154" name="Google Shape;461;p23">
            <a:extLst>
              <a:ext uri="{FF2B5EF4-FFF2-40B4-BE49-F238E27FC236}">
                <a16:creationId xmlns:a16="http://schemas.microsoft.com/office/drawing/2014/main" id="{8CD1AECC-65ED-79A4-B33C-A6A773A1C446}"/>
              </a:ext>
            </a:extLst>
          </p:cNvPr>
          <p:cNvCxnSpPr>
            <a:endCxn id="149" idx="2"/>
          </p:cNvCxnSpPr>
          <p:nvPr/>
        </p:nvCxnSpPr>
        <p:spPr>
          <a:xfrm rot="10800000">
            <a:off x="-3155667" y="-548400"/>
            <a:ext cx="0" cy="208400"/>
          </a:xfrm>
          <a:prstGeom prst="straightConnector1">
            <a:avLst/>
          </a:prstGeom>
          <a:noFill/>
          <a:ln w="9525" cap="flat" cmpd="sng">
            <a:solidFill>
              <a:srgbClr val="D9D9D9"/>
            </a:solidFill>
            <a:prstDash val="solid"/>
            <a:round/>
            <a:headEnd type="none" w="med" len="med"/>
            <a:tailEnd type="triangle" w="med" len="med"/>
          </a:ln>
        </p:spPr>
      </p:cxnSp>
      <p:cxnSp>
        <p:nvCxnSpPr>
          <p:cNvPr id="155" name="Google Shape;462;p23">
            <a:extLst>
              <a:ext uri="{FF2B5EF4-FFF2-40B4-BE49-F238E27FC236}">
                <a16:creationId xmlns:a16="http://schemas.microsoft.com/office/drawing/2014/main" id="{0B7D2829-AEAE-EA56-379A-B686D1A7D4AF}"/>
              </a:ext>
            </a:extLst>
          </p:cNvPr>
          <p:cNvCxnSpPr/>
          <p:nvPr/>
        </p:nvCxnSpPr>
        <p:spPr>
          <a:xfrm rot="10800000">
            <a:off x="-5963533" y="1809133"/>
            <a:ext cx="0" cy="92400"/>
          </a:xfrm>
          <a:prstGeom prst="straightConnector1">
            <a:avLst/>
          </a:prstGeom>
          <a:noFill/>
          <a:ln w="9525" cap="flat" cmpd="sng">
            <a:solidFill>
              <a:srgbClr val="999999"/>
            </a:solidFill>
            <a:prstDash val="solid"/>
            <a:round/>
            <a:headEnd type="none" w="med" len="med"/>
            <a:tailEnd type="none" w="med" len="med"/>
          </a:ln>
        </p:spPr>
      </p:cxnSp>
      <p:grpSp>
        <p:nvGrpSpPr>
          <p:cNvPr id="156" name="Google Shape;463;p23">
            <a:extLst>
              <a:ext uri="{FF2B5EF4-FFF2-40B4-BE49-F238E27FC236}">
                <a16:creationId xmlns:a16="http://schemas.microsoft.com/office/drawing/2014/main" id="{5817B554-44A8-BE7E-E387-B8623039F44C}"/>
              </a:ext>
            </a:extLst>
          </p:cNvPr>
          <p:cNvGrpSpPr/>
          <p:nvPr/>
        </p:nvGrpSpPr>
        <p:grpSpPr>
          <a:xfrm>
            <a:off x="-808953" y="9145066"/>
            <a:ext cx="12702233" cy="1690533"/>
            <a:chOff x="-4472800" y="1160650"/>
            <a:chExt cx="9526675" cy="1267900"/>
          </a:xfrm>
        </p:grpSpPr>
        <p:grpSp>
          <p:nvGrpSpPr>
            <p:cNvPr id="157" name="Google Shape;464;p23">
              <a:extLst>
                <a:ext uri="{FF2B5EF4-FFF2-40B4-BE49-F238E27FC236}">
                  <a16:creationId xmlns:a16="http://schemas.microsoft.com/office/drawing/2014/main" id="{676DFD71-0BCB-294C-560B-151367D606DC}"/>
                </a:ext>
              </a:extLst>
            </p:cNvPr>
            <p:cNvGrpSpPr/>
            <p:nvPr/>
          </p:nvGrpSpPr>
          <p:grpSpPr>
            <a:xfrm>
              <a:off x="-4472800" y="1160650"/>
              <a:ext cx="9526675" cy="1267900"/>
              <a:chOff x="-4472800" y="1160650"/>
              <a:chExt cx="9526675" cy="1267900"/>
            </a:xfrm>
          </p:grpSpPr>
          <p:cxnSp>
            <p:nvCxnSpPr>
              <p:cNvPr id="159" name="Google Shape;465;p23">
                <a:extLst>
                  <a:ext uri="{FF2B5EF4-FFF2-40B4-BE49-F238E27FC236}">
                    <a16:creationId xmlns:a16="http://schemas.microsoft.com/office/drawing/2014/main" id="{A066950F-4944-4869-088F-BCA2150E7BF0}"/>
                  </a:ext>
                </a:extLst>
              </p:cNvPr>
              <p:cNvCxnSpPr>
                <a:stCxn id="129" idx="0"/>
              </p:cNvCxnSpPr>
              <p:nvPr/>
            </p:nvCxnSpPr>
            <p:spPr>
              <a:xfrm rot="16200000" flipH="1">
                <a:off x="-3857200" y="54505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160" name="Google Shape;466;p23">
                <a:extLst>
                  <a:ext uri="{FF2B5EF4-FFF2-40B4-BE49-F238E27FC236}">
                    <a16:creationId xmlns:a16="http://schemas.microsoft.com/office/drawing/2014/main" id="{21B510A7-1987-3CA1-18D9-2B203728345B}"/>
                  </a:ext>
                </a:extLst>
              </p:cNvPr>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158" name="Google Shape;467;p23">
              <a:extLst>
                <a:ext uri="{FF2B5EF4-FFF2-40B4-BE49-F238E27FC236}">
                  <a16:creationId xmlns:a16="http://schemas.microsoft.com/office/drawing/2014/main" id="{4D5A17F3-35D7-D42D-A0F8-23D6A6D66103}"/>
                </a:ext>
              </a:extLst>
            </p:cNvPr>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161" name="Google Shape;468;p23">
            <a:extLst>
              <a:ext uri="{FF2B5EF4-FFF2-40B4-BE49-F238E27FC236}">
                <a16:creationId xmlns:a16="http://schemas.microsoft.com/office/drawing/2014/main" id="{A0D5D24B-1315-2DFA-0CB3-B82829DD5335}"/>
              </a:ext>
            </a:extLst>
          </p:cNvPr>
          <p:cNvCxnSpPr>
            <a:endCxn id="143" idx="3"/>
          </p:cNvCxnSpPr>
          <p:nvPr/>
        </p:nvCxnSpPr>
        <p:spPr>
          <a:xfrm rot="10800000" flipH="1">
            <a:off x="-3153867" y="1433333"/>
            <a:ext cx="1012400" cy="8888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162" name="Google Shape;469;p23">
            <a:extLst>
              <a:ext uri="{FF2B5EF4-FFF2-40B4-BE49-F238E27FC236}">
                <a16:creationId xmlns:a16="http://schemas.microsoft.com/office/drawing/2014/main" id="{7E770494-4E38-5B8F-1D7B-62BC44C639A9}"/>
              </a:ext>
            </a:extLst>
          </p:cNvPr>
          <p:cNvGrpSpPr/>
          <p:nvPr/>
        </p:nvGrpSpPr>
        <p:grpSpPr>
          <a:xfrm flipH="1">
            <a:off x="-3333390" y="4141185"/>
            <a:ext cx="355463" cy="344400"/>
            <a:chOff x="2372506" y="3438683"/>
            <a:chExt cx="255900" cy="258300"/>
          </a:xfrm>
        </p:grpSpPr>
        <p:pic>
          <p:nvPicPr>
            <p:cNvPr id="163" name="Google Shape;470;p23" descr="+" title="MathEquation,#585858">
              <a:extLst>
                <a:ext uri="{FF2B5EF4-FFF2-40B4-BE49-F238E27FC236}">
                  <a16:creationId xmlns:a16="http://schemas.microsoft.com/office/drawing/2014/main" id="{04CF3543-92CA-28B8-BBC5-E708760D0C02}"/>
                </a:ext>
              </a:extLst>
            </p:cNvPr>
            <p:cNvPicPr preferRelativeResize="0"/>
            <p:nvPr/>
          </p:nvPicPr>
          <p:blipFill>
            <a:blip r:embed="rId4">
              <a:alphaModFix/>
            </a:blip>
            <a:stretch>
              <a:fillRect/>
            </a:stretch>
          </p:blipFill>
          <p:spPr>
            <a:xfrm>
              <a:off x="2407953" y="3466746"/>
              <a:ext cx="185040" cy="202107"/>
            </a:xfrm>
            <a:prstGeom prst="rect">
              <a:avLst/>
            </a:prstGeom>
            <a:noFill/>
            <a:ln>
              <a:noFill/>
            </a:ln>
          </p:spPr>
        </p:pic>
        <p:sp>
          <p:nvSpPr>
            <p:cNvPr id="164" name="Google Shape;446;p23">
              <a:extLst>
                <a:ext uri="{FF2B5EF4-FFF2-40B4-BE49-F238E27FC236}">
                  <a16:creationId xmlns:a16="http://schemas.microsoft.com/office/drawing/2014/main" id="{561E3EBF-11EA-AA56-AA22-183685F65764}"/>
                </a:ext>
              </a:extLst>
            </p:cNvPr>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grpSp>
      <p:sp>
        <p:nvSpPr>
          <p:cNvPr id="165" name="Google Shape;471;p23">
            <a:extLst>
              <a:ext uri="{FF2B5EF4-FFF2-40B4-BE49-F238E27FC236}">
                <a16:creationId xmlns:a16="http://schemas.microsoft.com/office/drawing/2014/main" id="{AEF79DEF-84DB-3949-AA93-17E8EF58E99A}"/>
              </a:ext>
            </a:extLst>
          </p:cNvPr>
          <p:cNvSpPr txBox="1"/>
          <p:nvPr/>
        </p:nvSpPr>
        <p:spPr>
          <a:xfrm>
            <a:off x="-6340667" y="5512800"/>
            <a:ext cx="896000" cy="238800"/>
          </a:xfrm>
          <a:prstGeom prst="rect">
            <a:avLst/>
          </a:prstGeom>
          <a:noFill/>
          <a:ln>
            <a:noFill/>
          </a:ln>
        </p:spPr>
        <p:txBody>
          <a:bodyPr spcFirstLastPara="1" wrap="square" lIns="121900" tIns="121900" rIns="121900" bIns="121900" anchor="t" anchorCtr="0">
            <a:noAutofit/>
          </a:bodyPr>
          <a:lstStyle/>
          <a:p>
            <a:r>
              <a:rPr lang="en" sz="1467">
                <a:solidFill>
                  <a:srgbClr val="999999"/>
                </a:solidFill>
              </a:rPr>
              <a:t>Inputs</a:t>
            </a:r>
            <a:endParaRPr sz="1467">
              <a:solidFill>
                <a:srgbClr val="999999"/>
              </a:solidFill>
            </a:endParaRPr>
          </a:p>
        </p:txBody>
      </p:sp>
      <p:sp>
        <p:nvSpPr>
          <p:cNvPr id="166" name="Google Shape;472;p23">
            <a:extLst>
              <a:ext uri="{FF2B5EF4-FFF2-40B4-BE49-F238E27FC236}">
                <a16:creationId xmlns:a16="http://schemas.microsoft.com/office/drawing/2014/main" id="{1200FBEC-539A-8E44-5571-F600D840D1EF}"/>
              </a:ext>
            </a:extLst>
          </p:cNvPr>
          <p:cNvSpPr txBox="1"/>
          <p:nvPr/>
        </p:nvSpPr>
        <p:spPr>
          <a:xfrm>
            <a:off x="-4245067" y="5586067"/>
            <a:ext cx="2178800" cy="238800"/>
          </a:xfrm>
          <a:prstGeom prst="rect">
            <a:avLst/>
          </a:prstGeom>
          <a:noFill/>
          <a:ln>
            <a:noFill/>
          </a:ln>
        </p:spPr>
        <p:txBody>
          <a:bodyPr spcFirstLastPara="1" wrap="square" lIns="121900" tIns="121900" rIns="121900" bIns="121900" anchor="t" anchorCtr="0">
            <a:noAutofit/>
          </a:bodyPr>
          <a:lstStyle/>
          <a:p>
            <a:r>
              <a:rPr lang="en" sz="1467">
                <a:solidFill>
                  <a:srgbClr val="999999"/>
                </a:solidFill>
              </a:rPr>
              <a:t>Outputs (shifted right)</a:t>
            </a:r>
            <a:endParaRPr sz="1467">
              <a:solidFill>
                <a:srgbClr val="999999"/>
              </a:solidFill>
            </a:endParaRPr>
          </a:p>
        </p:txBody>
      </p:sp>
      <p:sp>
        <p:nvSpPr>
          <p:cNvPr id="167" name="Google Shape;473;p23">
            <a:extLst>
              <a:ext uri="{FF2B5EF4-FFF2-40B4-BE49-F238E27FC236}">
                <a16:creationId xmlns:a16="http://schemas.microsoft.com/office/drawing/2014/main" id="{650DDED7-719C-63DF-278C-6670F4D0B94C}"/>
              </a:ext>
            </a:extLst>
          </p:cNvPr>
          <p:cNvSpPr txBox="1"/>
          <p:nvPr/>
        </p:nvSpPr>
        <p:spPr>
          <a:xfrm>
            <a:off x="-2604933" y="3970384"/>
            <a:ext cx="2178800" cy="238800"/>
          </a:xfrm>
          <a:prstGeom prst="rect">
            <a:avLst/>
          </a:prstGeom>
          <a:noFill/>
          <a:ln>
            <a:noFill/>
          </a:ln>
        </p:spPr>
        <p:txBody>
          <a:bodyPr spcFirstLastPara="1" wrap="square" lIns="121900" tIns="121900" rIns="121900" bIns="121900" anchor="t" anchorCtr="0">
            <a:noAutofit/>
          </a:bodyPr>
          <a:lstStyle/>
          <a:p>
            <a:pPr algn="ctr"/>
            <a:r>
              <a:rPr lang="en" sz="1467">
                <a:solidFill>
                  <a:srgbClr val="999999"/>
                </a:solidFill>
              </a:rPr>
              <a:t>Positional </a:t>
            </a:r>
            <a:endParaRPr sz="1467">
              <a:solidFill>
                <a:srgbClr val="999999"/>
              </a:solidFill>
            </a:endParaRPr>
          </a:p>
          <a:p>
            <a:pPr algn="ctr"/>
            <a:r>
              <a:rPr lang="en" sz="1467">
                <a:solidFill>
                  <a:srgbClr val="999999"/>
                </a:solidFill>
              </a:rPr>
              <a:t>Encoding</a:t>
            </a:r>
            <a:endParaRPr sz="1467">
              <a:solidFill>
                <a:srgbClr val="999999"/>
              </a:solidFill>
            </a:endParaRPr>
          </a:p>
        </p:txBody>
      </p:sp>
      <p:sp>
        <p:nvSpPr>
          <p:cNvPr id="168" name="Google Shape;474;p23">
            <a:extLst>
              <a:ext uri="{FF2B5EF4-FFF2-40B4-BE49-F238E27FC236}">
                <a16:creationId xmlns:a16="http://schemas.microsoft.com/office/drawing/2014/main" id="{69A72CC9-B0C5-12D5-8971-D5C138BA87AF}"/>
              </a:ext>
            </a:extLst>
          </p:cNvPr>
          <p:cNvSpPr txBox="1"/>
          <p:nvPr/>
        </p:nvSpPr>
        <p:spPr>
          <a:xfrm>
            <a:off x="-8737733" y="3954984"/>
            <a:ext cx="2178800" cy="238800"/>
          </a:xfrm>
          <a:prstGeom prst="rect">
            <a:avLst/>
          </a:prstGeom>
          <a:noFill/>
          <a:ln>
            <a:noFill/>
          </a:ln>
        </p:spPr>
        <p:txBody>
          <a:bodyPr spcFirstLastPara="1" wrap="square" lIns="121900" tIns="121900" rIns="121900" bIns="121900" anchor="t" anchorCtr="0">
            <a:noAutofit/>
          </a:bodyPr>
          <a:lstStyle/>
          <a:p>
            <a:pPr algn="ctr"/>
            <a:r>
              <a:rPr lang="en" sz="1467">
                <a:solidFill>
                  <a:srgbClr val="999999"/>
                </a:solidFill>
              </a:rPr>
              <a:t>Positional </a:t>
            </a:r>
            <a:endParaRPr sz="1467">
              <a:solidFill>
                <a:srgbClr val="999999"/>
              </a:solidFill>
            </a:endParaRPr>
          </a:p>
          <a:p>
            <a:pPr algn="ctr"/>
            <a:r>
              <a:rPr lang="en" sz="1467">
                <a:solidFill>
                  <a:srgbClr val="999999"/>
                </a:solidFill>
              </a:rPr>
              <a:t>Encoding</a:t>
            </a:r>
            <a:endParaRPr sz="1467">
              <a:solidFill>
                <a:srgbClr val="999999"/>
              </a:solidFill>
            </a:endParaRPr>
          </a:p>
        </p:txBody>
      </p:sp>
      <p:graphicFrame>
        <p:nvGraphicFramePr>
          <p:cNvPr id="173" name="Table 172">
            <a:extLst>
              <a:ext uri="{FF2B5EF4-FFF2-40B4-BE49-F238E27FC236}">
                <a16:creationId xmlns:a16="http://schemas.microsoft.com/office/drawing/2014/main" id="{4854AE00-F4CD-08A7-03A1-79D242F5A8F7}"/>
              </a:ext>
            </a:extLst>
          </p:cNvPr>
          <p:cNvGraphicFramePr>
            <a:graphicFrameLocks noGrp="1"/>
          </p:cNvGraphicFramePr>
          <p:nvPr/>
        </p:nvGraphicFramePr>
        <p:xfrm>
          <a:off x="-103734" y="4068768"/>
          <a:ext cx="3073587" cy="1556390"/>
        </p:xfrm>
        <a:graphic>
          <a:graphicData uri="http://schemas.openxmlformats.org/drawingml/2006/table">
            <a:tbl>
              <a:tblPr firstRow="1" bandRow="1">
                <a:tableStyleId>{073A0DAA-6AF3-43AB-8588-CEC1D06C72B9}</a:tableStyleId>
              </a:tblPr>
              <a:tblGrid>
                <a:gridCol w="1024529">
                  <a:extLst>
                    <a:ext uri="{9D8B030D-6E8A-4147-A177-3AD203B41FA5}">
                      <a16:colId xmlns:a16="http://schemas.microsoft.com/office/drawing/2014/main" val="635264486"/>
                    </a:ext>
                  </a:extLst>
                </a:gridCol>
                <a:gridCol w="1024529">
                  <a:extLst>
                    <a:ext uri="{9D8B030D-6E8A-4147-A177-3AD203B41FA5}">
                      <a16:colId xmlns:a16="http://schemas.microsoft.com/office/drawing/2014/main" val="1759651991"/>
                    </a:ext>
                  </a:extLst>
                </a:gridCol>
                <a:gridCol w="1024529">
                  <a:extLst>
                    <a:ext uri="{9D8B030D-6E8A-4147-A177-3AD203B41FA5}">
                      <a16:colId xmlns:a16="http://schemas.microsoft.com/office/drawing/2014/main" val="172759306"/>
                    </a:ext>
                  </a:extLst>
                </a:gridCol>
              </a:tblGrid>
              <a:tr h="311278">
                <a:tc>
                  <a:txBody>
                    <a:bodyPr/>
                    <a:lstStyle/>
                    <a:p>
                      <a:r>
                        <a:rPr lang="en-SG" sz="1500" dirty="0"/>
                        <a:t>Warp 0</a:t>
                      </a:r>
                    </a:p>
                  </a:txBody>
                  <a:tcPr marL="76753" marR="76753" marT="38377" marB="38377"/>
                </a:tc>
                <a:tc>
                  <a:txBody>
                    <a:bodyPr/>
                    <a:lstStyle/>
                    <a:p>
                      <a:r>
                        <a:rPr lang="en-SG" sz="1500" dirty="0"/>
                        <a:t>Warp 1</a:t>
                      </a:r>
                    </a:p>
                  </a:txBody>
                  <a:tcPr marL="76753" marR="76753" marT="38377" marB="38377"/>
                </a:tc>
                <a:tc>
                  <a:txBody>
                    <a:bodyPr/>
                    <a:lstStyle/>
                    <a:p>
                      <a:r>
                        <a:rPr lang="en-SG" sz="1500" dirty="0"/>
                        <a:t>Warp 2</a:t>
                      </a:r>
                    </a:p>
                  </a:txBody>
                  <a:tcPr marL="76753" marR="76753" marT="38377" marB="38377"/>
                </a:tc>
                <a:extLst>
                  <a:ext uri="{0D108BD9-81ED-4DB2-BD59-A6C34878D82A}">
                    <a16:rowId xmlns:a16="http://schemas.microsoft.com/office/drawing/2014/main" val="659098470"/>
                  </a:ext>
                </a:extLst>
              </a:tr>
              <a:tr h="311278">
                <a:tc>
                  <a:txBody>
                    <a:bodyPr/>
                    <a:lstStyle/>
                    <a:p>
                      <a:pPr algn="ctr"/>
                      <a:r>
                        <a:rPr lang="en-SG" sz="1500" dirty="0"/>
                        <a:t>Thread 0</a:t>
                      </a:r>
                    </a:p>
                  </a:txBody>
                  <a:tcPr marL="76753" marR="76753" marT="38377" marB="38377"/>
                </a:tc>
                <a:tc>
                  <a:txBody>
                    <a:bodyPr/>
                    <a:lstStyle/>
                    <a:p>
                      <a:pPr algn="ctr"/>
                      <a:r>
                        <a:rPr lang="en-SG" sz="1500" dirty="0"/>
                        <a:t>Thread 32</a:t>
                      </a:r>
                    </a:p>
                  </a:txBody>
                  <a:tcPr marL="76753" marR="76753" marT="38377" marB="38377"/>
                </a:tc>
                <a:tc>
                  <a:txBody>
                    <a:bodyPr/>
                    <a:lstStyle/>
                    <a:p>
                      <a:pPr algn="ctr"/>
                      <a:r>
                        <a:rPr lang="en-SG" sz="1500" dirty="0"/>
                        <a:t>Thread 64</a:t>
                      </a:r>
                    </a:p>
                  </a:txBody>
                  <a:tcPr marL="76753" marR="76753" marT="38377" marB="38377"/>
                </a:tc>
                <a:extLst>
                  <a:ext uri="{0D108BD9-81ED-4DB2-BD59-A6C34878D82A}">
                    <a16:rowId xmlns:a16="http://schemas.microsoft.com/office/drawing/2014/main" val="97818998"/>
                  </a:ext>
                </a:extLst>
              </a:tr>
              <a:tr h="311278">
                <a:tc>
                  <a:txBody>
                    <a:bodyPr/>
                    <a:lstStyle/>
                    <a:p>
                      <a:pPr algn="ctr"/>
                      <a:r>
                        <a:rPr lang="en-SG" sz="1500" dirty="0"/>
                        <a:t>Thread 1</a:t>
                      </a:r>
                    </a:p>
                  </a:txBody>
                  <a:tcPr marL="76753" marR="76753" marT="38377" marB="38377"/>
                </a:tc>
                <a:tc>
                  <a:txBody>
                    <a:bodyPr/>
                    <a:lstStyle/>
                    <a:p>
                      <a:pPr algn="ctr"/>
                      <a:r>
                        <a:rPr lang="en-SG" sz="1500" dirty="0"/>
                        <a:t>Thread 33</a:t>
                      </a:r>
                    </a:p>
                  </a:txBody>
                  <a:tcPr marL="76753" marR="76753" marT="38377" marB="38377"/>
                </a:tc>
                <a:tc>
                  <a:txBody>
                    <a:bodyPr/>
                    <a:lstStyle/>
                    <a:p>
                      <a:pPr algn="ctr"/>
                      <a:r>
                        <a:rPr lang="en-SG" sz="1500" dirty="0"/>
                        <a:t>Thread 65</a:t>
                      </a:r>
                    </a:p>
                  </a:txBody>
                  <a:tcPr marL="76753" marR="76753" marT="38377" marB="38377"/>
                </a:tc>
                <a:extLst>
                  <a:ext uri="{0D108BD9-81ED-4DB2-BD59-A6C34878D82A}">
                    <a16:rowId xmlns:a16="http://schemas.microsoft.com/office/drawing/2014/main" val="857407544"/>
                  </a:ext>
                </a:extLst>
              </a:tr>
              <a:tr h="311278">
                <a:tc>
                  <a:txBody>
                    <a:bodyPr/>
                    <a:lstStyle/>
                    <a:p>
                      <a:pPr algn="ctr"/>
                      <a:r>
                        <a:rPr lang="en-SG" sz="1500" dirty="0"/>
                        <a:t>…</a:t>
                      </a:r>
                    </a:p>
                  </a:txBody>
                  <a:tcPr marL="76753" marR="76753" marT="38377" marB="38377"/>
                </a:tc>
                <a:tc>
                  <a:txBody>
                    <a:bodyPr/>
                    <a:lstStyle/>
                    <a:p>
                      <a:pPr algn="ctr"/>
                      <a:r>
                        <a:rPr lang="en-SG" sz="1500" dirty="0"/>
                        <a:t>…</a:t>
                      </a:r>
                    </a:p>
                  </a:txBody>
                  <a:tcPr marL="76753" marR="76753" marT="38377" marB="38377"/>
                </a:tc>
                <a:tc>
                  <a:txBody>
                    <a:bodyPr/>
                    <a:lstStyle/>
                    <a:p>
                      <a:pPr algn="ctr"/>
                      <a:r>
                        <a:rPr lang="en-SG" sz="1500" dirty="0"/>
                        <a:t>…</a:t>
                      </a:r>
                    </a:p>
                  </a:txBody>
                  <a:tcPr marL="76753" marR="76753" marT="38377" marB="38377"/>
                </a:tc>
                <a:extLst>
                  <a:ext uri="{0D108BD9-81ED-4DB2-BD59-A6C34878D82A}">
                    <a16:rowId xmlns:a16="http://schemas.microsoft.com/office/drawing/2014/main" val="3632024058"/>
                  </a:ext>
                </a:extLst>
              </a:tr>
              <a:tr h="311278">
                <a:tc>
                  <a:txBody>
                    <a:bodyPr/>
                    <a:lstStyle/>
                    <a:p>
                      <a:pPr algn="ctr"/>
                      <a:r>
                        <a:rPr lang="en-SG" sz="1500" dirty="0"/>
                        <a:t>Thread 31</a:t>
                      </a:r>
                    </a:p>
                  </a:txBody>
                  <a:tcPr marL="76753" marR="76753" marT="38377" marB="38377"/>
                </a:tc>
                <a:tc>
                  <a:txBody>
                    <a:bodyPr/>
                    <a:lstStyle/>
                    <a:p>
                      <a:pPr algn="ctr"/>
                      <a:r>
                        <a:rPr lang="en-SG" sz="1500" dirty="0"/>
                        <a:t>Thread 63</a:t>
                      </a:r>
                    </a:p>
                  </a:txBody>
                  <a:tcPr marL="76753" marR="76753" marT="38377" marB="38377"/>
                </a:tc>
                <a:tc>
                  <a:txBody>
                    <a:bodyPr/>
                    <a:lstStyle/>
                    <a:p>
                      <a:pPr algn="ctr"/>
                      <a:r>
                        <a:rPr lang="en-SG" sz="1500" dirty="0"/>
                        <a:t>Thread 95</a:t>
                      </a:r>
                    </a:p>
                  </a:txBody>
                  <a:tcPr marL="76753" marR="76753" marT="38377" marB="38377"/>
                </a:tc>
                <a:extLst>
                  <a:ext uri="{0D108BD9-81ED-4DB2-BD59-A6C34878D82A}">
                    <a16:rowId xmlns:a16="http://schemas.microsoft.com/office/drawing/2014/main" val="4272962518"/>
                  </a:ext>
                </a:extLst>
              </a:tr>
            </a:tbl>
          </a:graphicData>
        </a:graphic>
      </p:graphicFrame>
      <p:sp>
        <p:nvSpPr>
          <p:cNvPr id="174" name="TextBox 173">
            <a:extLst>
              <a:ext uri="{FF2B5EF4-FFF2-40B4-BE49-F238E27FC236}">
                <a16:creationId xmlns:a16="http://schemas.microsoft.com/office/drawing/2014/main" id="{EEC76D5A-4DC3-9D3C-D859-F61E6FBC8AC7}"/>
              </a:ext>
            </a:extLst>
          </p:cNvPr>
          <p:cNvSpPr txBox="1"/>
          <p:nvPr/>
        </p:nvSpPr>
        <p:spPr>
          <a:xfrm>
            <a:off x="371090" y="3257379"/>
            <a:ext cx="744114" cy="369332"/>
          </a:xfrm>
          <a:prstGeom prst="rect">
            <a:avLst/>
          </a:prstGeom>
          <a:noFill/>
        </p:spPr>
        <p:txBody>
          <a:bodyPr wrap="none" rtlCol="0">
            <a:spAutoFit/>
          </a:bodyPr>
          <a:lstStyle/>
          <a:p>
            <a:r>
              <a:rPr lang="en-SG" dirty="0"/>
              <a:t>Block</a:t>
            </a:r>
          </a:p>
        </p:txBody>
      </p:sp>
      <p:sp>
        <p:nvSpPr>
          <p:cNvPr id="175" name="Google Shape;7038;p73">
            <a:extLst>
              <a:ext uri="{FF2B5EF4-FFF2-40B4-BE49-F238E27FC236}">
                <a16:creationId xmlns:a16="http://schemas.microsoft.com/office/drawing/2014/main" id="{2B1211D4-BBB0-FF57-0926-70AD12F455F3}"/>
              </a:ext>
            </a:extLst>
          </p:cNvPr>
          <p:cNvSpPr/>
          <p:nvPr/>
        </p:nvSpPr>
        <p:spPr>
          <a:xfrm>
            <a:off x="1201331" y="152210"/>
            <a:ext cx="3424898" cy="3588400"/>
          </a:xfrm>
          <a:prstGeom prst="cube">
            <a:avLst>
              <a:gd name="adj" fmla="val 30411"/>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76" name="Google Shape;7058;p73">
            <a:extLst>
              <a:ext uri="{FF2B5EF4-FFF2-40B4-BE49-F238E27FC236}">
                <a16:creationId xmlns:a16="http://schemas.microsoft.com/office/drawing/2014/main" id="{6074A390-FA32-6607-4CC0-1ABD59CDED6F}"/>
              </a:ext>
            </a:extLst>
          </p:cNvPr>
          <p:cNvGrpSpPr/>
          <p:nvPr/>
        </p:nvGrpSpPr>
        <p:grpSpPr>
          <a:xfrm>
            <a:off x="1203377" y="2981030"/>
            <a:ext cx="760736" cy="777805"/>
            <a:chOff x="506259" y="2370079"/>
            <a:chExt cx="560574" cy="638941"/>
          </a:xfrm>
        </p:grpSpPr>
        <p:grpSp>
          <p:nvGrpSpPr>
            <p:cNvPr id="177" name="Google Shape;7059;p73">
              <a:extLst>
                <a:ext uri="{FF2B5EF4-FFF2-40B4-BE49-F238E27FC236}">
                  <a16:creationId xmlns:a16="http://schemas.microsoft.com/office/drawing/2014/main" id="{8FBBA5FD-3834-3649-2E0D-9FAD56AFF542}"/>
                </a:ext>
              </a:extLst>
            </p:cNvPr>
            <p:cNvGrpSpPr/>
            <p:nvPr/>
          </p:nvGrpSpPr>
          <p:grpSpPr>
            <a:xfrm>
              <a:off x="608609" y="2370079"/>
              <a:ext cx="458224" cy="523616"/>
              <a:chOff x="608609" y="2370079"/>
              <a:chExt cx="458224" cy="523616"/>
            </a:xfrm>
          </p:grpSpPr>
          <p:grpSp>
            <p:nvGrpSpPr>
              <p:cNvPr id="246" name="Google Shape;7060;p73">
                <a:extLst>
                  <a:ext uri="{FF2B5EF4-FFF2-40B4-BE49-F238E27FC236}">
                    <a16:creationId xmlns:a16="http://schemas.microsoft.com/office/drawing/2014/main" id="{B0CB276D-2C8D-4FA5-2E42-20CF41D6FA04}"/>
                  </a:ext>
                </a:extLst>
              </p:cNvPr>
              <p:cNvGrpSpPr/>
              <p:nvPr/>
            </p:nvGrpSpPr>
            <p:grpSpPr>
              <a:xfrm>
                <a:off x="608609" y="2665704"/>
                <a:ext cx="458224" cy="227991"/>
                <a:chOff x="5668659" y="1713442"/>
                <a:chExt cx="458224" cy="227991"/>
              </a:xfrm>
            </p:grpSpPr>
            <p:grpSp>
              <p:nvGrpSpPr>
                <p:cNvPr id="269" name="Google Shape;7061;p73">
                  <a:extLst>
                    <a:ext uri="{FF2B5EF4-FFF2-40B4-BE49-F238E27FC236}">
                      <a16:creationId xmlns:a16="http://schemas.microsoft.com/office/drawing/2014/main" id="{7BEE2995-5A4F-6D51-C681-8BFA4D9AF82C}"/>
                    </a:ext>
                  </a:extLst>
                </p:cNvPr>
                <p:cNvGrpSpPr/>
                <p:nvPr/>
              </p:nvGrpSpPr>
              <p:grpSpPr>
                <a:xfrm>
                  <a:off x="5802485" y="1713507"/>
                  <a:ext cx="188679" cy="227926"/>
                  <a:chOff x="5802485" y="1713507"/>
                  <a:chExt cx="188679" cy="227926"/>
                </a:xfrm>
              </p:grpSpPr>
              <p:sp>
                <p:nvSpPr>
                  <p:cNvPr id="277" name="Google Shape;7062;p73">
                    <a:extLst>
                      <a:ext uri="{FF2B5EF4-FFF2-40B4-BE49-F238E27FC236}">
                        <a16:creationId xmlns:a16="http://schemas.microsoft.com/office/drawing/2014/main" id="{62C0D1ED-7B8D-4DFD-EBE5-50F58B376097}"/>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 name="Google Shape;7063;p73">
                    <a:extLst>
                      <a:ext uri="{FF2B5EF4-FFF2-40B4-BE49-F238E27FC236}">
                        <a16:creationId xmlns:a16="http://schemas.microsoft.com/office/drawing/2014/main" id="{1DA65506-AA32-8657-2DB3-A88BD62F4893}"/>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70" name="Google Shape;7064;p73">
                  <a:extLst>
                    <a:ext uri="{FF2B5EF4-FFF2-40B4-BE49-F238E27FC236}">
                      <a16:creationId xmlns:a16="http://schemas.microsoft.com/office/drawing/2014/main" id="{8FE58380-752B-E278-43A8-23A7BCEFB54D}"/>
                    </a:ext>
                  </a:extLst>
                </p:cNvPr>
                <p:cNvGrpSpPr/>
                <p:nvPr/>
              </p:nvGrpSpPr>
              <p:grpSpPr>
                <a:xfrm>
                  <a:off x="5936312" y="1713442"/>
                  <a:ext cx="190570" cy="227991"/>
                  <a:chOff x="5936312" y="1713442"/>
                  <a:chExt cx="190570" cy="227991"/>
                </a:xfrm>
              </p:grpSpPr>
              <p:sp>
                <p:nvSpPr>
                  <p:cNvPr id="274" name="Google Shape;7065;p73">
                    <a:extLst>
                      <a:ext uri="{FF2B5EF4-FFF2-40B4-BE49-F238E27FC236}">
                        <a16:creationId xmlns:a16="http://schemas.microsoft.com/office/drawing/2014/main" id="{C00FC546-4851-1E9B-B782-8E8EAEEC67A9}"/>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5" name="Google Shape;7066;p73">
                    <a:extLst>
                      <a:ext uri="{FF2B5EF4-FFF2-40B4-BE49-F238E27FC236}">
                        <a16:creationId xmlns:a16="http://schemas.microsoft.com/office/drawing/2014/main" id="{0F5034FB-C7D2-2C87-ADB8-2F294C8C0443}"/>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 name="Google Shape;7067;p73">
                    <a:extLst>
                      <a:ext uri="{FF2B5EF4-FFF2-40B4-BE49-F238E27FC236}">
                        <a16:creationId xmlns:a16="http://schemas.microsoft.com/office/drawing/2014/main" id="{F467541F-FE6B-5C3C-B0A0-F7B46705FD36}"/>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271" name="Google Shape;7068;p73">
                  <a:extLst>
                    <a:ext uri="{FF2B5EF4-FFF2-40B4-BE49-F238E27FC236}">
                      <a16:creationId xmlns:a16="http://schemas.microsoft.com/office/drawing/2014/main" id="{6A6AD1CC-7C9F-EB77-5209-038655017CA2}"/>
                    </a:ext>
                  </a:extLst>
                </p:cNvPr>
                <p:cNvGrpSpPr/>
                <p:nvPr/>
              </p:nvGrpSpPr>
              <p:grpSpPr>
                <a:xfrm>
                  <a:off x="5668659" y="1714000"/>
                  <a:ext cx="193488" cy="227433"/>
                  <a:chOff x="5668659" y="1714000"/>
                  <a:chExt cx="193488" cy="227433"/>
                </a:xfrm>
              </p:grpSpPr>
              <p:sp>
                <p:nvSpPr>
                  <p:cNvPr id="272" name="Google Shape;7069;p73">
                    <a:extLst>
                      <a:ext uri="{FF2B5EF4-FFF2-40B4-BE49-F238E27FC236}">
                        <a16:creationId xmlns:a16="http://schemas.microsoft.com/office/drawing/2014/main" id="{57CC447F-31A0-4CB1-FA72-4F3CDAC643FD}"/>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 name="Google Shape;7070;p73">
                    <a:extLst>
                      <a:ext uri="{FF2B5EF4-FFF2-40B4-BE49-F238E27FC236}">
                        <a16:creationId xmlns:a16="http://schemas.microsoft.com/office/drawing/2014/main" id="{2337F2F1-A245-1260-959C-74ADB7D93B7F}"/>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47" name="Google Shape;7071;p73">
                <a:extLst>
                  <a:ext uri="{FF2B5EF4-FFF2-40B4-BE49-F238E27FC236}">
                    <a16:creationId xmlns:a16="http://schemas.microsoft.com/office/drawing/2014/main" id="{F6DAD630-9D3B-E2A5-9117-55C9BAD09FDC}"/>
                  </a:ext>
                </a:extLst>
              </p:cNvPr>
              <p:cNvGrpSpPr/>
              <p:nvPr/>
            </p:nvGrpSpPr>
            <p:grpSpPr>
              <a:xfrm>
                <a:off x="608609" y="2511879"/>
                <a:ext cx="458224" cy="227991"/>
                <a:chOff x="5668659" y="1713442"/>
                <a:chExt cx="458224" cy="227991"/>
              </a:xfrm>
            </p:grpSpPr>
            <p:grpSp>
              <p:nvGrpSpPr>
                <p:cNvPr id="259" name="Google Shape;7072;p73">
                  <a:extLst>
                    <a:ext uri="{FF2B5EF4-FFF2-40B4-BE49-F238E27FC236}">
                      <a16:creationId xmlns:a16="http://schemas.microsoft.com/office/drawing/2014/main" id="{91BE9B87-F66D-0AE0-13AC-FC55FBD2302C}"/>
                    </a:ext>
                  </a:extLst>
                </p:cNvPr>
                <p:cNvGrpSpPr/>
                <p:nvPr/>
              </p:nvGrpSpPr>
              <p:grpSpPr>
                <a:xfrm>
                  <a:off x="5802485" y="1713507"/>
                  <a:ext cx="188679" cy="227926"/>
                  <a:chOff x="5802485" y="1713507"/>
                  <a:chExt cx="188679" cy="227926"/>
                </a:xfrm>
              </p:grpSpPr>
              <p:sp>
                <p:nvSpPr>
                  <p:cNvPr id="267" name="Google Shape;7073;p73">
                    <a:extLst>
                      <a:ext uri="{FF2B5EF4-FFF2-40B4-BE49-F238E27FC236}">
                        <a16:creationId xmlns:a16="http://schemas.microsoft.com/office/drawing/2014/main" id="{3E24B5E5-0B1B-BF11-6388-BAD9E7338E7E}"/>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 name="Google Shape;7074;p73">
                    <a:extLst>
                      <a:ext uri="{FF2B5EF4-FFF2-40B4-BE49-F238E27FC236}">
                        <a16:creationId xmlns:a16="http://schemas.microsoft.com/office/drawing/2014/main" id="{71E76AE2-59B9-ACDF-2F19-2B97ACE09ACA}"/>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60" name="Google Shape;7075;p73">
                  <a:extLst>
                    <a:ext uri="{FF2B5EF4-FFF2-40B4-BE49-F238E27FC236}">
                      <a16:creationId xmlns:a16="http://schemas.microsoft.com/office/drawing/2014/main" id="{E08EFA62-F70C-4A23-906C-F70F0FAC9FE5}"/>
                    </a:ext>
                  </a:extLst>
                </p:cNvPr>
                <p:cNvGrpSpPr/>
                <p:nvPr/>
              </p:nvGrpSpPr>
              <p:grpSpPr>
                <a:xfrm>
                  <a:off x="5936312" y="1713442"/>
                  <a:ext cx="190570" cy="227991"/>
                  <a:chOff x="5936312" y="1713442"/>
                  <a:chExt cx="190570" cy="227991"/>
                </a:xfrm>
              </p:grpSpPr>
              <p:sp>
                <p:nvSpPr>
                  <p:cNvPr id="264" name="Google Shape;7076;p73">
                    <a:extLst>
                      <a:ext uri="{FF2B5EF4-FFF2-40B4-BE49-F238E27FC236}">
                        <a16:creationId xmlns:a16="http://schemas.microsoft.com/office/drawing/2014/main" id="{8348CAAF-094B-E16B-F6E3-514BF369D71E}"/>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 name="Google Shape;7077;p73">
                    <a:extLst>
                      <a:ext uri="{FF2B5EF4-FFF2-40B4-BE49-F238E27FC236}">
                        <a16:creationId xmlns:a16="http://schemas.microsoft.com/office/drawing/2014/main" id="{698407E2-A265-5ECD-67EB-6F5164410BE6}"/>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 name="Google Shape;7078;p73">
                    <a:extLst>
                      <a:ext uri="{FF2B5EF4-FFF2-40B4-BE49-F238E27FC236}">
                        <a16:creationId xmlns:a16="http://schemas.microsoft.com/office/drawing/2014/main" id="{87313029-2CE0-C234-052C-11F886311A0A}"/>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261" name="Google Shape;7079;p73">
                  <a:extLst>
                    <a:ext uri="{FF2B5EF4-FFF2-40B4-BE49-F238E27FC236}">
                      <a16:creationId xmlns:a16="http://schemas.microsoft.com/office/drawing/2014/main" id="{5C7F1B00-2301-22B9-E50D-412D10D04906}"/>
                    </a:ext>
                  </a:extLst>
                </p:cNvPr>
                <p:cNvGrpSpPr/>
                <p:nvPr/>
              </p:nvGrpSpPr>
              <p:grpSpPr>
                <a:xfrm>
                  <a:off x="5668659" y="1714000"/>
                  <a:ext cx="193488" cy="227433"/>
                  <a:chOff x="5668659" y="1714000"/>
                  <a:chExt cx="193488" cy="227433"/>
                </a:xfrm>
              </p:grpSpPr>
              <p:sp>
                <p:nvSpPr>
                  <p:cNvPr id="262" name="Google Shape;7080;p73">
                    <a:extLst>
                      <a:ext uri="{FF2B5EF4-FFF2-40B4-BE49-F238E27FC236}">
                        <a16:creationId xmlns:a16="http://schemas.microsoft.com/office/drawing/2014/main" id="{8C85007E-93EC-F1E4-23CA-966FF2EE61EF}"/>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 name="Google Shape;7081;p73">
                    <a:extLst>
                      <a:ext uri="{FF2B5EF4-FFF2-40B4-BE49-F238E27FC236}">
                        <a16:creationId xmlns:a16="http://schemas.microsoft.com/office/drawing/2014/main" id="{C01F550F-0366-69DB-DB66-3C39FEEB1082}"/>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48" name="Google Shape;7082;p73">
                <a:extLst>
                  <a:ext uri="{FF2B5EF4-FFF2-40B4-BE49-F238E27FC236}">
                    <a16:creationId xmlns:a16="http://schemas.microsoft.com/office/drawing/2014/main" id="{513AD1C8-11E5-64F1-EEBB-F32D9F3A4CC2}"/>
                  </a:ext>
                </a:extLst>
              </p:cNvPr>
              <p:cNvGrpSpPr/>
              <p:nvPr/>
            </p:nvGrpSpPr>
            <p:grpSpPr>
              <a:xfrm>
                <a:off x="608609" y="2370079"/>
                <a:ext cx="458224" cy="227991"/>
                <a:chOff x="5668659" y="1713442"/>
                <a:chExt cx="458224" cy="227991"/>
              </a:xfrm>
            </p:grpSpPr>
            <p:grpSp>
              <p:nvGrpSpPr>
                <p:cNvPr id="249" name="Google Shape;7083;p73">
                  <a:extLst>
                    <a:ext uri="{FF2B5EF4-FFF2-40B4-BE49-F238E27FC236}">
                      <a16:creationId xmlns:a16="http://schemas.microsoft.com/office/drawing/2014/main" id="{584401FC-A52D-96E6-8229-2A93B6F28002}"/>
                    </a:ext>
                  </a:extLst>
                </p:cNvPr>
                <p:cNvGrpSpPr/>
                <p:nvPr/>
              </p:nvGrpSpPr>
              <p:grpSpPr>
                <a:xfrm>
                  <a:off x="5802485" y="1713507"/>
                  <a:ext cx="188679" cy="227926"/>
                  <a:chOff x="5802485" y="1713507"/>
                  <a:chExt cx="188679" cy="227926"/>
                </a:xfrm>
              </p:grpSpPr>
              <p:sp>
                <p:nvSpPr>
                  <p:cNvPr id="257" name="Google Shape;7084;p73">
                    <a:extLst>
                      <a:ext uri="{FF2B5EF4-FFF2-40B4-BE49-F238E27FC236}">
                        <a16:creationId xmlns:a16="http://schemas.microsoft.com/office/drawing/2014/main" id="{CDDE165F-FF9F-2490-3F0D-97789F7DC2FB}"/>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8" name="Google Shape;7085;p73">
                    <a:extLst>
                      <a:ext uri="{FF2B5EF4-FFF2-40B4-BE49-F238E27FC236}">
                        <a16:creationId xmlns:a16="http://schemas.microsoft.com/office/drawing/2014/main" id="{728C4A40-79F3-F71C-4954-44645D3D2337}"/>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50" name="Google Shape;7086;p73">
                  <a:extLst>
                    <a:ext uri="{FF2B5EF4-FFF2-40B4-BE49-F238E27FC236}">
                      <a16:creationId xmlns:a16="http://schemas.microsoft.com/office/drawing/2014/main" id="{CD6631FF-2AA6-1DD5-BB66-FA9DE8A27FAF}"/>
                    </a:ext>
                  </a:extLst>
                </p:cNvPr>
                <p:cNvGrpSpPr/>
                <p:nvPr/>
              </p:nvGrpSpPr>
              <p:grpSpPr>
                <a:xfrm>
                  <a:off x="5936312" y="1713442"/>
                  <a:ext cx="190570" cy="227991"/>
                  <a:chOff x="5936312" y="1713442"/>
                  <a:chExt cx="190570" cy="227991"/>
                </a:xfrm>
              </p:grpSpPr>
              <p:sp>
                <p:nvSpPr>
                  <p:cNvPr id="254" name="Google Shape;7087;p73">
                    <a:extLst>
                      <a:ext uri="{FF2B5EF4-FFF2-40B4-BE49-F238E27FC236}">
                        <a16:creationId xmlns:a16="http://schemas.microsoft.com/office/drawing/2014/main" id="{AD774379-434A-FF61-D6F6-932C5D6B0D44}"/>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5" name="Google Shape;7088;p73">
                    <a:extLst>
                      <a:ext uri="{FF2B5EF4-FFF2-40B4-BE49-F238E27FC236}">
                        <a16:creationId xmlns:a16="http://schemas.microsoft.com/office/drawing/2014/main" id="{757B2A17-0B73-AF12-F391-211458B39BD4}"/>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6" name="Google Shape;7089;p73">
                    <a:extLst>
                      <a:ext uri="{FF2B5EF4-FFF2-40B4-BE49-F238E27FC236}">
                        <a16:creationId xmlns:a16="http://schemas.microsoft.com/office/drawing/2014/main" id="{8323DF0B-CDF0-C525-F893-651300258AF4}"/>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251" name="Google Shape;7090;p73">
                  <a:extLst>
                    <a:ext uri="{FF2B5EF4-FFF2-40B4-BE49-F238E27FC236}">
                      <a16:creationId xmlns:a16="http://schemas.microsoft.com/office/drawing/2014/main" id="{9E2161F3-CCDE-B8C2-31EA-2B5D58FB24B3}"/>
                    </a:ext>
                  </a:extLst>
                </p:cNvPr>
                <p:cNvGrpSpPr/>
                <p:nvPr/>
              </p:nvGrpSpPr>
              <p:grpSpPr>
                <a:xfrm>
                  <a:off x="5668659" y="1714000"/>
                  <a:ext cx="193488" cy="227433"/>
                  <a:chOff x="5668659" y="1714000"/>
                  <a:chExt cx="193488" cy="227433"/>
                </a:xfrm>
              </p:grpSpPr>
              <p:sp>
                <p:nvSpPr>
                  <p:cNvPr id="252" name="Google Shape;7091;p73">
                    <a:extLst>
                      <a:ext uri="{FF2B5EF4-FFF2-40B4-BE49-F238E27FC236}">
                        <a16:creationId xmlns:a16="http://schemas.microsoft.com/office/drawing/2014/main" id="{23DE0B50-5029-03A1-9323-7A295E9EBC20}"/>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 name="Google Shape;7092;p73">
                    <a:extLst>
                      <a:ext uri="{FF2B5EF4-FFF2-40B4-BE49-F238E27FC236}">
                        <a16:creationId xmlns:a16="http://schemas.microsoft.com/office/drawing/2014/main" id="{5F220B46-6832-5E69-0F00-9F09E4BC2760}"/>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178" name="Google Shape;7093;p73">
              <a:extLst>
                <a:ext uri="{FF2B5EF4-FFF2-40B4-BE49-F238E27FC236}">
                  <a16:creationId xmlns:a16="http://schemas.microsoft.com/office/drawing/2014/main" id="{8DE5EC99-7572-F587-53F5-85AC4C03F108}"/>
                </a:ext>
              </a:extLst>
            </p:cNvPr>
            <p:cNvGrpSpPr/>
            <p:nvPr/>
          </p:nvGrpSpPr>
          <p:grpSpPr>
            <a:xfrm>
              <a:off x="558859" y="2427004"/>
              <a:ext cx="458224" cy="523616"/>
              <a:chOff x="608609" y="2370079"/>
              <a:chExt cx="458224" cy="523616"/>
            </a:xfrm>
          </p:grpSpPr>
          <p:grpSp>
            <p:nvGrpSpPr>
              <p:cNvPr id="213" name="Google Shape;7094;p73">
                <a:extLst>
                  <a:ext uri="{FF2B5EF4-FFF2-40B4-BE49-F238E27FC236}">
                    <a16:creationId xmlns:a16="http://schemas.microsoft.com/office/drawing/2014/main" id="{947A8EF1-0C2E-5600-2426-ABC4C13AAF4B}"/>
                  </a:ext>
                </a:extLst>
              </p:cNvPr>
              <p:cNvGrpSpPr/>
              <p:nvPr/>
            </p:nvGrpSpPr>
            <p:grpSpPr>
              <a:xfrm>
                <a:off x="608609" y="2665704"/>
                <a:ext cx="458224" cy="227991"/>
                <a:chOff x="5668659" y="1713442"/>
                <a:chExt cx="458224" cy="227991"/>
              </a:xfrm>
            </p:grpSpPr>
            <p:grpSp>
              <p:nvGrpSpPr>
                <p:cNvPr id="236" name="Google Shape;7095;p73">
                  <a:extLst>
                    <a:ext uri="{FF2B5EF4-FFF2-40B4-BE49-F238E27FC236}">
                      <a16:creationId xmlns:a16="http://schemas.microsoft.com/office/drawing/2014/main" id="{EDE8BA92-8B8A-B653-B7A1-213DC7549770}"/>
                    </a:ext>
                  </a:extLst>
                </p:cNvPr>
                <p:cNvGrpSpPr/>
                <p:nvPr/>
              </p:nvGrpSpPr>
              <p:grpSpPr>
                <a:xfrm>
                  <a:off x="5802485" y="1713507"/>
                  <a:ext cx="188679" cy="227926"/>
                  <a:chOff x="5802485" y="1713507"/>
                  <a:chExt cx="188679" cy="227926"/>
                </a:xfrm>
              </p:grpSpPr>
              <p:sp>
                <p:nvSpPr>
                  <p:cNvPr id="244" name="Google Shape;7096;p73">
                    <a:extLst>
                      <a:ext uri="{FF2B5EF4-FFF2-40B4-BE49-F238E27FC236}">
                        <a16:creationId xmlns:a16="http://schemas.microsoft.com/office/drawing/2014/main" id="{48ACA080-A66D-C14B-10BD-9A14AFE6B7C3}"/>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5" name="Google Shape;7097;p73">
                    <a:extLst>
                      <a:ext uri="{FF2B5EF4-FFF2-40B4-BE49-F238E27FC236}">
                        <a16:creationId xmlns:a16="http://schemas.microsoft.com/office/drawing/2014/main" id="{69B3A692-E27E-E302-DC6B-D246848273DA}"/>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37" name="Google Shape;7098;p73">
                  <a:extLst>
                    <a:ext uri="{FF2B5EF4-FFF2-40B4-BE49-F238E27FC236}">
                      <a16:creationId xmlns:a16="http://schemas.microsoft.com/office/drawing/2014/main" id="{36A190B6-F9DA-53BA-104E-1ACDD7985F29}"/>
                    </a:ext>
                  </a:extLst>
                </p:cNvPr>
                <p:cNvGrpSpPr/>
                <p:nvPr/>
              </p:nvGrpSpPr>
              <p:grpSpPr>
                <a:xfrm>
                  <a:off x="5936312" y="1713442"/>
                  <a:ext cx="190570" cy="227991"/>
                  <a:chOff x="5936312" y="1713442"/>
                  <a:chExt cx="190570" cy="227991"/>
                </a:xfrm>
              </p:grpSpPr>
              <p:sp>
                <p:nvSpPr>
                  <p:cNvPr id="241" name="Google Shape;7099;p73">
                    <a:extLst>
                      <a:ext uri="{FF2B5EF4-FFF2-40B4-BE49-F238E27FC236}">
                        <a16:creationId xmlns:a16="http://schemas.microsoft.com/office/drawing/2014/main" id="{0E727998-6FAC-29F8-06C9-07CF281E22B4}"/>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2" name="Google Shape;7100;p73">
                    <a:extLst>
                      <a:ext uri="{FF2B5EF4-FFF2-40B4-BE49-F238E27FC236}">
                        <a16:creationId xmlns:a16="http://schemas.microsoft.com/office/drawing/2014/main" id="{E337B0C0-5346-300C-235B-20C03A80AA91}"/>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3" name="Google Shape;7101;p73">
                    <a:extLst>
                      <a:ext uri="{FF2B5EF4-FFF2-40B4-BE49-F238E27FC236}">
                        <a16:creationId xmlns:a16="http://schemas.microsoft.com/office/drawing/2014/main" id="{AC1F5B5F-2B34-1E92-E76F-772623B4CAA6}"/>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238" name="Google Shape;7102;p73">
                  <a:extLst>
                    <a:ext uri="{FF2B5EF4-FFF2-40B4-BE49-F238E27FC236}">
                      <a16:creationId xmlns:a16="http://schemas.microsoft.com/office/drawing/2014/main" id="{F7FF0304-962B-C0A3-F3CB-B33EF87CF0C4}"/>
                    </a:ext>
                  </a:extLst>
                </p:cNvPr>
                <p:cNvGrpSpPr/>
                <p:nvPr/>
              </p:nvGrpSpPr>
              <p:grpSpPr>
                <a:xfrm>
                  <a:off x="5668659" y="1714000"/>
                  <a:ext cx="193488" cy="227433"/>
                  <a:chOff x="5668659" y="1714000"/>
                  <a:chExt cx="193488" cy="227433"/>
                </a:xfrm>
              </p:grpSpPr>
              <p:sp>
                <p:nvSpPr>
                  <p:cNvPr id="239" name="Google Shape;7103;p73">
                    <a:extLst>
                      <a:ext uri="{FF2B5EF4-FFF2-40B4-BE49-F238E27FC236}">
                        <a16:creationId xmlns:a16="http://schemas.microsoft.com/office/drawing/2014/main" id="{71EE0087-6231-05E9-C303-10895EC562C7}"/>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0" name="Google Shape;7104;p73">
                    <a:extLst>
                      <a:ext uri="{FF2B5EF4-FFF2-40B4-BE49-F238E27FC236}">
                        <a16:creationId xmlns:a16="http://schemas.microsoft.com/office/drawing/2014/main" id="{2D4FB02C-89E9-133D-7DA8-76A6DE77A6A1}"/>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14" name="Google Shape;7105;p73">
                <a:extLst>
                  <a:ext uri="{FF2B5EF4-FFF2-40B4-BE49-F238E27FC236}">
                    <a16:creationId xmlns:a16="http://schemas.microsoft.com/office/drawing/2014/main" id="{478F1C57-EDBC-6E59-9865-FA4DD9359CBB}"/>
                  </a:ext>
                </a:extLst>
              </p:cNvPr>
              <p:cNvGrpSpPr/>
              <p:nvPr/>
            </p:nvGrpSpPr>
            <p:grpSpPr>
              <a:xfrm>
                <a:off x="608609" y="2511879"/>
                <a:ext cx="458224" cy="227991"/>
                <a:chOff x="5668659" y="1713442"/>
                <a:chExt cx="458224" cy="227991"/>
              </a:xfrm>
            </p:grpSpPr>
            <p:grpSp>
              <p:nvGrpSpPr>
                <p:cNvPr id="226" name="Google Shape;7106;p73">
                  <a:extLst>
                    <a:ext uri="{FF2B5EF4-FFF2-40B4-BE49-F238E27FC236}">
                      <a16:creationId xmlns:a16="http://schemas.microsoft.com/office/drawing/2014/main" id="{9555910C-34CB-0844-907F-24C55B58E6AF}"/>
                    </a:ext>
                  </a:extLst>
                </p:cNvPr>
                <p:cNvGrpSpPr/>
                <p:nvPr/>
              </p:nvGrpSpPr>
              <p:grpSpPr>
                <a:xfrm>
                  <a:off x="5802485" y="1713507"/>
                  <a:ext cx="188679" cy="227926"/>
                  <a:chOff x="5802485" y="1713507"/>
                  <a:chExt cx="188679" cy="227926"/>
                </a:xfrm>
              </p:grpSpPr>
              <p:sp>
                <p:nvSpPr>
                  <p:cNvPr id="234" name="Google Shape;7107;p73">
                    <a:extLst>
                      <a:ext uri="{FF2B5EF4-FFF2-40B4-BE49-F238E27FC236}">
                        <a16:creationId xmlns:a16="http://schemas.microsoft.com/office/drawing/2014/main" id="{DE3A4705-CCAD-AD42-0950-8B45CA091B60}"/>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5" name="Google Shape;7108;p73">
                    <a:extLst>
                      <a:ext uri="{FF2B5EF4-FFF2-40B4-BE49-F238E27FC236}">
                        <a16:creationId xmlns:a16="http://schemas.microsoft.com/office/drawing/2014/main" id="{0D7C120E-114E-2EA2-B159-90C07FFD6E8B}"/>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27" name="Google Shape;7109;p73">
                  <a:extLst>
                    <a:ext uri="{FF2B5EF4-FFF2-40B4-BE49-F238E27FC236}">
                      <a16:creationId xmlns:a16="http://schemas.microsoft.com/office/drawing/2014/main" id="{AF7970C8-1A6E-E5F9-239D-7948E7B3C61A}"/>
                    </a:ext>
                  </a:extLst>
                </p:cNvPr>
                <p:cNvGrpSpPr/>
                <p:nvPr/>
              </p:nvGrpSpPr>
              <p:grpSpPr>
                <a:xfrm>
                  <a:off x="5936312" y="1713442"/>
                  <a:ext cx="190570" cy="227991"/>
                  <a:chOff x="5936312" y="1713442"/>
                  <a:chExt cx="190570" cy="227991"/>
                </a:xfrm>
              </p:grpSpPr>
              <p:sp>
                <p:nvSpPr>
                  <p:cNvPr id="231" name="Google Shape;7110;p73">
                    <a:extLst>
                      <a:ext uri="{FF2B5EF4-FFF2-40B4-BE49-F238E27FC236}">
                        <a16:creationId xmlns:a16="http://schemas.microsoft.com/office/drawing/2014/main" id="{6BBC176E-CC56-61C8-1A30-20A55267754D}"/>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 name="Google Shape;7111;p73">
                    <a:extLst>
                      <a:ext uri="{FF2B5EF4-FFF2-40B4-BE49-F238E27FC236}">
                        <a16:creationId xmlns:a16="http://schemas.microsoft.com/office/drawing/2014/main" id="{0B63E62A-0E1A-DD33-48A1-835542E81FAD}"/>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 name="Google Shape;7112;p73">
                    <a:extLst>
                      <a:ext uri="{FF2B5EF4-FFF2-40B4-BE49-F238E27FC236}">
                        <a16:creationId xmlns:a16="http://schemas.microsoft.com/office/drawing/2014/main" id="{3824AB7F-99F7-C7BC-DB26-7486248F257D}"/>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228" name="Google Shape;7113;p73">
                  <a:extLst>
                    <a:ext uri="{FF2B5EF4-FFF2-40B4-BE49-F238E27FC236}">
                      <a16:creationId xmlns:a16="http://schemas.microsoft.com/office/drawing/2014/main" id="{44E8F2BA-20DA-1F4E-4482-3A3C82D2E153}"/>
                    </a:ext>
                  </a:extLst>
                </p:cNvPr>
                <p:cNvGrpSpPr/>
                <p:nvPr/>
              </p:nvGrpSpPr>
              <p:grpSpPr>
                <a:xfrm>
                  <a:off x="5668659" y="1714000"/>
                  <a:ext cx="193488" cy="227433"/>
                  <a:chOff x="5668659" y="1714000"/>
                  <a:chExt cx="193488" cy="227433"/>
                </a:xfrm>
              </p:grpSpPr>
              <p:sp>
                <p:nvSpPr>
                  <p:cNvPr id="229" name="Google Shape;7114;p73">
                    <a:extLst>
                      <a:ext uri="{FF2B5EF4-FFF2-40B4-BE49-F238E27FC236}">
                        <a16:creationId xmlns:a16="http://schemas.microsoft.com/office/drawing/2014/main" id="{D3707EB2-4367-2889-0AE2-4905A24495E1}"/>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 name="Google Shape;7115;p73">
                    <a:extLst>
                      <a:ext uri="{FF2B5EF4-FFF2-40B4-BE49-F238E27FC236}">
                        <a16:creationId xmlns:a16="http://schemas.microsoft.com/office/drawing/2014/main" id="{B16327F7-3EE1-4D63-0DF7-C3397CD12CD8}"/>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15" name="Google Shape;7116;p73">
                <a:extLst>
                  <a:ext uri="{FF2B5EF4-FFF2-40B4-BE49-F238E27FC236}">
                    <a16:creationId xmlns:a16="http://schemas.microsoft.com/office/drawing/2014/main" id="{11670972-EBEC-8042-A570-B75BB307A0E4}"/>
                  </a:ext>
                </a:extLst>
              </p:cNvPr>
              <p:cNvGrpSpPr/>
              <p:nvPr/>
            </p:nvGrpSpPr>
            <p:grpSpPr>
              <a:xfrm>
                <a:off x="608609" y="2370079"/>
                <a:ext cx="458224" cy="227991"/>
                <a:chOff x="5668659" y="1713442"/>
                <a:chExt cx="458224" cy="227991"/>
              </a:xfrm>
            </p:grpSpPr>
            <p:grpSp>
              <p:nvGrpSpPr>
                <p:cNvPr id="216" name="Google Shape;7117;p73">
                  <a:extLst>
                    <a:ext uri="{FF2B5EF4-FFF2-40B4-BE49-F238E27FC236}">
                      <a16:creationId xmlns:a16="http://schemas.microsoft.com/office/drawing/2014/main" id="{7A2F21EB-2147-221A-62F7-06A7E3620F53}"/>
                    </a:ext>
                  </a:extLst>
                </p:cNvPr>
                <p:cNvGrpSpPr/>
                <p:nvPr/>
              </p:nvGrpSpPr>
              <p:grpSpPr>
                <a:xfrm>
                  <a:off x="5802485" y="1713507"/>
                  <a:ext cx="188679" cy="227926"/>
                  <a:chOff x="5802485" y="1713507"/>
                  <a:chExt cx="188679" cy="227926"/>
                </a:xfrm>
              </p:grpSpPr>
              <p:sp>
                <p:nvSpPr>
                  <p:cNvPr id="224" name="Google Shape;7118;p73">
                    <a:extLst>
                      <a:ext uri="{FF2B5EF4-FFF2-40B4-BE49-F238E27FC236}">
                        <a16:creationId xmlns:a16="http://schemas.microsoft.com/office/drawing/2014/main" id="{2AF00D81-A683-BBE6-B79E-F1482EDC0FEC}"/>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 name="Google Shape;7119;p73">
                    <a:extLst>
                      <a:ext uri="{FF2B5EF4-FFF2-40B4-BE49-F238E27FC236}">
                        <a16:creationId xmlns:a16="http://schemas.microsoft.com/office/drawing/2014/main" id="{F6DCE456-C846-0B6A-15FD-11898D475AFD}"/>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17" name="Google Shape;7120;p73">
                  <a:extLst>
                    <a:ext uri="{FF2B5EF4-FFF2-40B4-BE49-F238E27FC236}">
                      <a16:creationId xmlns:a16="http://schemas.microsoft.com/office/drawing/2014/main" id="{029A0F51-835A-07DA-834C-6D0DE999FAFF}"/>
                    </a:ext>
                  </a:extLst>
                </p:cNvPr>
                <p:cNvGrpSpPr/>
                <p:nvPr/>
              </p:nvGrpSpPr>
              <p:grpSpPr>
                <a:xfrm>
                  <a:off x="5936312" y="1713442"/>
                  <a:ext cx="190570" cy="227991"/>
                  <a:chOff x="5936312" y="1713442"/>
                  <a:chExt cx="190570" cy="227991"/>
                </a:xfrm>
              </p:grpSpPr>
              <p:sp>
                <p:nvSpPr>
                  <p:cNvPr id="221" name="Google Shape;7121;p73">
                    <a:extLst>
                      <a:ext uri="{FF2B5EF4-FFF2-40B4-BE49-F238E27FC236}">
                        <a16:creationId xmlns:a16="http://schemas.microsoft.com/office/drawing/2014/main" id="{878ED418-7238-5149-C10F-438B76291C56}"/>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 name="Google Shape;7122;p73">
                    <a:extLst>
                      <a:ext uri="{FF2B5EF4-FFF2-40B4-BE49-F238E27FC236}">
                        <a16:creationId xmlns:a16="http://schemas.microsoft.com/office/drawing/2014/main" id="{C34242A9-B414-591F-1395-1B75FB615A65}"/>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 name="Google Shape;7123;p73">
                    <a:extLst>
                      <a:ext uri="{FF2B5EF4-FFF2-40B4-BE49-F238E27FC236}">
                        <a16:creationId xmlns:a16="http://schemas.microsoft.com/office/drawing/2014/main" id="{D554B49F-5F88-5304-3890-2985239A6A1B}"/>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218" name="Google Shape;7124;p73">
                  <a:extLst>
                    <a:ext uri="{FF2B5EF4-FFF2-40B4-BE49-F238E27FC236}">
                      <a16:creationId xmlns:a16="http://schemas.microsoft.com/office/drawing/2014/main" id="{49A8B8E2-0A52-681F-2926-C86E1DFC1565}"/>
                    </a:ext>
                  </a:extLst>
                </p:cNvPr>
                <p:cNvGrpSpPr/>
                <p:nvPr/>
              </p:nvGrpSpPr>
              <p:grpSpPr>
                <a:xfrm>
                  <a:off x="5668659" y="1714000"/>
                  <a:ext cx="193488" cy="227433"/>
                  <a:chOff x="5668659" y="1714000"/>
                  <a:chExt cx="193488" cy="227433"/>
                </a:xfrm>
              </p:grpSpPr>
              <p:sp>
                <p:nvSpPr>
                  <p:cNvPr id="219" name="Google Shape;7125;p73">
                    <a:extLst>
                      <a:ext uri="{FF2B5EF4-FFF2-40B4-BE49-F238E27FC236}">
                        <a16:creationId xmlns:a16="http://schemas.microsoft.com/office/drawing/2014/main" id="{7051BCA3-41E1-6F6B-31CB-6ECEF7DBF716}"/>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0" name="Google Shape;7126;p73">
                    <a:extLst>
                      <a:ext uri="{FF2B5EF4-FFF2-40B4-BE49-F238E27FC236}">
                        <a16:creationId xmlns:a16="http://schemas.microsoft.com/office/drawing/2014/main" id="{D97D1DDE-F884-EF78-D51C-00B2B5229268}"/>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179" name="Google Shape;7127;p73">
              <a:extLst>
                <a:ext uri="{FF2B5EF4-FFF2-40B4-BE49-F238E27FC236}">
                  <a16:creationId xmlns:a16="http://schemas.microsoft.com/office/drawing/2014/main" id="{CC258EF4-FEAB-C11D-A0C1-E07438F51B52}"/>
                </a:ext>
              </a:extLst>
            </p:cNvPr>
            <p:cNvGrpSpPr/>
            <p:nvPr/>
          </p:nvGrpSpPr>
          <p:grpSpPr>
            <a:xfrm>
              <a:off x="506259" y="2485404"/>
              <a:ext cx="458224" cy="523616"/>
              <a:chOff x="608609" y="2370079"/>
              <a:chExt cx="458224" cy="523616"/>
            </a:xfrm>
          </p:grpSpPr>
          <p:grpSp>
            <p:nvGrpSpPr>
              <p:cNvPr id="180" name="Google Shape;7128;p73">
                <a:extLst>
                  <a:ext uri="{FF2B5EF4-FFF2-40B4-BE49-F238E27FC236}">
                    <a16:creationId xmlns:a16="http://schemas.microsoft.com/office/drawing/2014/main" id="{0677B1F3-243F-5A00-5F77-7B8E48EDEC72}"/>
                  </a:ext>
                </a:extLst>
              </p:cNvPr>
              <p:cNvGrpSpPr/>
              <p:nvPr/>
            </p:nvGrpSpPr>
            <p:grpSpPr>
              <a:xfrm>
                <a:off x="608609" y="2665704"/>
                <a:ext cx="458224" cy="227991"/>
                <a:chOff x="5668659" y="1713442"/>
                <a:chExt cx="458224" cy="227991"/>
              </a:xfrm>
            </p:grpSpPr>
            <p:grpSp>
              <p:nvGrpSpPr>
                <p:cNvPr id="203" name="Google Shape;7129;p73">
                  <a:extLst>
                    <a:ext uri="{FF2B5EF4-FFF2-40B4-BE49-F238E27FC236}">
                      <a16:creationId xmlns:a16="http://schemas.microsoft.com/office/drawing/2014/main" id="{6BC916D3-2790-40C1-FCC1-1B18CEEF9B65}"/>
                    </a:ext>
                  </a:extLst>
                </p:cNvPr>
                <p:cNvGrpSpPr/>
                <p:nvPr/>
              </p:nvGrpSpPr>
              <p:grpSpPr>
                <a:xfrm>
                  <a:off x="5802485" y="1713507"/>
                  <a:ext cx="188679" cy="227926"/>
                  <a:chOff x="5802485" y="1713507"/>
                  <a:chExt cx="188679" cy="227926"/>
                </a:xfrm>
              </p:grpSpPr>
              <p:sp>
                <p:nvSpPr>
                  <p:cNvPr id="211" name="Google Shape;7130;p73">
                    <a:extLst>
                      <a:ext uri="{FF2B5EF4-FFF2-40B4-BE49-F238E27FC236}">
                        <a16:creationId xmlns:a16="http://schemas.microsoft.com/office/drawing/2014/main" id="{E281BC93-B5F1-DFE8-146D-31CDEA3D318C}"/>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2" name="Google Shape;7131;p73">
                    <a:extLst>
                      <a:ext uri="{FF2B5EF4-FFF2-40B4-BE49-F238E27FC236}">
                        <a16:creationId xmlns:a16="http://schemas.microsoft.com/office/drawing/2014/main" id="{491AA417-B7FD-0349-0CBB-19C6C00F6A67}"/>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04" name="Google Shape;7132;p73">
                  <a:extLst>
                    <a:ext uri="{FF2B5EF4-FFF2-40B4-BE49-F238E27FC236}">
                      <a16:creationId xmlns:a16="http://schemas.microsoft.com/office/drawing/2014/main" id="{6A54C004-8D91-F987-638C-635FADF8CBAA}"/>
                    </a:ext>
                  </a:extLst>
                </p:cNvPr>
                <p:cNvGrpSpPr/>
                <p:nvPr/>
              </p:nvGrpSpPr>
              <p:grpSpPr>
                <a:xfrm>
                  <a:off x="5936312" y="1713442"/>
                  <a:ext cx="190570" cy="227991"/>
                  <a:chOff x="5936312" y="1713442"/>
                  <a:chExt cx="190570" cy="227991"/>
                </a:xfrm>
              </p:grpSpPr>
              <p:sp>
                <p:nvSpPr>
                  <p:cNvPr id="208" name="Google Shape;7133;p73">
                    <a:extLst>
                      <a:ext uri="{FF2B5EF4-FFF2-40B4-BE49-F238E27FC236}">
                        <a16:creationId xmlns:a16="http://schemas.microsoft.com/office/drawing/2014/main" id="{285A878E-58E5-D5C3-30B4-14492B72BA5B}"/>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9" name="Google Shape;7134;p73">
                    <a:extLst>
                      <a:ext uri="{FF2B5EF4-FFF2-40B4-BE49-F238E27FC236}">
                        <a16:creationId xmlns:a16="http://schemas.microsoft.com/office/drawing/2014/main" id="{A1BB23A6-5905-29C9-3E33-3B485C2FBC75}"/>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0" name="Google Shape;7135;p73">
                    <a:extLst>
                      <a:ext uri="{FF2B5EF4-FFF2-40B4-BE49-F238E27FC236}">
                        <a16:creationId xmlns:a16="http://schemas.microsoft.com/office/drawing/2014/main" id="{1F65A429-74A8-97C5-E39E-7127769396F0}"/>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205" name="Google Shape;7136;p73">
                  <a:extLst>
                    <a:ext uri="{FF2B5EF4-FFF2-40B4-BE49-F238E27FC236}">
                      <a16:creationId xmlns:a16="http://schemas.microsoft.com/office/drawing/2014/main" id="{23797E69-50AD-3AD0-49A5-210EB7838EF1}"/>
                    </a:ext>
                  </a:extLst>
                </p:cNvPr>
                <p:cNvGrpSpPr/>
                <p:nvPr/>
              </p:nvGrpSpPr>
              <p:grpSpPr>
                <a:xfrm>
                  <a:off x="5668659" y="1714000"/>
                  <a:ext cx="193488" cy="227433"/>
                  <a:chOff x="5668659" y="1714000"/>
                  <a:chExt cx="193488" cy="227433"/>
                </a:xfrm>
              </p:grpSpPr>
              <p:sp>
                <p:nvSpPr>
                  <p:cNvPr id="206" name="Google Shape;7137;p73">
                    <a:extLst>
                      <a:ext uri="{FF2B5EF4-FFF2-40B4-BE49-F238E27FC236}">
                        <a16:creationId xmlns:a16="http://schemas.microsoft.com/office/drawing/2014/main" id="{784D9A33-AAFF-CBEA-AEA8-C9A623687959}"/>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7" name="Google Shape;7138;p73">
                    <a:extLst>
                      <a:ext uri="{FF2B5EF4-FFF2-40B4-BE49-F238E27FC236}">
                        <a16:creationId xmlns:a16="http://schemas.microsoft.com/office/drawing/2014/main" id="{AD97B99B-A889-6523-7CD1-99E5DCE7F4AB}"/>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181" name="Google Shape;7139;p73">
                <a:extLst>
                  <a:ext uri="{FF2B5EF4-FFF2-40B4-BE49-F238E27FC236}">
                    <a16:creationId xmlns:a16="http://schemas.microsoft.com/office/drawing/2014/main" id="{E17599F3-FAB9-29D1-26CE-1C928733931E}"/>
                  </a:ext>
                </a:extLst>
              </p:cNvPr>
              <p:cNvGrpSpPr/>
              <p:nvPr/>
            </p:nvGrpSpPr>
            <p:grpSpPr>
              <a:xfrm>
                <a:off x="608609" y="2511879"/>
                <a:ext cx="458224" cy="227991"/>
                <a:chOff x="5668659" y="1713442"/>
                <a:chExt cx="458224" cy="227991"/>
              </a:xfrm>
            </p:grpSpPr>
            <p:grpSp>
              <p:nvGrpSpPr>
                <p:cNvPr id="193" name="Google Shape;7140;p73">
                  <a:extLst>
                    <a:ext uri="{FF2B5EF4-FFF2-40B4-BE49-F238E27FC236}">
                      <a16:creationId xmlns:a16="http://schemas.microsoft.com/office/drawing/2014/main" id="{A0A7DD85-007F-29FE-F89F-EB9092754D1A}"/>
                    </a:ext>
                  </a:extLst>
                </p:cNvPr>
                <p:cNvGrpSpPr/>
                <p:nvPr/>
              </p:nvGrpSpPr>
              <p:grpSpPr>
                <a:xfrm>
                  <a:off x="5802485" y="1713507"/>
                  <a:ext cx="188679" cy="227926"/>
                  <a:chOff x="5802485" y="1713507"/>
                  <a:chExt cx="188679" cy="227926"/>
                </a:xfrm>
              </p:grpSpPr>
              <p:sp>
                <p:nvSpPr>
                  <p:cNvPr id="201" name="Google Shape;7141;p73">
                    <a:extLst>
                      <a:ext uri="{FF2B5EF4-FFF2-40B4-BE49-F238E27FC236}">
                        <a16:creationId xmlns:a16="http://schemas.microsoft.com/office/drawing/2014/main" id="{9B372240-77C2-049F-FC52-E98087E5AFD7}"/>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2" name="Google Shape;7142;p73">
                    <a:extLst>
                      <a:ext uri="{FF2B5EF4-FFF2-40B4-BE49-F238E27FC236}">
                        <a16:creationId xmlns:a16="http://schemas.microsoft.com/office/drawing/2014/main" id="{29518D1E-3B67-0C22-757E-5C65AFBAD528}"/>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94" name="Google Shape;7143;p73">
                  <a:extLst>
                    <a:ext uri="{FF2B5EF4-FFF2-40B4-BE49-F238E27FC236}">
                      <a16:creationId xmlns:a16="http://schemas.microsoft.com/office/drawing/2014/main" id="{2CF9368D-4937-6927-C879-EB5B7A31EED9}"/>
                    </a:ext>
                  </a:extLst>
                </p:cNvPr>
                <p:cNvGrpSpPr/>
                <p:nvPr/>
              </p:nvGrpSpPr>
              <p:grpSpPr>
                <a:xfrm>
                  <a:off x="5936312" y="1713442"/>
                  <a:ext cx="190570" cy="227991"/>
                  <a:chOff x="5936312" y="1713442"/>
                  <a:chExt cx="190570" cy="227991"/>
                </a:xfrm>
              </p:grpSpPr>
              <p:sp>
                <p:nvSpPr>
                  <p:cNvPr id="198" name="Google Shape;7144;p73">
                    <a:extLst>
                      <a:ext uri="{FF2B5EF4-FFF2-40B4-BE49-F238E27FC236}">
                        <a16:creationId xmlns:a16="http://schemas.microsoft.com/office/drawing/2014/main" id="{DA1D31A3-C6EF-CC73-3665-04E5A68D50DF}"/>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 name="Google Shape;7145;p73">
                    <a:extLst>
                      <a:ext uri="{FF2B5EF4-FFF2-40B4-BE49-F238E27FC236}">
                        <a16:creationId xmlns:a16="http://schemas.microsoft.com/office/drawing/2014/main" id="{06B2410E-A128-06B3-AFB8-8C20B7441102}"/>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0" name="Google Shape;7146;p73">
                    <a:extLst>
                      <a:ext uri="{FF2B5EF4-FFF2-40B4-BE49-F238E27FC236}">
                        <a16:creationId xmlns:a16="http://schemas.microsoft.com/office/drawing/2014/main" id="{592EDAF2-8243-AB52-224F-5988CAA71A28}"/>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195" name="Google Shape;7147;p73">
                  <a:extLst>
                    <a:ext uri="{FF2B5EF4-FFF2-40B4-BE49-F238E27FC236}">
                      <a16:creationId xmlns:a16="http://schemas.microsoft.com/office/drawing/2014/main" id="{19915792-F93F-29C2-7E34-4A1E0E82A8C5}"/>
                    </a:ext>
                  </a:extLst>
                </p:cNvPr>
                <p:cNvGrpSpPr/>
                <p:nvPr/>
              </p:nvGrpSpPr>
              <p:grpSpPr>
                <a:xfrm>
                  <a:off x="5668659" y="1714000"/>
                  <a:ext cx="193488" cy="227433"/>
                  <a:chOff x="5668659" y="1714000"/>
                  <a:chExt cx="193488" cy="227433"/>
                </a:xfrm>
              </p:grpSpPr>
              <p:sp>
                <p:nvSpPr>
                  <p:cNvPr id="196" name="Google Shape;7148;p73">
                    <a:extLst>
                      <a:ext uri="{FF2B5EF4-FFF2-40B4-BE49-F238E27FC236}">
                        <a16:creationId xmlns:a16="http://schemas.microsoft.com/office/drawing/2014/main" id="{C073BDB5-F9BD-FC12-125A-3E8E900410B5}"/>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7" name="Google Shape;7149;p73">
                    <a:extLst>
                      <a:ext uri="{FF2B5EF4-FFF2-40B4-BE49-F238E27FC236}">
                        <a16:creationId xmlns:a16="http://schemas.microsoft.com/office/drawing/2014/main" id="{99AAD438-3F87-92C4-A103-F6BD74510987}"/>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182" name="Google Shape;7150;p73">
                <a:extLst>
                  <a:ext uri="{FF2B5EF4-FFF2-40B4-BE49-F238E27FC236}">
                    <a16:creationId xmlns:a16="http://schemas.microsoft.com/office/drawing/2014/main" id="{E79191DA-5138-BF4A-21C3-2D428FAD1D69}"/>
                  </a:ext>
                </a:extLst>
              </p:cNvPr>
              <p:cNvGrpSpPr/>
              <p:nvPr/>
            </p:nvGrpSpPr>
            <p:grpSpPr>
              <a:xfrm>
                <a:off x="608609" y="2370079"/>
                <a:ext cx="458224" cy="227991"/>
                <a:chOff x="5668659" y="1713442"/>
                <a:chExt cx="458224" cy="227991"/>
              </a:xfrm>
            </p:grpSpPr>
            <p:grpSp>
              <p:nvGrpSpPr>
                <p:cNvPr id="183" name="Google Shape;7151;p73">
                  <a:extLst>
                    <a:ext uri="{FF2B5EF4-FFF2-40B4-BE49-F238E27FC236}">
                      <a16:creationId xmlns:a16="http://schemas.microsoft.com/office/drawing/2014/main" id="{0124C00F-4867-EDCD-A8AD-F2D422FCC7FF}"/>
                    </a:ext>
                  </a:extLst>
                </p:cNvPr>
                <p:cNvGrpSpPr/>
                <p:nvPr/>
              </p:nvGrpSpPr>
              <p:grpSpPr>
                <a:xfrm>
                  <a:off x="5802485" y="1713507"/>
                  <a:ext cx="188679" cy="227926"/>
                  <a:chOff x="5802485" y="1713507"/>
                  <a:chExt cx="188679" cy="227926"/>
                </a:xfrm>
              </p:grpSpPr>
              <p:sp>
                <p:nvSpPr>
                  <p:cNvPr id="191" name="Google Shape;7152;p73">
                    <a:extLst>
                      <a:ext uri="{FF2B5EF4-FFF2-40B4-BE49-F238E27FC236}">
                        <a16:creationId xmlns:a16="http://schemas.microsoft.com/office/drawing/2014/main" id="{596A6A45-F4CA-C514-CC62-A9968292058D}"/>
                      </a:ext>
                    </a:extLst>
                  </p:cNvPr>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2" name="Google Shape;7153;p73">
                    <a:extLst>
                      <a:ext uri="{FF2B5EF4-FFF2-40B4-BE49-F238E27FC236}">
                        <a16:creationId xmlns:a16="http://schemas.microsoft.com/office/drawing/2014/main" id="{0C824CD7-94C6-B2D2-714D-A5E3073542EA}"/>
                      </a:ext>
                    </a:extLst>
                  </p:cNvPr>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84" name="Google Shape;7154;p73">
                  <a:extLst>
                    <a:ext uri="{FF2B5EF4-FFF2-40B4-BE49-F238E27FC236}">
                      <a16:creationId xmlns:a16="http://schemas.microsoft.com/office/drawing/2014/main" id="{40E070EE-D91F-EF85-175B-EEFA16C64DD3}"/>
                    </a:ext>
                  </a:extLst>
                </p:cNvPr>
                <p:cNvGrpSpPr/>
                <p:nvPr/>
              </p:nvGrpSpPr>
              <p:grpSpPr>
                <a:xfrm>
                  <a:off x="5936312" y="1713442"/>
                  <a:ext cx="190570" cy="227991"/>
                  <a:chOff x="5936312" y="1713442"/>
                  <a:chExt cx="190570" cy="227991"/>
                </a:xfrm>
              </p:grpSpPr>
              <p:sp>
                <p:nvSpPr>
                  <p:cNvPr id="188" name="Google Shape;7155;p73">
                    <a:extLst>
                      <a:ext uri="{FF2B5EF4-FFF2-40B4-BE49-F238E27FC236}">
                        <a16:creationId xmlns:a16="http://schemas.microsoft.com/office/drawing/2014/main" id="{3E700AB4-4C96-4FCA-9B20-BD5D668035CE}"/>
                      </a:ext>
                    </a:extLst>
                  </p:cNvPr>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9" name="Google Shape;7156;p73">
                    <a:extLst>
                      <a:ext uri="{FF2B5EF4-FFF2-40B4-BE49-F238E27FC236}">
                        <a16:creationId xmlns:a16="http://schemas.microsoft.com/office/drawing/2014/main" id="{8B372A4D-D927-4A5C-EDC6-D3B9D66965A7}"/>
                      </a:ext>
                    </a:extLst>
                  </p:cNvPr>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0" name="Google Shape;7157;p73">
                    <a:extLst>
                      <a:ext uri="{FF2B5EF4-FFF2-40B4-BE49-F238E27FC236}">
                        <a16:creationId xmlns:a16="http://schemas.microsoft.com/office/drawing/2014/main" id="{AB7C648F-0EE3-AC2D-5A53-7695BFF05B80}"/>
                      </a:ext>
                    </a:extLst>
                  </p:cNvPr>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txBody>
                  <a:bodyPr/>
                  <a:lstStyle/>
                  <a:p>
                    <a:endParaRPr lang="en-SG"/>
                  </a:p>
                </p:txBody>
              </p:sp>
            </p:grpSp>
            <p:grpSp>
              <p:nvGrpSpPr>
                <p:cNvPr id="185" name="Google Shape;7158;p73">
                  <a:extLst>
                    <a:ext uri="{FF2B5EF4-FFF2-40B4-BE49-F238E27FC236}">
                      <a16:creationId xmlns:a16="http://schemas.microsoft.com/office/drawing/2014/main" id="{BC44FBDE-FDEF-74D3-E87B-F1E9535BA19B}"/>
                    </a:ext>
                  </a:extLst>
                </p:cNvPr>
                <p:cNvGrpSpPr/>
                <p:nvPr/>
              </p:nvGrpSpPr>
              <p:grpSpPr>
                <a:xfrm>
                  <a:off x="5668659" y="1714000"/>
                  <a:ext cx="193488" cy="227433"/>
                  <a:chOff x="5668659" y="1714000"/>
                  <a:chExt cx="193488" cy="227433"/>
                </a:xfrm>
              </p:grpSpPr>
              <p:sp>
                <p:nvSpPr>
                  <p:cNvPr id="186" name="Google Shape;7159;p73">
                    <a:extLst>
                      <a:ext uri="{FF2B5EF4-FFF2-40B4-BE49-F238E27FC236}">
                        <a16:creationId xmlns:a16="http://schemas.microsoft.com/office/drawing/2014/main" id="{02D7BA2D-9F5D-AC80-2100-1E940B992436}"/>
                      </a:ext>
                    </a:extLst>
                  </p:cNvPr>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7" name="Google Shape;7160;p73">
                    <a:extLst>
                      <a:ext uri="{FF2B5EF4-FFF2-40B4-BE49-F238E27FC236}">
                        <a16:creationId xmlns:a16="http://schemas.microsoft.com/office/drawing/2014/main" id="{7833FDE1-D0B4-DCAA-31F8-23C88B2C586A}"/>
                      </a:ext>
                    </a:extLst>
                  </p:cNvPr>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sp>
        <p:nvSpPr>
          <p:cNvPr id="281" name="TextBox 280">
            <a:extLst>
              <a:ext uri="{FF2B5EF4-FFF2-40B4-BE49-F238E27FC236}">
                <a16:creationId xmlns:a16="http://schemas.microsoft.com/office/drawing/2014/main" id="{0BD59B55-ED1B-A798-4ACB-29BC2DA1B5E4}"/>
              </a:ext>
            </a:extLst>
          </p:cNvPr>
          <p:cNvSpPr txBox="1"/>
          <p:nvPr/>
        </p:nvSpPr>
        <p:spPr>
          <a:xfrm>
            <a:off x="5969699" y="243534"/>
            <a:ext cx="2800845" cy="369332"/>
          </a:xfrm>
          <a:prstGeom prst="rect">
            <a:avLst/>
          </a:prstGeom>
          <a:noFill/>
        </p:spPr>
        <p:txBody>
          <a:bodyPr wrap="square" rtlCol="0">
            <a:spAutoFit/>
          </a:bodyPr>
          <a:lstStyle/>
          <a:p>
            <a:r>
              <a:rPr lang="en-SG" dirty="0"/>
              <a:t>Round Robin Scheduler</a:t>
            </a:r>
          </a:p>
        </p:txBody>
      </p:sp>
      <p:sp>
        <p:nvSpPr>
          <p:cNvPr id="385" name="TextBox 384">
            <a:extLst>
              <a:ext uri="{FF2B5EF4-FFF2-40B4-BE49-F238E27FC236}">
                <a16:creationId xmlns:a16="http://schemas.microsoft.com/office/drawing/2014/main" id="{9FC296CD-2F0D-C029-27AD-BB58215AAAA4}"/>
              </a:ext>
            </a:extLst>
          </p:cNvPr>
          <p:cNvSpPr txBox="1"/>
          <p:nvPr/>
        </p:nvSpPr>
        <p:spPr>
          <a:xfrm>
            <a:off x="5699802" y="1110142"/>
            <a:ext cx="792396" cy="369332"/>
          </a:xfrm>
          <a:prstGeom prst="rect">
            <a:avLst/>
          </a:prstGeom>
          <a:noFill/>
        </p:spPr>
        <p:txBody>
          <a:bodyPr wrap="none" rtlCol="0">
            <a:spAutoFit/>
          </a:bodyPr>
          <a:lstStyle/>
          <a:p>
            <a:r>
              <a:rPr lang="en-SG" dirty="0"/>
              <a:t>CUDA</a:t>
            </a:r>
          </a:p>
        </p:txBody>
      </p:sp>
      <p:sp>
        <p:nvSpPr>
          <p:cNvPr id="386" name="TextBox 385">
            <a:extLst>
              <a:ext uri="{FF2B5EF4-FFF2-40B4-BE49-F238E27FC236}">
                <a16:creationId xmlns:a16="http://schemas.microsoft.com/office/drawing/2014/main" id="{FDB94562-4FB4-A9E2-5CF3-338D64E55047}"/>
              </a:ext>
            </a:extLst>
          </p:cNvPr>
          <p:cNvSpPr txBox="1"/>
          <p:nvPr/>
        </p:nvSpPr>
        <p:spPr>
          <a:xfrm>
            <a:off x="5699802" y="1505715"/>
            <a:ext cx="792396" cy="369332"/>
          </a:xfrm>
          <a:prstGeom prst="rect">
            <a:avLst/>
          </a:prstGeom>
          <a:noFill/>
        </p:spPr>
        <p:txBody>
          <a:bodyPr wrap="none" rtlCol="0">
            <a:spAutoFit/>
          </a:bodyPr>
          <a:lstStyle/>
          <a:p>
            <a:r>
              <a:rPr lang="en-SG" dirty="0"/>
              <a:t>CUDA</a:t>
            </a:r>
          </a:p>
        </p:txBody>
      </p:sp>
      <p:sp>
        <p:nvSpPr>
          <p:cNvPr id="387" name="TextBox 386">
            <a:extLst>
              <a:ext uri="{FF2B5EF4-FFF2-40B4-BE49-F238E27FC236}">
                <a16:creationId xmlns:a16="http://schemas.microsoft.com/office/drawing/2014/main" id="{6D3F53F1-342E-B33B-8569-2323773AE660}"/>
              </a:ext>
            </a:extLst>
          </p:cNvPr>
          <p:cNvSpPr txBox="1"/>
          <p:nvPr/>
        </p:nvSpPr>
        <p:spPr>
          <a:xfrm>
            <a:off x="5681662" y="1908646"/>
            <a:ext cx="792396" cy="369332"/>
          </a:xfrm>
          <a:prstGeom prst="rect">
            <a:avLst/>
          </a:prstGeom>
          <a:noFill/>
        </p:spPr>
        <p:txBody>
          <a:bodyPr wrap="none" rtlCol="0">
            <a:spAutoFit/>
          </a:bodyPr>
          <a:lstStyle/>
          <a:p>
            <a:r>
              <a:rPr lang="en-SG" dirty="0"/>
              <a:t>CUDA</a:t>
            </a:r>
          </a:p>
        </p:txBody>
      </p:sp>
      <p:sp>
        <p:nvSpPr>
          <p:cNvPr id="388" name="TextBox 387">
            <a:extLst>
              <a:ext uri="{FF2B5EF4-FFF2-40B4-BE49-F238E27FC236}">
                <a16:creationId xmlns:a16="http://schemas.microsoft.com/office/drawing/2014/main" id="{652A67B4-0DB8-9847-6F3B-89F237FD3686}"/>
              </a:ext>
            </a:extLst>
          </p:cNvPr>
          <p:cNvSpPr txBox="1"/>
          <p:nvPr/>
        </p:nvSpPr>
        <p:spPr>
          <a:xfrm>
            <a:off x="6471752" y="1099717"/>
            <a:ext cx="792396" cy="369332"/>
          </a:xfrm>
          <a:prstGeom prst="rect">
            <a:avLst/>
          </a:prstGeom>
          <a:noFill/>
        </p:spPr>
        <p:txBody>
          <a:bodyPr wrap="none" rtlCol="0">
            <a:spAutoFit/>
          </a:bodyPr>
          <a:lstStyle/>
          <a:p>
            <a:r>
              <a:rPr lang="en-SG" dirty="0"/>
              <a:t>CUDA</a:t>
            </a:r>
          </a:p>
        </p:txBody>
      </p:sp>
      <p:sp>
        <p:nvSpPr>
          <p:cNvPr id="389" name="TextBox 388">
            <a:extLst>
              <a:ext uri="{FF2B5EF4-FFF2-40B4-BE49-F238E27FC236}">
                <a16:creationId xmlns:a16="http://schemas.microsoft.com/office/drawing/2014/main" id="{D5CB802C-8473-FFF9-9420-3EE5B33AC1B7}"/>
              </a:ext>
            </a:extLst>
          </p:cNvPr>
          <p:cNvSpPr txBox="1"/>
          <p:nvPr/>
        </p:nvSpPr>
        <p:spPr>
          <a:xfrm>
            <a:off x="6492198" y="1484467"/>
            <a:ext cx="792396" cy="369332"/>
          </a:xfrm>
          <a:prstGeom prst="rect">
            <a:avLst/>
          </a:prstGeom>
          <a:noFill/>
        </p:spPr>
        <p:txBody>
          <a:bodyPr wrap="none" rtlCol="0">
            <a:spAutoFit/>
          </a:bodyPr>
          <a:lstStyle/>
          <a:p>
            <a:r>
              <a:rPr lang="en-SG" dirty="0"/>
              <a:t>CUDA</a:t>
            </a:r>
          </a:p>
        </p:txBody>
      </p:sp>
      <p:sp>
        <p:nvSpPr>
          <p:cNvPr id="390" name="TextBox 389">
            <a:extLst>
              <a:ext uri="{FF2B5EF4-FFF2-40B4-BE49-F238E27FC236}">
                <a16:creationId xmlns:a16="http://schemas.microsoft.com/office/drawing/2014/main" id="{7D7C8163-9BCA-3B09-5501-D00975CD5582}"/>
              </a:ext>
            </a:extLst>
          </p:cNvPr>
          <p:cNvSpPr txBox="1"/>
          <p:nvPr/>
        </p:nvSpPr>
        <p:spPr>
          <a:xfrm>
            <a:off x="6447065" y="1913967"/>
            <a:ext cx="792396" cy="369332"/>
          </a:xfrm>
          <a:prstGeom prst="rect">
            <a:avLst/>
          </a:prstGeom>
          <a:noFill/>
        </p:spPr>
        <p:txBody>
          <a:bodyPr wrap="none" rtlCol="0">
            <a:spAutoFit/>
          </a:bodyPr>
          <a:lstStyle/>
          <a:p>
            <a:r>
              <a:rPr lang="en-SG" dirty="0"/>
              <a:t>CUDA</a:t>
            </a:r>
          </a:p>
        </p:txBody>
      </p:sp>
      <p:sp>
        <p:nvSpPr>
          <p:cNvPr id="391" name="TextBox 390">
            <a:extLst>
              <a:ext uri="{FF2B5EF4-FFF2-40B4-BE49-F238E27FC236}">
                <a16:creationId xmlns:a16="http://schemas.microsoft.com/office/drawing/2014/main" id="{C6881123-8042-6B5C-DC79-7EB11FC00117}"/>
              </a:ext>
            </a:extLst>
          </p:cNvPr>
          <p:cNvSpPr txBox="1"/>
          <p:nvPr/>
        </p:nvSpPr>
        <p:spPr>
          <a:xfrm>
            <a:off x="7308139" y="2503719"/>
            <a:ext cx="841064" cy="369332"/>
          </a:xfrm>
          <a:prstGeom prst="rect">
            <a:avLst/>
          </a:prstGeom>
          <a:noFill/>
        </p:spPr>
        <p:txBody>
          <a:bodyPr wrap="none" rtlCol="0">
            <a:spAutoFit/>
          </a:bodyPr>
          <a:lstStyle/>
          <a:p>
            <a:r>
              <a:rPr lang="en-SG" dirty="0"/>
              <a:t>Tensor</a:t>
            </a:r>
          </a:p>
        </p:txBody>
      </p:sp>
      <p:sp>
        <p:nvSpPr>
          <p:cNvPr id="392" name="TextBox 391">
            <a:extLst>
              <a:ext uri="{FF2B5EF4-FFF2-40B4-BE49-F238E27FC236}">
                <a16:creationId xmlns:a16="http://schemas.microsoft.com/office/drawing/2014/main" id="{2FA032DA-2C22-F389-058B-82EF8B80BABA}"/>
              </a:ext>
            </a:extLst>
          </p:cNvPr>
          <p:cNvSpPr txBox="1"/>
          <p:nvPr/>
        </p:nvSpPr>
        <p:spPr>
          <a:xfrm>
            <a:off x="6071666" y="2651401"/>
            <a:ext cx="841064" cy="369332"/>
          </a:xfrm>
          <a:prstGeom prst="rect">
            <a:avLst/>
          </a:prstGeom>
          <a:noFill/>
        </p:spPr>
        <p:txBody>
          <a:bodyPr wrap="none" rtlCol="0">
            <a:spAutoFit/>
          </a:bodyPr>
          <a:lstStyle/>
          <a:p>
            <a:r>
              <a:rPr lang="en-SG" dirty="0"/>
              <a:t>Tensor</a:t>
            </a:r>
          </a:p>
        </p:txBody>
      </p:sp>
      <p:sp>
        <p:nvSpPr>
          <p:cNvPr id="393" name="TextBox 392">
            <a:extLst>
              <a:ext uri="{FF2B5EF4-FFF2-40B4-BE49-F238E27FC236}">
                <a16:creationId xmlns:a16="http://schemas.microsoft.com/office/drawing/2014/main" id="{90A1E30A-DF8D-1B88-0070-5F9541628CA6}"/>
              </a:ext>
            </a:extLst>
          </p:cNvPr>
          <p:cNvSpPr txBox="1"/>
          <p:nvPr/>
        </p:nvSpPr>
        <p:spPr>
          <a:xfrm>
            <a:off x="6516458" y="2990562"/>
            <a:ext cx="1124026" cy="646331"/>
          </a:xfrm>
          <a:prstGeom prst="rect">
            <a:avLst/>
          </a:prstGeom>
          <a:noFill/>
        </p:spPr>
        <p:txBody>
          <a:bodyPr wrap="none" rtlCol="0">
            <a:spAutoFit/>
          </a:bodyPr>
          <a:lstStyle/>
          <a:p>
            <a:r>
              <a:rPr lang="en-SG" dirty="0"/>
              <a:t>L1 Cache</a:t>
            </a:r>
          </a:p>
          <a:p>
            <a:r>
              <a:rPr lang="en-SG" dirty="0"/>
              <a:t>SMEM</a:t>
            </a:r>
          </a:p>
        </p:txBody>
      </p:sp>
      <p:sp>
        <p:nvSpPr>
          <p:cNvPr id="394" name="TextBox 393">
            <a:extLst>
              <a:ext uri="{FF2B5EF4-FFF2-40B4-BE49-F238E27FC236}">
                <a16:creationId xmlns:a16="http://schemas.microsoft.com/office/drawing/2014/main" id="{09B27F4E-7681-6720-0DB2-734865D67A31}"/>
              </a:ext>
            </a:extLst>
          </p:cNvPr>
          <p:cNvSpPr txBox="1"/>
          <p:nvPr/>
        </p:nvSpPr>
        <p:spPr>
          <a:xfrm>
            <a:off x="7328164" y="938723"/>
            <a:ext cx="593432" cy="369332"/>
          </a:xfrm>
          <a:prstGeom prst="rect">
            <a:avLst/>
          </a:prstGeom>
          <a:noFill/>
        </p:spPr>
        <p:txBody>
          <a:bodyPr wrap="none" rtlCol="0">
            <a:spAutoFit/>
          </a:bodyPr>
          <a:lstStyle/>
          <a:p>
            <a:r>
              <a:rPr lang="en-SG" dirty="0"/>
              <a:t>SFU</a:t>
            </a:r>
          </a:p>
        </p:txBody>
      </p:sp>
      <p:sp>
        <p:nvSpPr>
          <p:cNvPr id="395" name="TextBox 394">
            <a:extLst>
              <a:ext uri="{FF2B5EF4-FFF2-40B4-BE49-F238E27FC236}">
                <a16:creationId xmlns:a16="http://schemas.microsoft.com/office/drawing/2014/main" id="{A2581A01-2BB9-C443-0295-DC760273D20C}"/>
              </a:ext>
            </a:extLst>
          </p:cNvPr>
          <p:cNvSpPr txBox="1"/>
          <p:nvPr/>
        </p:nvSpPr>
        <p:spPr>
          <a:xfrm>
            <a:off x="7343768" y="1587291"/>
            <a:ext cx="593432" cy="369332"/>
          </a:xfrm>
          <a:prstGeom prst="rect">
            <a:avLst/>
          </a:prstGeom>
          <a:noFill/>
        </p:spPr>
        <p:txBody>
          <a:bodyPr wrap="none" rtlCol="0">
            <a:spAutoFit/>
          </a:bodyPr>
          <a:lstStyle/>
          <a:p>
            <a:r>
              <a:rPr lang="en-SG" dirty="0"/>
              <a:t>SFU</a:t>
            </a:r>
          </a:p>
        </p:txBody>
      </p:sp>
      <p:sp>
        <p:nvSpPr>
          <p:cNvPr id="396" name="TextBox 395">
            <a:extLst>
              <a:ext uri="{FF2B5EF4-FFF2-40B4-BE49-F238E27FC236}">
                <a16:creationId xmlns:a16="http://schemas.microsoft.com/office/drawing/2014/main" id="{13A4A3D1-8F3C-8E80-E4B8-ACD5A5DE79AD}"/>
              </a:ext>
            </a:extLst>
          </p:cNvPr>
          <p:cNvSpPr txBox="1"/>
          <p:nvPr/>
        </p:nvSpPr>
        <p:spPr>
          <a:xfrm>
            <a:off x="7372176" y="1930020"/>
            <a:ext cx="593432" cy="369332"/>
          </a:xfrm>
          <a:prstGeom prst="rect">
            <a:avLst/>
          </a:prstGeom>
          <a:noFill/>
        </p:spPr>
        <p:txBody>
          <a:bodyPr wrap="square" rtlCol="0">
            <a:spAutoFit/>
          </a:bodyPr>
          <a:lstStyle/>
          <a:p>
            <a:r>
              <a:rPr lang="en-SG" dirty="0"/>
              <a:t>SFU</a:t>
            </a:r>
          </a:p>
        </p:txBody>
      </p:sp>
      <p:sp>
        <p:nvSpPr>
          <p:cNvPr id="397" name="TextBox 396">
            <a:extLst>
              <a:ext uri="{FF2B5EF4-FFF2-40B4-BE49-F238E27FC236}">
                <a16:creationId xmlns:a16="http://schemas.microsoft.com/office/drawing/2014/main" id="{8BA23D8D-0DD1-0824-78E5-CF0874221012}"/>
              </a:ext>
            </a:extLst>
          </p:cNvPr>
          <p:cNvSpPr txBox="1"/>
          <p:nvPr/>
        </p:nvSpPr>
        <p:spPr>
          <a:xfrm>
            <a:off x="5781162" y="2277978"/>
            <a:ext cx="694806" cy="369332"/>
          </a:xfrm>
          <a:prstGeom prst="rect">
            <a:avLst/>
          </a:prstGeom>
          <a:noFill/>
        </p:spPr>
        <p:txBody>
          <a:bodyPr wrap="none" rtlCol="0">
            <a:spAutoFit/>
          </a:bodyPr>
          <a:lstStyle/>
          <a:p>
            <a:r>
              <a:rPr lang="en-SG" dirty="0"/>
              <a:t>LDST</a:t>
            </a:r>
          </a:p>
        </p:txBody>
      </p:sp>
      <p:sp>
        <p:nvSpPr>
          <p:cNvPr id="399" name="TextBox 398">
            <a:extLst>
              <a:ext uri="{FF2B5EF4-FFF2-40B4-BE49-F238E27FC236}">
                <a16:creationId xmlns:a16="http://schemas.microsoft.com/office/drawing/2014/main" id="{D733BF11-B831-441C-E291-B082A78389B7}"/>
              </a:ext>
            </a:extLst>
          </p:cNvPr>
          <p:cNvSpPr txBox="1"/>
          <p:nvPr/>
        </p:nvSpPr>
        <p:spPr>
          <a:xfrm>
            <a:off x="6569342" y="2277978"/>
            <a:ext cx="694806" cy="369332"/>
          </a:xfrm>
          <a:prstGeom prst="rect">
            <a:avLst/>
          </a:prstGeom>
          <a:noFill/>
        </p:spPr>
        <p:txBody>
          <a:bodyPr wrap="none" rtlCol="0">
            <a:spAutoFit/>
          </a:bodyPr>
          <a:lstStyle/>
          <a:p>
            <a:r>
              <a:rPr lang="en-SG" dirty="0"/>
              <a:t>LDST</a:t>
            </a:r>
          </a:p>
        </p:txBody>
      </p:sp>
      <p:sp>
        <p:nvSpPr>
          <p:cNvPr id="401" name="TextBox 400">
            <a:extLst>
              <a:ext uri="{FF2B5EF4-FFF2-40B4-BE49-F238E27FC236}">
                <a16:creationId xmlns:a16="http://schemas.microsoft.com/office/drawing/2014/main" id="{347600A1-FB0A-D2C5-72A1-E645AA9BE410}"/>
              </a:ext>
            </a:extLst>
          </p:cNvPr>
          <p:cNvSpPr txBox="1"/>
          <p:nvPr/>
        </p:nvSpPr>
        <p:spPr>
          <a:xfrm>
            <a:off x="196951" y="131069"/>
            <a:ext cx="1432508" cy="646331"/>
          </a:xfrm>
          <a:prstGeom prst="rect">
            <a:avLst/>
          </a:prstGeom>
          <a:noFill/>
        </p:spPr>
        <p:txBody>
          <a:bodyPr wrap="none" rtlCol="0">
            <a:spAutoFit/>
          </a:bodyPr>
          <a:lstStyle/>
          <a:p>
            <a:r>
              <a:rPr lang="en-SG" dirty="0"/>
              <a:t>L2 Cache</a:t>
            </a:r>
          </a:p>
          <a:p>
            <a:r>
              <a:rPr lang="en-SG" dirty="0"/>
              <a:t>GDDR6 RAM</a:t>
            </a:r>
          </a:p>
        </p:txBody>
      </p:sp>
      <p:sp>
        <p:nvSpPr>
          <p:cNvPr id="402" name="TextBox 401">
            <a:extLst>
              <a:ext uri="{FF2B5EF4-FFF2-40B4-BE49-F238E27FC236}">
                <a16:creationId xmlns:a16="http://schemas.microsoft.com/office/drawing/2014/main" id="{A83D8D90-2C90-C5DA-5E8C-8B89A5D64F7B}"/>
              </a:ext>
            </a:extLst>
          </p:cNvPr>
          <p:cNvSpPr txBox="1"/>
          <p:nvPr/>
        </p:nvSpPr>
        <p:spPr>
          <a:xfrm>
            <a:off x="1041504" y="-395989"/>
            <a:ext cx="3856697" cy="369332"/>
          </a:xfrm>
          <a:prstGeom prst="rect">
            <a:avLst/>
          </a:prstGeom>
          <a:noFill/>
        </p:spPr>
        <p:txBody>
          <a:bodyPr wrap="none" rtlCol="0">
            <a:spAutoFit/>
          </a:bodyPr>
          <a:lstStyle/>
          <a:p>
            <a:r>
              <a:rPr lang="en-SG" dirty="0"/>
              <a:t>Block Scheduler (find what this does)</a:t>
            </a:r>
          </a:p>
        </p:txBody>
      </p:sp>
      <p:sp>
        <p:nvSpPr>
          <p:cNvPr id="403" name="TextBox 402">
            <a:extLst>
              <a:ext uri="{FF2B5EF4-FFF2-40B4-BE49-F238E27FC236}">
                <a16:creationId xmlns:a16="http://schemas.microsoft.com/office/drawing/2014/main" id="{DE193F35-09BF-DFBC-CBDF-90112E071741}"/>
              </a:ext>
            </a:extLst>
          </p:cNvPr>
          <p:cNvSpPr txBox="1"/>
          <p:nvPr/>
        </p:nvSpPr>
        <p:spPr>
          <a:xfrm>
            <a:off x="8949512" y="1539314"/>
            <a:ext cx="1394036" cy="369332"/>
          </a:xfrm>
          <a:prstGeom prst="rect">
            <a:avLst/>
          </a:prstGeom>
          <a:noFill/>
        </p:spPr>
        <p:txBody>
          <a:bodyPr wrap="none" rtlCol="0">
            <a:spAutoFit/>
          </a:bodyPr>
          <a:lstStyle/>
          <a:p>
            <a:r>
              <a:rPr lang="en-SG" dirty="0"/>
              <a:t>Register file</a:t>
            </a:r>
          </a:p>
        </p:txBody>
      </p:sp>
      <p:pic>
        <p:nvPicPr>
          <p:cNvPr id="405" name="Picture 404" descr="alt text">
            <a:hlinkClick r:id="rId5" tgtFrame="&quot;_blank&quot;"/>
            <a:extLst>
              <a:ext uri="{FF2B5EF4-FFF2-40B4-BE49-F238E27FC236}">
                <a16:creationId xmlns:a16="http://schemas.microsoft.com/office/drawing/2014/main" id="{E717F50E-FEE7-D198-2B80-15C0819AC3E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83694" y="3241396"/>
            <a:ext cx="2604101" cy="2048620"/>
          </a:xfrm>
          <a:prstGeom prst="rect">
            <a:avLst/>
          </a:prstGeom>
          <a:noFill/>
          <a:ln>
            <a:noFill/>
          </a:ln>
        </p:spPr>
      </p:pic>
      <p:cxnSp>
        <p:nvCxnSpPr>
          <p:cNvPr id="407" name="Straight Connector 406">
            <a:extLst>
              <a:ext uri="{FF2B5EF4-FFF2-40B4-BE49-F238E27FC236}">
                <a16:creationId xmlns:a16="http://schemas.microsoft.com/office/drawing/2014/main" id="{853D73FE-A119-EC77-B1DD-979F416587EC}"/>
              </a:ext>
            </a:extLst>
          </p:cNvPr>
          <p:cNvCxnSpPr/>
          <p:nvPr/>
        </p:nvCxnSpPr>
        <p:spPr>
          <a:xfrm flipV="1">
            <a:off x="8201876" y="2276011"/>
            <a:ext cx="1006765" cy="319156"/>
          </a:xfrm>
          <a:prstGeom prst="line">
            <a:avLst/>
          </a:prstGeom>
        </p:spPr>
        <p:style>
          <a:lnRef idx="2">
            <a:schemeClr val="accent1"/>
          </a:lnRef>
          <a:fillRef idx="0">
            <a:schemeClr val="accent1"/>
          </a:fillRef>
          <a:effectRef idx="1">
            <a:schemeClr val="accent1"/>
          </a:effectRef>
          <a:fontRef idx="minor">
            <a:schemeClr val="tx1"/>
          </a:fontRef>
        </p:style>
      </p:cxnSp>
      <p:cxnSp>
        <p:nvCxnSpPr>
          <p:cNvPr id="408" name="Straight Connector 407">
            <a:extLst>
              <a:ext uri="{FF2B5EF4-FFF2-40B4-BE49-F238E27FC236}">
                <a16:creationId xmlns:a16="http://schemas.microsoft.com/office/drawing/2014/main" id="{FFB8939A-DF88-B7EE-7B81-6B76F4E3F725}"/>
              </a:ext>
            </a:extLst>
          </p:cNvPr>
          <p:cNvCxnSpPr>
            <a:cxnSpLocks/>
          </p:cNvCxnSpPr>
          <p:nvPr/>
        </p:nvCxnSpPr>
        <p:spPr>
          <a:xfrm>
            <a:off x="8174992" y="2815645"/>
            <a:ext cx="1060534" cy="3785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11" name="Straight Connector 410">
            <a:extLst>
              <a:ext uri="{FF2B5EF4-FFF2-40B4-BE49-F238E27FC236}">
                <a16:creationId xmlns:a16="http://schemas.microsoft.com/office/drawing/2014/main" id="{EA1F76C7-C885-CC03-00AD-E3AE8A535095}"/>
              </a:ext>
            </a:extLst>
          </p:cNvPr>
          <p:cNvCxnSpPr>
            <a:cxnSpLocks/>
          </p:cNvCxnSpPr>
          <p:nvPr/>
        </p:nvCxnSpPr>
        <p:spPr>
          <a:xfrm flipH="1">
            <a:off x="4996536" y="2277978"/>
            <a:ext cx="740635" cy="169240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4" name="Straight Connector 413">
            <a:extLst>
              <a:ext uri="{FF2B5EF4-FFF2-40B4-BE49-F238E27FC236}">
                <a16:creationId xmlns:a16="http://schemas.microsoft.com/office/drawing/2014/main" id="{0C0C2BE4-DFF0-942D-2C7A-05CA83DB0FE6}"/>
              </a:ext>
            </a:extLst>
          </p:cNvPr>
          <p:cNvCxnSpPr>
            <a:cxnSpLocks/>
          </p:cNvCxnSpPr>
          <p:nvPr/>
        </p:nvCxnSpPr>
        <p:spPr>
          <a:xfrm>
            <a:off x="6419571" y="2225893"/>
            <a:ext cx="2420546" cy="1820572"/>
          </a:xfrm>
          <a:prstGeom prst="line">
            <a:avLst/>
          </a:prstGeom>
        </p:spPr>
        <p:style>
          <a:lnRef idx="2">
            <a:schemeClr val="accent1"/>
          </a:lnRef>
          <a:fillRef idx="0">
            <a:schemeClr val="accent1"/>
          </a:fillRef>
          <a:effectRef idx="1">
            <a:schemeClr val="accent1"/>
          </a:effectRef>
          <a:fontRef idx="minor">
            <a:schemeClr val="tx1"/>
          </a:fontRef>
        </p:style>
      </p:cxnSp>
      <p:cxnSp>
        <p:nvCxnSpPr>
          <p:cNvPr id="417" name="Straight Connector 416">
            <a:extLst>
              <a:ext uri="{FF2B5EF4-FFF2-40B4-BE49-F238E27FC236}">
                <a16:creationId xmlns:a16="http://schemas.microsoft.com/office/drawing/2014/main" id="{CC326D15-4B11-B8D1-0A7C-F9CD02C620D8}"/>
              </a:ext>
            </a:extLst>
          </p:cNvPr>
          <p:cNvCxnSpPr>
            <a:cxnSpLocks/>
            <a:stCxn id="187" idx="1"/>
          </p:cNvCxnSpPr>
          <p:nvPr/>
        </p:nvCxnSpPr>
        <p:spPr>
          <a:xfrm flipV="1">
            <a:off x="1203377" y="297332"/>
            <a:ext cx="4666981" cy="300065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0" name="Straight Connector 419">
            <a:extLst>
              <a:ext uri="{FF2B5EF4-FFF2-40B4-BE49-F238E27FC236}">
                <a16:creationId xmlns:a16="http://schemas.microsoft.com/office/drawing/2014/main" id="{6E7A2D52-2F89-244E-7D78-F5FA5C175D2F}"/>
              </a:ext>
            </a:extLst>
          </p:cNvPr>
          <p:cNvCxnSpPr>
            <a:cxnSpLocks/>
          </p:cNvCxnSpPr>
          <p:nvPr/>
        </p:nvCxnSpPr>
        <p:spPr>
          <a:xfrm flipV="1">
            <a:off x="1725156" y="3369622"/>
            <a:ext cx="3928098" cy="418389"/>
          </a:xfrm>
          <a:prstGeom prst="line">
            <a:avLst/>
          </a:prstGeom>
        </p:spPr>
        <p:style>
          <a:lnRef idx="2">
            <a:schemeClr val="accent1"/>
          </a:lnRef>
          <a:fillRef idx="0">
            <a:schemeClr val="accent1"/>
          </a:fillRef>
          <a:effectRef idx="1">
            <a:schemeClr val="accent1"/>
          </a:effectRef>
          <a:fontRef idx="minor">
            <a:schemeClr val="tx1"/>
          </a:fontRef>
        </p:style>
      </p:cxnSp>
      <p:sp>
        <p:nvSpPr>
          <p:cNvPr id="424" name="TextBox 423">
            <a:extLst>
              <a:ext uri="{FF2B5EF4-FFF2-40B4-BE49-F238E27FC236}">
                <a16:creationId xmlns:a16="http://schemas.microsoft.com/office/drawing/2014/main" id="{CEF4127F-9E4C-A66C-E53D-E97D52F6C456}"/>
              </a:ext>
            </a:extLst>
          </p:cNvPr>
          <p:cNvSpPr txBox="1"/>
          <p:nvPr/>
        </p:nvSpPr>
        <p:spPr>
          <a:xfrm>
            <a:off x="895560" y="5945260"/>
            <a:ext cx="3073587" cy="646331"/>
          </a:xfrm>
          <a:prstGeom prst="rect">
            <a:avLst/>
          </a:prstGeom>
          <a:noFill/>
        </p:spPr>
        <p:txBody>
          <a:bodyPr wrap="square" rtlCol="0">
            <a:spAutoFit/>
          </a:bodyPr>
          <a:lstStyle/>
          <a:p>
            <a:r>
              <a:rPr lang="en-SG" dirty="0"/>
              <a:t>Order in which threads are sent to the processor</a:t>
            </a:r>
          </a:p>
        </p:txBody>
      </p:sp>
      <p:sp>
        <p:nvSpPr>
          <p:cNvPr id="425" name="TextBox 424">
            <a:extLst>
              <a:ext uri="{FF2B5EF4-FFF2-40B4-BE49-F238E27FC236}">
                <a16:creationId xmlns:a16="http://schemas.microsoft.com/office/drawing/2014/main" id="{7A6DA6AC-67EE-B357-CC90-CF035F69A448}"/>
              </a:ext>
            </a:extLst>
          </p:cNvPr>
          <p:cNvSpPr txBox="1"/>
          <p:nvPr/>
        </p:nvSpPr>
        <p:spPr>
          <a:xfrm>
            <a:off x="9467062" y="5342463"/>
            <a:ext cx="3073587" cy="646331"/>
          </a:xfrm>
          <a:prstGeom prst="rect">
            <a:avLst/>
          </a:prstGeom>
          <a:noFill/>
        </p:spPr>
        <p:txBody>
          <a:bodyPr wrap="square" rtlCol="0">
            <a:spAutoFit/>
          </a:bodyPr>
          <a:lstStyle/>
          <a:p>
            <a:r>
              <a:rPr lang="en-SG" dirty="0"/>
              <a:t>Order in which threads are sent to the processor</a:t>
            </a:r>
          </a:p>
        </p:txBody>
      </p:sp>
      <p:pic>
        <p:nvPicPr>
          <p:cNvPr id="404" name="Picture 403" descr="A diagram of a computer system&#10;&#10;Description automatically generated">
            <a:extLst>
              <a:ext uri="{FF2B5EF4-FFF2-40B4-BE49-F238E27FC236}">
                <a16:creationId xmlns:a16="http://schemas.microsoft.com/office/drawing/2014/main" id="{A9194917-EDC4-8665-95F1-CD2A323BB3EA}"/>
              </a:ext>
            </a:extLst>
          </p:cNvPr>
          <p:cNvPicPr>
            <a:picLocks noChangeAspect="1"/>
          </p:cNvPicPr>
          <p:nvPr/>
        </p:nvPicPr>
        <p:blipFill>
          <a:blip r:embed="rId7"/>
          <a:stretch>
            <a:fillRect/>
          </a:stretch>
        </p:blipFill>
        <p:spPr>
          <a:xfrm>
            <a:off x="7026223" y="5061968"/>
            <a:ext cx="13297364" cy="8505178"/>
          </a:xfrm>
          <a:prstGeom prst="rect">
            <a:avLst/>
          </a:prstGeom>
        </p:spPr>
      </p:pic>
      <p:pic>
        <p:nvPicPr>
          <p:cNvPr id="427" name="Picture 426" descr="Tech Babble #18): Why Ampere (RTX 30 series) &quot;doesn't perform as high&quot; with  so many &quot;CUDA cores&quot;.">
            <a:extLst>
              <a:ext uri="{FF2B5EF4-FFF2-40B4-BE49-F238E27FC236}">
                <a16:creationId xmlns:a16="http://schemas.microsoft.com/office/drawing/2014/main" id="{A65E7E28-ED69-8D1E-4B1F-FFE69DF59D5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42305" y="6786335"/>
            <a:ext cx="5731510" cy="2269490"/>
          </a:xfrm>
          <a:prstGeom prst="rect">
            <a:avLst/>
          </a:prstGeom>
          <a:noFill/>
          <a:ln>
            <a:noFill/>
          </a:ln>
        </p:spPr>
      </p:pic>
      <p:pic>
        <p:nvPicPr>
          <p:cNvPr id="428" name="Picture 427" descr="A diagram of a computer system&#10;&#10;Description automatically generated">
            <a:extLst>
              <a:ext uri="{FF2B5EF4-FFF2-40B4-BE49-F238E27FC236}">
                <a16:creationId xmlns:a16="http://schemas.microsoft.com/office/drawing/2014/main" id="{BC9B34CA-6BC4-F54C-7785-98505DDF9206}"/>
              </a:ext>
            </a:extLst>
          </p:cNvPr>
          <p:cNvPicPr>
            <a:picLocks noChangeAspect="1"/>
          </p:cNvPicPr>
          <p:nvPr/>
        </p:nvPicPr>
        <p:blipFill>
          <a:blip r:embed="rId9"/>
          <a:stretch>
            <a:fillRect/>
          </a:stretch>
        </p:blipFill>
        <p:spPr>
          <a:xfrm>
            <a:off x="11596158" y="889652"/>
            <a:ext cx="3752850" cy="2819400"/>
          </a:xfrm>
          <a:prstGeom prst="rect">
            <a:avLst/>
          </a:prstGeom>
        </p:spPr>
      </p:pic>
      <p:pic>
        <p:nvPicPr>
          <p:cNvPr id="430" name="Picture 429" descr="A diagram of a machine&#10;&#10;Description automatically generated">
            <a:extLst>
              <a:ext uri="{FF2B5EF4-FFF2-40B4-BE49-F238E27FC236}">
                <a16:creationId xmlns:a16="http://schemas.microsoft.com/office/drawing/2014/main" id="{C2271056-9284-2536-FBFB-686E21730E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2038" y="3336177"/>
            <a:ext cx="4773091" cy="6858000"/>
          </a:xfrm>
          <a:prstGeom prst="rect">
            <a:avLst/>
          </a:prstGeom>
        </p:spPr>
      </p:pic>
    </p:spTree>
    <p:extLst>
      <p:ext uri="{BB962C8B-B14F-4D97-AF65-F5344CB8AC3E}">
        <p14:creationId xmlns:p14="http://schemas.microsoft.com/office/powerpoint/2010/main" val="315180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2ABE19F-D5F7-7BFB-5CFB-361EDB7BDA8F}"/>
              </a:ext>
            </a:extLst>
          </p:cNvPr>
          <p:cNvGrpSpPr/>
          <p:nvPr/>
        </p:nvGrpSpPr>
        <p:grpSpPr>
          <a:xfrm>
            <a:off x="-4965204" y="-7171956"/>
            <a:ext cx="7451488" cy="8718172"/>
            <a:chOff x="-7631128" y="-5547201"/>
            <a:chExt cx="7451488" cy="8718172"/>
          </a:xfrm>
        </p:grpSpPr>
        <p:cxnSp>
          <p:nvCxnSpPr>
            <p:cNvPr id="551" name="Straight Arrow Connector 550">
              <a:extLst>
                <a:ext uri="{FF2B5EF4-FFF2-40B4-BE49-F238E27FC236}">
                  <a16:creationId xmlns:a16="http://schemas.microsoft.com/office/drawing/2014/main" id="{D14644C4-5DAC-F8C8-6550-8913B541BB9B}"/>
                </a:ext>
              </a:extLst>
            </p:cNvPr>
            <p:cNvCxnSpPr>
              <a:cxnSpLocks/>
            </p:cNvCxnSpPr>
            <p:nvPr/>
          </p:nvCxnSpPr>
          <p:spPr>
            <a:xfrm>
              <a:off x="-4780917" y="2135660"/>
              <a:ext cx="4941" cy="626087"/>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096" name="Group 1095">
              <a:extLst>
                <a:ext uri="{FF2B5EF4-FFF2-40B4-BE49-F238E27FC236}">
                  <a16:creationId xmlns:a16="http://schemas.microsoft.com/office/drawing/2014/main" id="{70ADCF6F-E7B9-2F64-DE72-5D636E0FD261}"/>
                </a:ext>
              </a:extLst>
            </p:cNvPr>
            <p:cNvGrpSpPr/>
            <p:nvPr/>
          </p:nvGrpSpPr>
          <p:grpSpPr>
            <a:xfrm>
              <a:off x="-6943810" y="-3530412"/>
              <a:ext cx="5110299" cy="5690521"/>
              <a:chOff x="1654304" y="929354"/>
              <a:chExt cx="5110299" cy="5690521"/>
            </a:xfrm>
          </p:grpSpPr>
          <p:sp>
            <p:nvSpPr>
              <p:cNvPr id="529" name="Rectangle 528">
                <a:extLst>
                  <a:ext uri="{FF2B5EF4-FFF2-40B4-BE49-F238E27FC236}">
                    <a16:creationId xmlns:a16="http://schemas.microsoft.com/office/drawing/2014/main" id="{0731E21A-BC9D-E1DB-590F-D8A9762623C8}"/>
                  </a:ext>
                </a:extLst>
              </p:cNvPr>
              <p:cNvSpPr/>
              <p:nvPr/>
            </p:nvSpPr>
            <p:spPr>
              <a:xfrm>
                <a:off x="1654304" y="929354"/>
                <a:ext cx="5110299" cy="5690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301" name="Group 300">
                <a:extLst>
                  <a:ext uri="{FF2B5EF4-FFF2-40B4-BE49-F238E27FC236}">
                    <a16:creationId xmlns:a16="http://schemas.microsoft.com/office/drawing/2014/main" id="{71D6225C-ECF5-286C-2155-68F6E1F976D0}"/>
                  </a:ext>
                </a:extLst>
              </p:cNvPr>
              <p:cNvGrpSpPr/>
              <p:nvPr/>
            </p:nvGrpSpPr>
            <p:grpSpPr>
              <a:xfrm>
                <a:off x="2982915" y="974471"/>
                <a:ext cx="1184005" cy="626087"/>
                <a:chOff x="3752904" y="1856916"/>
                <a:chExt cx="1184005" cy="626087"/>
              </a:xfrm>
            </p:grpSpPr>
            <p:sp>
              <p:nvSpPr>
                <p:cNvPr id="302" name="Rectangle 301">
                  <a:extLst>
                    <a:ext uri="{FF2B5EF4-FFF2-40B4-BE49-F238E27FC236}">
                      <a16:creationId xmlns:a16="http://schemas.microsoft.com/office/drawing/2014/main" id="{91B5F613-38C3-3BC4-67B6-368A0C07361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04" name="Rectangle 303">
                  <a:extLst>
                    <a:ext uri="{FF2B5EF4-FFF2-40B4-BE49-F238E27FC236}">
                      <a16:creationId xmlns:a16="http://schemas.microsoft.com/office/drawing/2014/main" id="{20656E01-6168-5475-FD6E-92EEE979FD8E}"/>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05" name="Group 304">
                <a:extLst>
                  <a:ext uri="{FF2B5EF4-FFF2-40B4-BE49-F238E27FC236}">
                    <a16:creationId xmlns:a16="http://schemas.microsoft.com/office/drawing/2014/main" id="{6D554F48-D9CC-63AF-893E-49E34C48CCA5}"/>
                  </a:ext>
                </a:extLst>
              </p:cNvPr>
              <p:cNvGrpSpPr/>
              <p:nvPr/>
            </p:nvGrpSpPr>
            <p:grpSpPr>
              <a:xfrm>
                <a:off x="4263025" y="969602"/>
                <a:ext cx="1184005" cy="626087"/>
                <a:chOff x="3752904" y="1856916"/>
                <a:chExt cx="1184005" cy="626087"/>
              </a:xfrm>
            </p:grpSpPr>
            <p:sp>
              <p:nvSpPr>
                <p:cNvPr id="306" name="Rectangle 305">
                  <a:extLst>
                    <a:ext uri="{FF2B5EF4-FFF2-40B4-BE49-F238E27FC236}">
                      <a16:creationId xmlns:a16="http://schemas.microsoft.com/office/drawing/2014/main" id="{631B33CB-2F4B-7642-5678-CE0519FB320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07" name="Rectangle 306">
                  <a:extLst>
                    <a:ext uri="{FF2B5EF4-FFF2-40B4-BE49-F238E27FC236}">
                      <a16:creationId xmlns:a16="http://schemas.microsoft.com/office/drawing/2014/main" id="{E144F7D8-85D7-6B77-8F7D-F51D93B1DCA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308" name="Rectangle 307">
                  <a:extLst>
                    <a:ext uri="{FF2B5EF4-FFF2-40B4-BE49-F238E27FC236}">
                      <a16:creationId xmlns:a16="http://schemas.microsoft.com/office/drawing/2014/main" id="{53C948A2-4D00-A935-6562-76AFE8D38E2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09" name="Group 308">
                <a:extLst>
                  <a:ext uri="{FF2B5EF4-FFF2-40B4-BE49-F238E27FC236}">
                    <a16:creationId xmlns:a16="http://schemas.microsoft.com/office/drawing/2014/main" id="{3582EDD8-EBAA-DA5B-A1E8-876589B8B743}"/>
                  </a:ext>
                </a:extLst>
              </p:cNvPr>
              <p:cNvGrpSpPr/>
              <p:nvPr/>
            </p:nvGrpSpPr>
            <p:grpSpPr>
              <a:xfrm>
                <a:off x="5547049" y="976888"/>
                <a:ext cx="1184005" cy="626087"/>
                <a:chOff x="3752904" y="1856916"/>
                <a:chExt cx="1184005" cy="626087"/>
              </a:xfrm>
            </p:grpSpPr>
            <p:sp>
              <p:nvSpPr>
                <p:cNvPr id="310" name="Rectangle 309">
                  <a:extLst>
                    <a:ext uri="{FF2B5EF4-FFF2-40B4-BE49-F238E27FC236}">
                      <a16:creationId xmlns:a16="http://schemas.microsoft.com/office/drawing/2014/main" id="{F3109734-749F-8A6A-120F-CF210ED3E01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11" name="Rectangle 310">
                  <a:extLst>
                    <a:ext uri="{FF2B5EF4-FFF2-40B4-BE49-F238E27FC236}">
                      <a16:creationId xmlns:a16="http://schemas.microsoft.com/office/drawing/2014/main" id="{98F65A3A-EC65-4CBB-A2F5-98BDD12FE846}"/>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312" name="Rectangle 311">
                  <a:extLst>
                    <a:ext uri="{FF2B5EF4-FFF2-40B4-BE49-F238E27FC236}">
                      <a16:creationId xmlns:a16="http://schemas.microsoft.com/office/drawing/2014/main" id="{3832C810-C46E-13BD-C6A2-0639004ADB1B}"/>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98" name="Group 397">
                <a:extLst>
                  <a:ext uri="{FF2B5EF4-FFF2-40B4-BE49-F238E27FC236}">
                    <a16:creationId xmlns:a16="http://schemas.microsoft.com/office/drawing/2014/main" id="{C30930D7-B6BC-43E0-874B-9694B397B639}"/>
                  </a:ext>
                </a:extLst>
              </p:cNvPr>
              <p:cNvGrpSpPr/>
              <p:nvPr/>
            </p:nvGrpSpPr>
            <p:grpSpPr>
              <a:xfrm>
                <a:off x="4263025" y="1687926"/>
                <a:ext cx="1184005" cy="626087"/>
                <a:chOff x="3752904" y="1856916"/>
                <a:chExt cx="1184005" cy="626087"/>
              </a:xfrm>
            </p:grpSpPr>
            <p:sp>
              <p:nvSpPr>
                <p:cNvPr id="400" name="Rectangle 399">
                  <a:extLst>
                    <a:ext uri="{FF2B5EF4-FFF2-40B4-BE49-F238E27FC236}">
                      <a16:creationId xmlns:a16="http://schemas.microsoft.com/office/drawing/2014/main" id="{79163A6F-067F-BD97-E25B-7DF9D1F451A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06" name="Rectangle 405">
                  <a:extLst>
                    <a:ext uri="{FF2B5EF4-FFF2-40B4-BE49-F238E27FC236}">
                      <a16:creationId xmlns:a16="http://schemas.microsoft.com/office/drawing/2014/main" id="{C5ADF1B7-1ED5-6011-3BED-72949C9FAA28}"/>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09" name="Rectangle 408">
                  <a:extLst>
                    <a:ext uri="{FF2B5EF4-FFF2-40B4-BE49-F238E27FC236}">
                      <a16:creationId xmlns:a16="http://schemas.microsoft.com/office/drawing/2014/main" id="{585E57F6-EBB4-9D06-BB91-2C4B0CFBDD0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10" name="Group 409">
                <a:extLst>
                  <a:ext uri="{FF2B5EF4-FFF2-40B4-BE49-F238E27FC236}">
                    <a16:creationId xmlns:a16="http://schemas.microsoft.com/office/drawing/2014/main" id="{840384C1-E1A3-0DD7-EEB1-D6981A66B402}"/>
                  </a:ext>
                </a:extLst>
              </p:cNvPr>
              <p:cNvGrpSpPr/>
              <p:nvPr/>
            </p:nvGrpSpPr>
            <p:grpSpPr>
              <a:xfrm>
                <a:off x="5547049" y="1695212"/>
                <a:ext cx="1184005" cy="626087"/>
                <a:chOff x="3752904" y="1856916"/>
                <a:chExt cx="1184005" cy="626087"/>
              </a:xfrm>
            </p:grpSpPr>
            <p:sp>
              <p:nvSpPr>
                <p:cNvPr id="412" name="Rectangle 411">
                  <a:extLst>
                    <a:ext uri="{FF2B5EF4-FFF2-40B4-BE49-F238E27FC236}">
                      <a16:creationId xmlns:a16="http://schemas.microsoft.com/office/drawing/2014/main" id="{52B75304-4B23-81B5-1DFE-680154991F9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13" name="Rectangle 412">
                  <a:extLst>
                    <a:ext uri="{FF2B5EF4-FFF2-40B4-BE49-F238E27FC236}">
                      <a16:creationId xmlns:a16="http://schemas.microsoft.com/office/drawing/2014/main" id="{7B719C62-CA7C-1F5C-02FC-0D7BB12601F3}"/>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15" name="Rectangle 414">
                  <a:extLst>
                    <a:ext uri="{FF2B5EF4-FFF2-40B4-BE49-F238E27FC236}">
                      <a16:creationId xmlns:a16="http://schemas.microsoft.com/office/drawing/2014/main" id="{60BEEA37-ED62-502F-8E75-30DB4312F62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64" name="Group 463">
                <a:extLst>
                  <a:ext uri="{FF2B5EF4-FFF2-40B4-BE49-F238E27FC236}">
                    <a16:creationId xmlns:a16="http://schemas.microsoft.com/office/drawing/2014/main" id="{FE23EEB0-B5CA-222F-2067-1F2B3B43FCDA}"/>
                  </a:ext>
                </a:extLst>
              </p:cNvPr>
              <p:cNvGrpSpPr/>
              <p:nvPr/>
            </p:nvGrpSpPr>
            <p:grpSpPr>
              <a:xfrm>
                <a:off x="4263025" y="2401392"/>
                <a:ext cx="1184005" cy="626087"/>
                <a:chOff x="3752904" y="1856916"/>
                <a:chExt cx="1184005" cy="626087"/>
              </a:xfrm>
            </p:grpSpPr>
            <p:sp>
              <p:nvSpPr>
                <p:cNvPr id="465" name="Rectangle 464">
                  <a:extLst>
                    <a:ext uri="{FF2B5EF4-FFF2-40B4-BE49-F238E27FC236}">
                      <a16:creationId xmlns:a16="http://schemas.microsoft.com/office/drawing/2014/main" id="{FAAD5C34-13A0-2D78-C6A2-A66E4D0CEBB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66" name="Rectangle 465">
                  <a:extLst>
                    <a:ext uri="{FF2B5EF4-FFF2-40B4-BE49-F238E27FC236}">
                      <a16:creationId xmlns:a16="http://schemas.microsoft.com/office/drawing/2014/main" id="{F407DD4A-9743-F297-2627-44212FEE988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67" name="Rectangle 466">
                  <a:extLst>
                    <a:ext uri="{FF2B5EF4-FFF2-40B4-BE49-F238E27FC236}">
                      <a16:creationId xmlns:a16="http://schemas.microsoft.com/office/drawing/2014/main" id="{D290587A-4371-E892-DF44-DC371671ED2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68" name="Group 467">
                <a:extLst>
                  <a:ext uri="{FF2B5EF4-FFF2-40B4-BE49-F238E27FC236}">
                    <a16:creationId xmlns:a16="http://schemas.microsoft.com/office/drawing/2014/main" id="{061ABFD3-C6E4-1C98-57F3-6F240A0A0672}"/>
                  </a:ext>
                </a:extLst>
              </p:cNvPr>
              <p:cNvGrpSpPr/>
              <p:nvPr/>
            </p:nvGrpSpPr>
            <p:grpSpPr>
              <a:xfrm>
                <a:off x="5547049" y="2408678"/>
                <a:ext cx="1184005" cy="626087"/>
                <a:chOff x="3752904" y="1856916"/>
                <a:chExt cx="1184005" cy="626087"/>
              </a:xfrm>
            </p:grpSpPr>
            <p:sp>
              <p:nvSpPr>
                <p:cNvPr id="469" name="Rectangle 468">
                  <a:extLst>
                    <a:ext uri="{FF2B5EF4-FFF2-40B4-BE49-F238E27FC236}">
                      <a16:creationId xmlns:a16="http://schemas.microsoft.com/office/drawing/2014/main" id="{9B0068A9-8423-DD14-999B-A164957C71F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70" name="Rectangle 469">
                  <a:extLst>
                    <a:ext uri="{FF2B5EF4-FFF2-40B4-BE49-F238E27FC236}">
                      <a16:creationId xmlns:a16="http://schemas.microsoft.com/office/drawing/2014/main" id="{4AC89E28-2D5C-F25F-FF06-A39D7E926977}"/>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71" name="Rectangle 470">
                  <a:extLst>
                    <a:ext uri="{FF2B5EF4-FFF2-40B4-BE49-F238E27FC236}">
                      <a16:creationId xmlns:a16="http://schemas.microsoft.com/office/drawing/2014/main" id="{4E94D4AF-3057-A970-0464-2BBBFF169F73}"/>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80" name="Group 479">
                <a:extLst>
                  <a:ext uri="{FF2B5EF4-FFF2-40B4-BE49-F238E27FC236}">
                    <a16:creationId xmlns:a16="http://schemas.microsoft.com/office/drawing/2014/main" id="{76902DD0-1038-5F73-980D-A719AF963201}"/>
                  </a:ext>
                </a:extLst>
              </p:cNvPr>
              <p:cNvGrpSpPr/>
              <p:nvPr/>
            </p:nvGrpSpPr>
            <p:grpSpPr>
              <a:xfrm>
                <a:off x="4263025" y="3119716"/>
                <a:ext cx="1184005" cy="626087"/>
                <a:chOff x="3752904" y="1856916"/>
                <a:chExt cx="1184005" cy="626087"/>
              </a:xfrm>
            </p:grpSpPr>
            <p:sp>
              <p:nvSpPr>
                <p:cNvPr id="481" name="Rectangle 480">
                  <a:extLst>
                    <a:ext uri="{FF2B5EF4-FFF2-40B4-BE49-F238E27FC236}">
                      <a16:creationId xmlns:a16="http://schemas.microsoft.com/office/drawing/2014/main" id="{3417AEF4-8F37-00EB-6985-48035353FD3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82" name="Rectangle 481">
                  <a:extLst>
                    <a:ext uri="{FF2B5EF4-FFF2-40B4-BE49-F238E27FC236}">
                      <a16:creationId xmlns:a16="http://schemas.microsoft.com/office/drawing/2014/main" id="{06DAE9A5-BF6C-7A5F-EDB9-520DC296F711}"/>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83" name="Rectangle 482">
                  <a:extLst>
                    <a:ext uri="{FF2B5EF4-FFF2-40B4-BE49-F238E27FC236}">
                      <a16:creationId xmlns:a16="http://schemas.microsoft.com/office/drawing/2014/main" id="{BB27EC9F-E2D4-ED8B-F55A-07FEC8DAA130}"/>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84" name="Group 483">
                <a:extLst>
                  <a:ext uri="{FF2B5EF4-FFF2-40B4-BE49-F238E27FC236}">
                    <a16:creationId xmlns:a16="http://schemas.microsoft.com/office/drawing/2014/main" id="{4EE90B48-90CA-4A8C-7D21-E71FAE7AA464}"/>
                  </a:ext>
                </a:extLst>
              </p:cNvPr>
              <p:cNvGrpSpPr/>
              <p:nvPr/>
            </p:nvGrpSpPr>
            <p:grpSpPr>
              <a:xfrm>
                <a:off x="5547049" y="3127002"/>
                <a:ext cx="1184005" cy="626087"/>
                <a:chOff x="3752904" y="1856916"/>
                <a:chExt cx="1184005" cy="626087"/>
              </a:xfrm>
            </p:grpSpPr>
            <p:sp>
              <p:nvSpPr>
                <p:cNvPr id="485" name="Rectangle 484">
                  <a:extLst>
                    <a:ext uri="{FF2B5EF4-FFF2-40B4-BE49-F238E27FC236}">
                      <a16:creationId xmlns:a16="http://schemas.microsoft.com/office/drawing/2014/main" id="{E1ADE760-44AA-D333-6E13-FEFAE7D1C6F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86" name="Rectangle 485">
                  <a:extLst>
                    <a:ext uri="{FF2B5EF4-FFF2-40B4-BE49-F238E27FC236}">
                      <a16:creationId xmlns:a16="http://schemas.microsoft.com/office/drawing/2014/main" id="{250ACE84-44B7-6896-2967-5B34850EBDAE}"/>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87" name="Rectangle 486">
                  <a:extLst>
                    <a:ext uri="{FF2B5EF4-FFF2-40B4-BE49-F238E27FC236}">
                      <a16:creationId xmlns:a16="http://schemas.microsoft.com/office/drawing/2014/main" id="{DA85D7FE-6C7B-EA9B-8988-5F5324EBA95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5" name="Group 564">
                <a:extLst>
                  <a:ext uri="{FF2B5EF4-FFF2-40B4-BE49-F238E27FC236}">
                    <a16:creationId xmlns:a16="http://schemas.microsoft.com/office/drawing/2014/main" id="{55292466-B506-4841-A005-38077A387D7F}"/>
                  </a:ext>
                </a:extLst>
              </p:cNvPr>
              <p:cNvGrpSpPr/>
              <p:nvPr/>
            </p:nvGrpSpPr>
            <p:grpSpPr>
              <a:xfrm>
                <a:off x="2982915" y="2405689"/>
                <a:ext cx="1184005" cy="626087"/>
                <a:chOff x="3752904" y="1856916"/>
                <a:chExt cx="1184005" cy="626087"/>
              </a:xfrm>
            </p:grpSpPr>
            <p:sp>
              <p:nvSpPr>
                <p:cNvPr id="566" name="Rectangle 565">
                  <a:extLst>
                    <a:ext uri="{FF2B5EF4-FFF2-40B4-BE49-F238E27FC236}">
                      <a16:creationId xmlns:a16="http://schemas.microsoft.com/office/drawing/2014/main" id="{BDFE20C8-DEF3-DC28-3712-830031BB396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67" name="Rectangle 566">
                  <a:extLst>
                    <a:ext uri="{FF2B5EF4-FFF2-40B4-BE49-F238E27FC236}">
                      <a16:creationId xmlns:a16="http://schemas.microsoft.com/office/drawing/2014/main" id="{211251A7-98F9-2D24-4E5B-1BEDA2054AE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8" name="Group 567">
                <a:extLst>
                  <a:ext uri="{FF2B5EF4-FFF2-40B4-BE49-F238E27FC236}">
                    <a16:creationId xmlns:a16="http://schemas.microsoft.com/office/drawing/2014/main" id="{ECE2A99E-2512-86A9-D064-9CBA722F2FED}"/>
                  </a:ext>
                </a:extLst>
              </p:cNvPr>
              <p:cNvGrpSpPr/>
              <p:nvPr/>
            </p:nvGrpSpPr>
            <p:grpSpPr>
              <a:xfrm>
                <a:off x="2982915" y="1690080"/>
                <a:ext cx="1184005" cy="626087"/>
                <a:chOff x="3752904" y="1856916"/>
                <a:chExt cx="1184005" cy="626087"/>
              </a:xfrm>
            </p:grpSpPr>
            <p:sp>
              <p:nvSpPr>
                <p:cNvPr id="569" name="Rectangle 568">
                  <a:extLst>
                    <a:ext uri="{FF2B5EF4-FFF2-40B4-BE49-F238E27FC236}">
                      <a16:creationId xmlns:a16="http://schemas.microsoft.com/office/drawing/2014/main" id="{FF187354-AC79-ED3E-642D-E1212A41B66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70" name="Rectangle 569">
                  <a:extLst>
                    <a:ext uri="{FF2B5EF4-FFF2-40B4-BE49-F238E27FC236}">
                      <a16:creationId xmlns:a16="http://schemas.microsoft.com/office/drawing/2014/main" id="{92BEAFA1-27D1-784C-C6BB-71350ADA5CD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71" name="Group 570">
                <a:extLst>
                  <a:ext uri="{FF2B5EF4-FFF2-40B4-BE49-F238E27FC236}">
                    <a16:creationId xmlns:a16="http://schemas.microsoft.com/office/drawing/2014/main" id="{5FA11643-C3AF-91CD-E737-310CA53341CA}"/>
                  </a:ext>
                </a:extLst>
              </p:cNvPr>
              <p:cNvGrpSpPr/>
              <p:nvPr/>
            </p:nvGrpSpPr>
            <p:grpSpPr>
              <a:xfrm>
                <a:off x="2982915" y="3121298"/>
                <a:ext cx="1184005" cy="626087"/>
                <a:chOff x="3752904" y="1856916"/>
                <a:chExt cx="1184005" cy="626087"/>
              </a:xfrm>
            </p:grpSpPr>
            <p:sp>
              <p:nvSpPr>
                <p:cNvPr id="572" name="Rectangle 571">
                  <a:extLst>
                    <a:ext uri="{FF2B5EF4-FFF2-40B4-BE49-F238E27FC236}">
                      <a16:creationId xmlns:a16="http://schemas.microsoft.com/office/drawing/2014/main" id="{0AA4D358-C88D-B85E-4C23-34A7EBC4BBC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73" name="Rectangle 572">
                  <a:extLst>
                    <a:ext uri="{FF2B5EF4-FFF2-40B4-BE49-F238E27FC236}">
                      <a16:creationId xmlns:a16="http://schemas.microsoft.com/office/drawing/2014/main" id="{48E14C88-199B-5875-1934-45302140B79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5" name="Group 1024">
                <a:extLst>
                  <a:ext uri="{FF2B5EF4-FFF2-40B4-BE49-F238E27FC236}">
                    <a16:creationId xmlns:a16="http://schemas.microsoft.com/office/drawing/2014/main" id="{B6D7F05D-8990-C24B-5477-A8028B575D85}"/>
                  </a:ext>
                </a:extLst>
              </p:cNvPr>
              <p:cNvGrpSpPr/>
              <p:nvPr/>
            </p:nvGrpSpPr>
            <p:grpSpPr>
              <a:xfrm>
                <a:off x="1696204" y="973965"/>
                <a:ext cx="1184005" cy="626087"/>
                <a:chOff x="3752904" y="1856916"/>
                <a:chExt cx="1184005" cy="626087"/>
              </a:xfrm>
            </p:grpSpPr>
            <p:sp>
              <p:nvSpPr>
                <p:cNvPr id="1027" name="Rectangle 1026">
                  <a:extLst>
                    <a:ext uri="{FF2B5EF4-FFF2-40B4-BE49-F238E27FC236}">
                      <a16:creationId xmlns:a16="http://schemas.microsoft.com/office/drawing/2014/main" id="{EAAC83C3-A654-5FDC-D831-FDEE6886F2D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28" name="Rectangle 1027">
                  <a:extLst>
                    <a:ext uri="{FF2B5EF4-FFF2-40B4-BE49-F238E27FC236}">
                      <a16:creationId xmlns:a16="http://schemas.microsoft.com/office/drawing/2014/main" id="{799B2112-A492-34C6-D58C-CB69DBCFCC6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9" name="Group 1028">
                <a:extLst>
                  <a:ext uri="{FF2B5EF4-FFF2-40B4-BE49-F238E27FC236}">
                    <a16:creationId xmlns:a16="http://schemas.microsoft.com/office/drawing/2014/main" id="{D65F1EBE-CA9B-A6C3-4D4E-C12D6BEB27A4}"/>
                  </a:ext>
                </a:extLst>
              </p:cNvPr>
              <p:cNvGrpSpPr/>
              <p:nvPr/>
            </p:nvGrpSpPr>
            <p:grpSpPr>
              <a:xfrm>
                <a:off x="1696204" y="2405183"/>
                <a:ext cx="1184005" cy="626087"/>
                <a:chOff x="3752904" y="1856916"/>
                <a:chExt cx="1184005" cy="626087"/>
              </a:xfrm>
            </p:grpSpPr>
            <p:sp>
              <p:nvSpPr>
                <p:cNvPr id="1030" name="Rectangle 1029">
                  <a:extLst>
                    <a:ext uri="{FF2B5EF4-FFF2-40B4-BE49-F238E27FC236}">
                      <a16:creationId xmlns:a16="http://schemas.microsoft.com/office/drawing/2014/main" id="{7DCAAE62-F5C5-36B7-8DB3-E9E6BD33051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1" name="Rectangle 1030">
                  <a:extLst>
                    <a:ext uri="{FF2B5EF4-FFF2-40B4-BE49-F238E27FC236}">
                      <a16:creationId xmlns:a16="http://schemas.microsoft.com/office/drawing/2014/main" id="{3744E715-5E96-8595-5F3A-2F04973C9D1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2" name="Group 1031">
                <a:extLst>
                  <a:ext uri="{FF2B5EF4-FFF2-40B4-BE49-F238E27FC236}">
                    <a16:creationId xmlns:a16="http://schemas.microsoft.com/office/drawing/2014/main" id="{9E027EDC-9D02-8429-1413-2064AF1C428C}"/>
                  </a:ext>
                </a:extLst>
              </p:cNvPr>
              <p:cNvGrpSpPr/>
              <p:nvPr/>
            </p:nvGrpSpPr>
            <p:grpSpPr>
              <a:xfrm>
                <a:off x="1696204" y="1689574"/>
                <a:ext cx="1184005" cy="626087"/>
                <a:chOff x="3752904" y="1856916"/>
                <a:chExt cx="1184005" cy="626087"/>
              </a:xfrm>
            </p:grpSpPr>
            <p:sp>
              <p:nvSpPr>
                <p:cNvPr id="1033" name="Rectangle 1032">
                  <a:extLst>
                    <a:ext uri="{FF2B5EF4-FFF2-40B4-BE49-F238E27FC236}">
                      <a16:creationId xmlns:a16="http://schemas.microsoft.com/office/drawing/2014/main" id="{6E5350F1-425D-2F98-90AA-9B422D352D6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4" name="Rectangle 1033">
                  <a:extLst>
                    <a:ext uri="{FF2B5EF4-FFF2-40B4-BE49-F238E27FC236}">
                      <a16:creationId xmlns:a16="http://schemas.microsoft.com/office/drawing/2014/main" id="{3DE4AFBD-32A7-7221-0BE3-E14FB109055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5" name="Group 1034">
                <a:extLst>
                  <a:ext uri="{FF2B5EF4-FFF2-40B4-BE49-F238E27FC236}">
                    <a16:creationId xmlns:a16="http://schemas.microsoft.com/office/drawing/2014/main" id="{2FF2EC2D-3267-ADD6-3428-58F1D06D2CF8}"/>
                  </a:ext>
                </a:extLst>
              </p:cNvPr>
              <p:cNvGrpSpPr/>
              <p:nvPr/>
            </p:nvGrpSpPr>
            <p:grpSpPr>
              <a:xfrm>
                <a:off x="1696204" y="3120792"/>
                <a:ext cx="1184005" cy="626087"/>
                <a:chOff x="3752904" y="1856916"/>
                <a:chExt cx="1184005" cy="626087"/>
              </a:xfrm>
            </p:grpSpPr>
            <p:sp>
              <p:nvSpPr>
                <p:cNvPr id="1036" name="Rectangle 1035">
                  <a:extLst>
                    <a:ext uri="{FF2B5EF4-FFF2-40B4-BE49-F238E27FC236}">
                      <a16:creationId xmlns:a16="http://schemas.microsoft.com/office/drawing/2014/main" id="{1C27658F-D617-5E11-9031-684980CED47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7" name="Rectangle 1036">
                  <a:extLst>
                    <a:ext uri="{FF2B5EF4-FFF2-40B4-BE49-F238E27FC236}">
                      <a16:creationId xmlns:a16="http://schemas.microsoft.com/office/drawing/2014/main" id="{8713EBA3-18A0-0ED3-859E-E56EE4EED8D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8" name="Group 1037">
                <a:extLst>
                  <a:ext uri="{FF2B5EF4-FFF2-40B4-BE49-F238E27FC236}">
                    <a16:creationId xmlns:a16="http://schemas.microsoft.com/office/drawing/2014/main" id="{DA94B045-FD46-4CDD-1D46-012C0B80702F}"/>
                  </a:ext>
                </a:extLst>
              </p:cNvPr>
              <p:cNvGrpSpPr/>
              <p:nvPr/>
            </p:nvGrpSpPr>
            <p:grpSpPr>
              <a:xfrm>
                <a:off x="2982915" y="3806136"/>
                <a:ext cx="1184005" cy="626087"/>
                <a:chOff x="3752904" y="1856916"/>
                <a:chExt cx="1184005" cy="626087"/>
              </a:xfrm>
            </p:grpSpPr>
            <p:sp>
              <p:nvSpPr>
                <p:cNvPr id="1039" name="Rectangle 1038">
                  <a:extLst>
                    <a:ext uri="{FF2B5EF4-FFF2-40B4-BE49-F238E27FC236}">
                      <a16:creationId xmlns:a16="http://schemas.microsoft.com/office/drawing/2014/main" id="{8A6554EE-BC29-88A6-AB4C-1A9F85F84D9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0" name="Rectangle 1039">
                  <a:extLst>
                    <a:ext uri="{FF2B5EF4-FFF2-40B4-BE49-F238E27FC236}">
                      <a16:creationId xmlns:a16="http://schemas.microsoft.com/office/drawing/2014/main" id="{3FFB1307-6E5C-D37E-F775-5E676D18A6B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1" name="Group 1040">
                <a:extLst>
                  <a:ext uri="{FF2B5EF4-FFF2-40B4-BE49-F238E27FC236}">
                    <a16:creationId xmlns:a16="http://schemas.microsoft.com/office/drawing/2014/main" id="{40D4BAFF-A0C8-7E4B-3B43-D249E754A0B1}"/>
                  </a:ext>
                </a:extLst>
              </p:cNvPr>
              <p:cNvGrpSpPr/>
              <p:nvPr/>
            </p:nvGrpSpPr>
            <p:grpSpPr>
              <a:xfrm>
                <a:off x="4261938" y="3808553"/>
                <a:ext cx="1184005" cy="626087"/>
                <a:chOff x="3752904" y="1856916"/>
                <a:chExt cx="1184005" cy="626087"/>
              </a:xfrm>
            </p:grpSpPr>
            <p:sp>
              <p:nvSpPr>
                <p:cNvPr id="1042" name="Rectangle 1041">
                  <a:extLst>
                    <a:ext uri="{FF2B5EF4-FFF2-40B4-BE49-F238E27FC236}">
                      <a16:creationId xmlns:a16="http://schemas.microsoft.com/office/drawing/2014/main" id="{C78949C5-AEA2-DD76-D7FF-EF2B568E5C3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3" name="Rectangle 1042">
                  <a:extLst>
                    <a:ext uri="{FF2B5EF4-FFF2-40B4-BE49-F238E27FC236}">
                      <a16:creationId xmlns:a16="http://schemas.microsoft.com/office/drawing/2014/main" id="{4FCC7766-6946-EF22-EE1D-E31ED9FDEFB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44" name="Rectangle 1043">
                  <a:extLst>
                    <a:ext uri="{FF2B5EF4-FFF2-40B4-BE49-F238E27FC236}">
                      <a16:creationId xmlns:a16="http://schemas.microsoft.com/office/drawing/2014/main" id="{EE90B30D-2CCA-8A25-4CF5-15082E6DAC81}"/>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5" name="Group 1044">
                <a:extLst>
                  <a:ext uri="{FF2B5EF4-FFF2-40B4-BE49-F238E27FC236}">
                    <a16:creationId xmlns:a16="http://schemas.microsoft.com/office/drawing/2014/main" id="{8C3DD92C-B8D5-421B-872A-5C7C89AFF9FE}"/>
                  </a:ext>
                </a:extLst>
              </p:cNvPr>
              <p:cNvGrpSpPr/>
              <p:nvPr/>
            </p:nvGrpSpPr>
            <p:grpSpPr>
              <a:xfrm>
                <a:off x="5547049" y="3808553"/>
                <a:ext cx="1184005" cy="626087"/>
                <a:chOff x="3752904" y="1856916"/>
                <a:chExt cx="1184005" cy="626087"/>
              </a:xfrm>
            </p:grpSpPr>
            <p:sp>
              <p:nvSpPr>
                <p:cNvPr id="1046" name="Rectangle 1045">
                  <a:extLst>
                    <a:ext uri="{FF2B5EF4-FFF2-40B4-BE49-F238E27FC236}">
                      <a16:creationId xmlns:a16="http://schemas.microsoft.com/office/drawing/2014/main" id="{BF0F6976-BE2E-7D91-A179-CD106C9BF5F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7" name="Rectangle 1046">
                  <a:extLst>
                    <a:ext uri="{FF2B5EF4-FFF2-40B4-BE49-F238E27FC236}">
                      <a16:creationId xmlns:a16="http://schemas.microsoft.com/office/drawing/2014/main" id="{726E8E33-0E62-2A77-5989-DF1E7DCEFC85}"/>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48" name="Rectangle 1047">
                  <a:extLst>
                    <a:ext uri="{FF2B5EF4-FFF2-40B4-BE49-F238E27FC236}">
                      <a16:creationId xmlns:a16="http://schemas.microsoft.com/office/drawing/2014/main" id="{4865E639-1E65-F6D4-57D4-056A2AC0463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9" name="Group 1048">
                <a:extLst>
                  <a:ext uri="{FF2B5EF4-FFF2-40B4-BE49-F238E27FC236}">
                    <a16:creationId xmlns:a16="http://schemas.microsoft.com/office/drawing/2014/main" id="{819744AD-94C6-30CA-9CE7-AA14BBB5784C}"/>
                  </a:ext>
                </a:extLst>
              </p:cNvPr>
              <p:cNvGrpSpPr/>
              <p:nvPr/>
            </p:nvGrpSpPr>
            <p:grpSpPr>
              <a:xfrm>
                <a:off x="4263025" y="4519591"/>
                <a:ext cx="1184005" cy="626087"/>
                <a:chOff x="3752904" y="1856916"/>
                <a:chExt cx="1184005" cy="626087"/>
              </a:xfrm>
            </p:grpSpPr>
            <p:sp>
              <p:nvSpPr>
                <p:cNvPr id="1050" name="Rectangle 1049">
                  <a:extLst>
                    <a:ext uri="{FF2B5EF4-FFF2-40B4-BE49-F238E27FC236}">
                      <a16:creationId xmlns:a16="http://schemas.microsoft.com/office/drawing/2014/main" id="{7B9050ED-F01E-BFAD-3EA9-DDE567C8D00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1" name="Rectangle 1050">
                  <a:extLst>
                    <a:ext uri="{FF2B5EF4-FFF2-40B4-BE49-F238E27FC236}">
                      <a16:creationId xmlns:a16="http://schemas.microsoft.com/office/drawing/2014/main" id="{2065FDB9-3133-C445-97EA-8612DE8B0A9B}"/>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52" name="Rectangle 1051">
                  <a:extLst>
                    <a:ext uri="{FF2B5EF4-FFF2-40B4-BE49-F238E27FC236}">
                      <a16:creationId xmlns:a16="http://schemas.microsoft.com/office/drawing/2014/main" id="{C42EE496-0EAE-3CFF-2A7B-A46A55ACD30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53" name="Group 1052">
                <a:extLst>
                  <a:ext uri="{FF2B5EF4-FFF2-40B4-BE49-F238E27FC236}">
                    <a16:creationId xmlns:a16="http://schemas.microsoft.com/office/drawing/2014/main" id="{77662092-A0A1-0DFB-A2AA-2C5C9CA01CE3}"/>
                  </a:ext>
                </a:extLst>
              </p:cNvPr>
              <p:cNvGrpSpPr/>
              <p:nvPr/>
            </p:nvGrpSpPr>
            <p:grpSpPr>
              <a:xfrm>
                <a:off x="5547049" y="4526877"/>
                <a:ext cx="1184005" cy="626087"/>
                <a:chOff x="3752904" y="1856916"/>
                <a:chExt cx="1184005" cy="626087"/>
              </a:xfrm>
            </p:grpSpPr>
            <p:sp>
              <p:nvSpPr>
                <p:cNvPr id="1054" name="Rectangle 1053">
                  <a:extLst>
                    <a:ext uri="{FF2B5EF4-FFF2-40B4-BE49-F238E27FC236}">
                      <a16:creationId xmlns:a16="http://schemas.microsoft.com/office/drawing/2014/main" id="{73FCD558-1218-93C1-6998-096D5C1791B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5" name="Rectangle 1054">
                  <a:extLst>
                    <a:ext uri="{FF2B5EF4-FFF2-40B4-BE49-F238E27FC236}">
                      <a16:creationId xmlns:a16="http://schemas.microsoft.com/office/drawing/2014/main" id="{65CE3A5F-8C00-B080-9191-E222779957E0}"/>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56" name="Rectangle 1055">
                  <a:extLst>
                    <a:ext uri="{FF2B5EF4-FFF2-40B4-BE49-F238E27FC236}">
                      <a16:creationId xmlns:a16="http://schemas.microsoft.com/office/drawing/2014/main" id="{F6664E9B-4503-F0C4-AE48-55C9DDB7C0BF}"/>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57" name="Group 1056">
                <a:extLst>
                  <a:ext uri="{FF2B5EF4-FFF2-40B4-BE49-F238E27FC236}">
                    <a16:creationId xmlns:a16="http://schemas.microsoft.com/office/drawing/2014/main" id="{F6EA28AF-35D1-AC13-86A6-B9203AD585CE}"/>
                  </a:ext>
                </a:extLst>
              </p:cNvPr>
              <p:cNvGrpSpPr/>
              <p:nvPr/>
            </p:nvGrpSpPr>
            <p:grpSpPr>
              <a:xfrm>
                <a:off x="4263025" y="5233057"/>
                <a:ext cx="1184005" cy="626087"/>
                <a:chOff x="3752904" y="1856916"/>
                <a:chExt cx="1184005" cy="626087"/>
              </a:xfrm>
            </p:grpSpPr>
            <p:sp>
              <p:nvSpPr>
                <p:cNvPr id="1058" name="Rectangle 1057">
                  <a:extLst>
                    <a:ext uri="{FF2B5EF4-FFF2-40B4-BE49-F238E27FC236}">
                      <a16:creationId xmlns:a16="http://schemas.microsoft.com/office/drawing/2014/main" id="{685FAA70-BDB6-1E38-D649-07EC740007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9" name="Rectangle 1058">
                  <a:extLst>
                    <a:ext uri="{FF2B5EF4-FFF2-40B4-BE49-F238E27FC236}">
                      <a16:creationId xmlns:a16="http://schemas.microsoft.com/office/drawing/2014/main" id="{4DDB2E53-7FFC-4D51-AA02-D2ADC7FC66CD}"/>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0" name="Rectangle 1059">
                  <a:extLst>
                    <a:ext uri="{FF2B5EF4-FFF2-40B4-BE49-F238E27FC236}">
                      <a16:creationId xmlns:a16="http://schemas.microsoft.com/office/drawing/2014/main" id="{D4A3C6BE-76F2-D886-6A7A-EC51DF03B21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1" name="Group 1060">
                <a:extLst>
                  <a:ext uri="{FF2B5EF4-FFF2-40B4-BE49-F238E27FC236}">
                    <a16:creationId xmlns:a16="http://schemas.microsoft.com/office/drawing/2014/main" id="{446B1A93-DB44-D701-E92C-10772E74F120}"/>
                  </a:ext>
                </a:extLst>
              </p:cNvPr>
              <p:cNvGrpSpPr/>
              <p:nvPr/>
            </p:nvGrpSpPr>
            <p:grpSpPr>
              <a:xfrm>
                <a:off x="5547049" y="5240343"/>
                <a:ext cx="1184005" cy="626087"/>
                <a:chOff x="3752904" y="1856916"/>
                <a:chExt cx="1184005" cy="626087"/>
              </a:xfrm>
            </p:grpSpPr>
            <p:sp>
              <p:nvSpPr>
                <p:cNvPr id="1062" name="Rectangle 1061">
                  <a:extLst>
                    <a:ext uri="{FF2B5EF4-FFF2-40B4-BE49-F238E27FC236}">
                      <a16:creationId xmlns:a16="http://schemas.microsoft.com/office/drawing/2014/main" id="{E733A07A-FF00-9E31-D04C-E6AD9CE3C12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63" name="Rectangle 1062">
                  <a:extLst>
                    <a:ext uri="{FF2B5EF4-FFF2-40B4-BE49-F238E27FC236}">
                      <a16:creationId xmlns:a16="http://schemas.microsoft.com/office/drawing/2014/main" id="{A5210CBB-79B0-988D-4C70-9F37FCB44B7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4" name="Rectangle 1063">
                  <a:extLst>
                    <a:ext uri="{FF2B5EF4-FFF2-40B4-BE49-F238E27FC236}">
                      <a16:creationId xmlns:a16="http://schemas.microsoft.com/office/drawing/2014/main" id="{805C2EC9-D311-1929-A864-27DFC4F19947}"/>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5" name="Group 1064">
                <a:extLst>
                  <a:ext uri="{FF2B5EF4-FFF2-40B4-BE49-F238E27FC236}">
                    <a16:creationId xmlns:a16="http://schemas.microsoft.com/office/drawing/2014/main" id="{880CCAB7-9A10-72A9-2255-6087153EBD5C}"/>
                  </a:ext>
                </a:extLst>
              </p:cNvPr>
              <p:cNvGrpSpPr/>
              <p:nvPr/>
            </p:nvGrpSpPr>
            <p:grpSpPr>
              <a:xfrm>
                <a:off x="4263025" y="5951381"/>
                <a:ext cx="1184005" cy="626087"/>
                <a:chOff x="3752904" y="1856916"/>
                <a:chExt cx="1184005" cy="626087"/>
              </a:xfrm>
            </p:grpSpPr>
            <p:sp>
              <p:nvSpPr>
                <p:cNvPr id="1066" name="Rectangle 1065">
                  <a:extLst>
                    <a:ext uri="{FF2B5EF4-FFF2-40B4-BE49-F238E27FC236}">
                      <a16:creationId xmlns:a16="http://schemas.microsoft.com/office/drawing/2014/main" id="{EA09E364-B7A9-97DA-CC9F-F6EC05D4D42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67" name="Rectangle 1066">
                  <a:extLst>
                    <a:ext uri="{FF2B5EF4-FFF2-40B4-BE49-F238E27FC236}">
                      <a16:creationId xmlns:a16="http://schemas.microsoft.com/office/drawing/2014/main" id="{82D169FE-CC6B-56D9-043A-6BC1491968C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8" name="Rectangle 1067">
                  <a:extLst>
                    <a:ext uri="{FF2B5EF4-FFF2-40B4-BE49-F238E27FC236}">
                      <a16:creationId xmlns:a16="http://schemas.microsoft.com/office/drawing/2014/main" id="{E613E84E-8D65-6C95-E9EE-9CF34FA84F2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9" name="Group 1068">
                <a:extLst>
                  <a:ext uri="{FF2B5EF4-FFF2-40B4-BE49-F238E27FC236}">
                    <a16:creationId xmlns:a16="http://schemas.microsoft.com/office/drawing/2014/main" id="{1484D294-7532-EF0A-53A3-DC5FA2542459}"/>
                  </a:ext>
                </a:extLst>
              </p:cNvPr>
              <p:cNvGrpSpPr/>
              <p:nvPr/>
            </p:nvGrpSpPr>
            <p:grpSpPr>
              <a:xfrm>
                <a:off x="5547049" y="5958667"/>
                <a:ext cx="1184005" cy="626087"/>
                <a:chOff x="3752904" y="1856916"/>
                <a:chExt cx="1184005" cy="626087"/>
              </a:xfrm>
            </p:grpSpPr>
            <p:sp>
              <p:nvSpPr>
                <p:cNvPr id="1070" name="Rectangle 1069">
                  <a:extLst>
                    <a:ext uri="{FF2B5EF4-FFF2-40B4-BE49-F238E27FC236}">
                      <a16:creationId xmlns:a16="http://schemas.microsoft.com/office/drawing/2014/main" id="{70FADC7E-9620-6072-3427-911655D9C8C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1" name="Rectangle 1070">
                  <a:extLst>
                    <a:ext uri="{FF2B5EF4-FFF2-40B4-BE49-F238E27FC236}">
                      <a16:creationId xmlns:a16="http://schemas.microsoft.com/office/drawing/2014/main" id="{85210C0E-B87C-F111-4D02-529C1BEECF94}"/>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72" name="Rectangle 1071">
                  <a:extLst>
                    <a:ext uri="{FF2B5EF4-FFF2-40B4-BE49-F238E27FC236}">
                      <a16:creationId xmlns:a16="http://schemas.microsoft.com/office/drawing/2014/main" id="{015A4847-BB6D-8643-9698-15E7DE7719E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3" name="Group 1072">
                <a:extLst>
                  <a:ext uri="{FF2B5EF4-FFF2-40B4-BE49-F238E27FC236}">
                    <a16:creationId xmlns:a16="http://schemas.microsoft.com/office/drawing/2014/main" id="{0C87789A-00CB-2BFA-1C12-7751A320270A}"/>
                  </a:ext>
                </a:extLst>
              </p:cNvPr>
              <p:cNvGrpSpPr/>
              <p:nvPr/>
            </p:nvGrpSpPr>
            <p:grpSpPr>
              <a:xfrm>
                <a:off x="2982915" y="5237354"/>
                <a:ext cx="1184005" cy="626087"/>
                <a:chOff x="3752904" y="1856916"/>
                <a:chExt cx="1184005" cy="626087"/>
              </a:xfrm>
            </p:grpSpPr>
            <p:sp>
              <p:nvSpPr>
                <p:cNvPr id="1074" name="Rectangle 1073">
                  <a:extLst>
                    <a:ext uri="{FF2B5EF4-FFF2-40B4-BE49-F238E27FC236}">
                      <a16:creationId xmlns:a16="http://schemas.microsoft.com/office/drawing/2014/main" id="{8F2E1E5B-F719-CC4E-64AA-22907003573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5" name="Rectangle 1074">
                  <a:extLst>
                    <a:ext uri="{FF2B5EF4-FFF2-40B4-BE49-F238E27FC236}">
                      <a16:creationId xmlns:a16="http://schemas.microsoft.com/office/drawing/2014/main" id="{A3E7E3EB-7AFA-3EDB-E293-08B49C80AFB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6" name="Group 1075">
                <a:extLst>
                  <a:ext uri="{FF2B5EF4-FFF2-40B4-BE49-F238E27FC236}">
                    <a16:creationId xmlns:a16="http://schemas.microsoft.com/office/drawing/2014/main" id="{3E0AED19-CF0E-1AE2-95E4-BC71B77C3AC2}"/>
                  </a:ext>
                </a:extLst>
              </p:cNvPr>
              <p:cNvGrpSpPr/>
              <p:nvPr/>
            </p:nvGrpSpPr>
            <p:grpSpPr>
              <a:xfrm>
                <a:off x="2982915" y="4521745"/>
                <a:ext cx="1184005" cy="626087"/>
                <a:chOff x="3752904" y="1856916"/>
                <a:chExt cx="1184005" cy="626087"/>
              </a:xfrm>
            </p:grpSpPr>
            <p:sp>
              <p:nvSpPr>
                <p:cNvPr id="1077" name="Rectangle 1076">
                  <a:extLst>
                    <a:ext uri="{FF2B5EF4-FFF2-40B4-BE49-F238E27FC236}">
                      <a16:creationId xmlns:a16="http://schemas.microsoft.com/office/drawing/2014/main" id="{39430C75-97D9-2B7C-656A-14752C1E62C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8" name="Rectangle 1077">
                  <a:extLst>
                    <a:ext uri="{FF2B5EF4-FFF2-40B4-BE49-F238E27FC236}">
                      <a16:creationId xmlns:a16="http://schemas.microsoft.com/office/drawing/2014/main" id="{01DCE81A-F509-7ABD-A41E-54879CC6FE4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9" name="Group 1078">
                <a:extLst>
                  <a:ext uri="{FF2B5EF4-FFF2-40B4-BE49-F238E27FC236}">
                    <a16:creationId xmlns:a16="http://schemas.microsoft.com/office/drawing/2014/main" id="{23521645-3AC3-1014-EC8B-7496A9E86361}"/>
                  </a:ext>
                </a:extLst>
              </p:cNvPr>
              <p:cNvGrpSpPr/>
              <p:nvPr/>
            </p:nvGrpSpPr>
            <p:grpSpPr>
              <a:xfrm>
                <a:off x="2982915" y="5952963"/>
                <a:ext cx="1184005" cy="626087"/>
                <a:chOff x="3752904" y="1856916"/>
                <a:chExt cx="1184005" cy="626087"/>
              </a:xfrm>
            </p:grpSpPr>
            <p:sp>
              <p:nvSpPr>
                <p:cNvPr id="1080" name="Rectangle 1079">
                  <a:extLst>
                    <a:ext uri="{FF2B5EF4-FFF2-40B4-BE49-F238E27FC236}">
                      <a16:creationId xmlns:a16="http://schemas.microsoft.com/office/drawing/2014/main" id="{77A271E8-2904-9EBE-6ED9-ADDF815A147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1" name="Rectangle 1080">
                  <a:extLst>
                    <a:ext uri="{FF2B5EF4-FFF2-40B4-BE49-F238E27FC236}">
                      <a16:creationId xmlns:a16="http://schemas.microsoft.com/office/drawing/2014/main" id="{0E4F90D3-62DD-3307-FCD9-4880BDAABDBD}"/>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2" name="Group 1081">
                <a:extLst>
                  <a:ext uri="{FF2B5EF4-FFF2-40B4-BE49-F238E27FC236}">
                    <a16:creationId xmlns:a16="http://schemas.microsoft.com/office/drawing/2014/main" id="{96E19158-9187-3AB4-E5D9-8DF3C92B99DB}"/>
                  </a:ext>
                </a:extLst>
              </p:cNvPr>
              <p:cNvGrpSpPr/>
              <p:nvPr/>
            </p:nvGrpSpPr>
            <p:grpSpPr>
              <a:xfrm>
                <a:off x="1696204" y="3805630"/>
                <a:ext cx="1184005" cy="626087"/>
                <a:chOff x="3752904" y="1856916"/>
                <a:chExt cx="1184005" cy="626087"/>
              </a:xfrm>
            </p:grpSpPr>
            <p:sp>
              <p:nvSpPr>
                <p:cNvPr id="1083" name="Rectangle 1082">
                  <a:extLst>
                    <a:ext uri="{FF2B5EF4-FFF2-40B4-BE49-F238E27FC236}">
                      <a16:creationId xmlns:a16="http://schemas.microsoft.com/office/drawing/2014/main" id="{845C44F6-E604-8AF9-08F4-CDAFA9C983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4" name="Rectangle 1083">
                  <a:extLst>
                    <a:ext uri="{FF2B5EF4-FFF2-40B4-BE49-F238E27FC236}">
                      <a16:creationId xmlns:a16="http://schemas.microsoft.com/office/drawing/2014/main" id="{A006F1D2-0F61-929F-4BFD-AC30CE67F32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5" name="Group 1084">
                <a:extLst>
                  <a:ext uri="{FF2B5EF4-FFF2-40B4-BE49-F238E27FC236}">
                    <a16:creationId xmlns:a16="http://schemas.microsoft.com/office/drawing/2014/main" id="{A3900A80-A156-60AD-7AAC-4AAB31D56D4B}"/>
                  </a:ext>
                </a:extLst>
              </p:cNvPr>
              <p:cNvGrpSpPr/>
              <p:nvPr/>
            </p:nvGrpSpPr>
            <p:grpSpPr>
              <a:xfrm>
                <a:off x="1696204" y="5236848"/>
                <a:ext cx="1184005" cy="626087"/>
                <a:chOff x="3752904" y="1856916"/>
                <a:chExt cx="1184005" cy="626087"/>
              </a:xfrm>
            </p:grpSpPr>
            <p:sp>
              <p:nvSpPr>
                <p:cNvPr id="1086" name="Rectangle 1085">
                  <a:extLst>
                    <a:ext uri="{FF2B5EF4-FFF2-40B4-BE49-F238E27FC236}">
                      <a16:creationId xmlns:a16="http://schemas.microsoft.com/office/drawing/2014/main" id="{F2A48D45-B52F-A675-A60B-849A88ED09F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7" name="Rectangle 1086">
                  <a:extLst>
                    <a:ext uri="{FF2B5EF4-FFF2-40B4-BE49-F238E27FC236}">
                      <a16:creationId xmlns:a16="http://schemas.microsoft.com/office/drawing/2014/main" id="{6E4FA5EB-5EF6-C2AB-6662-617F8AB09B2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8" name="Group 1087">
                <a:extLst>
                  <a:ext uri="{FF2B5EF4-FFF2-40B4-BE49-F238E27FC236}">
                    <a16:creationId xmlns:a16="http://schemas.microsoft.com/office/drawing/2014/main" id="{A41A1F9E-1C65-774C-5D7B-5D7432F1CE4A}"/>
                  </a:ext>
                </a:extLst>
              </p:cNvPr>
              <p:cNvGrpSpPr/>
              <p:nvPr/>
            </p:nvGrpSpPr>
            <p:grpSpPr>
              <a:xfrm>
                <a:off x="1696204" y="4521239"/>
                <a:ext cx="1184005" cy="626087"/>
                <a:chOff x="3752904" y="1856916"/>
                <a:chExt cx="1184005" cy="626087"/>
              </a:xfrm>
            </p:grpSpPr>
            <p:sp>
              <p:nvSpPr>
                <p:cNvPr id="1089" name="Rectangle 1088">
                  <a:extLst>
                    <a:ext uri="{FF2B5EF4-FFF2-40B4-BE49-F238E27FC236}">
                      <a16:creationId xmlns:a16="http://schemas.microsoft.com/office/drawing/2014/main" id="{1C0B39DD-4F54-EC5D-07BF-90FCB97DC83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90" name="Rectangle 1089">
                  <a:extLst>
                    <a:ext uri="{FF2B5EF4-FFF2-40B4-BE49-F238E27FC236}">
                      <a16:creationId xmlns:a16="http://schemas.microsoft.com/office/drawing/2014/main" id="{772943D7-9127-D9D7-E5D3-5FC34FB6C983}"/>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91" name="Group 1090">
                <a:extLst>
                  <a:ext uri="{FF2B5EF4-FFF2-40B4-BE49-F238E27FC236}">
                    <a16:creationId xmlns:a16="http://schemas.microsoft.com/office/drawing/2014/main" id="{FD109441-225F-E1CC-BCF0-40FA007BB005}"/>
                  </a:ext>
                </a:extLst>
              </p:cNvPr>
              <p:cNvGrpSpPr/>
              <p:nvPr/>
            </p:nvGrpSpPr>
            <p:grpSpPr>
              <a:xfrm>
                <a:off x="1696204" y="5952457"/>
                <a:ext cx="1184005" cy="626087"/>
                <a:chOff x="3752904" y="1856916"/>
                <a:chExt cx="1184005" cy="626087"/>
              </a:xfrm>
            </p:grpSpPr>
            <p:sp>
              <p:nvSpPr>
                <p:cNvPr id="1092" name="Rectangle 1091">
                  <a:extLst>
                    <a:ext uri="{FF2B5EF4-FFF2-40B4-BE49-F238E27FC236}">
                      <a16:creationId xmlns:a16="http://schemas.microsoft.com/office/drawing/2014/main" id="{EF84B445-4116-13FE-79A7-87A7B031D0B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93" name="Rectangle 1092">
                  <a:extLst>
                    <a:ext uri="{FF2B5EF4-FFF2-40B4-BE49-F238E27FC236}">
                      <a16:creationId xmlns:a16="http://schemas.microsoft.com/office/drawing/2014/main" id="{1A02BF4B-D147-2539-516E-E4E51FB17BB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sp>
          <p:nvSpPr>
            <p:cNvPr id="283" name="Rectangle 282">
              <a:extLst>
                <a:ext uri="{FF2B5EF4-FFF2-40B4-BE49-F238E27FC236}">
                  <a16:creationId xmlns:a16="http://schemas.microsoft.com/office/drawing/2014/main" id="{487BEF0B-DEEB-B9D1-BA00-8E3B78708A44}"/>
                </a:ext>
              </a:extLst>
            </p:cNvPr>
            <p:cNvSpPr/>
            <p:nvPr/>
          </p:nvSpPr>
          <p:spPr>
            <a:xfrm>
              <a:off x="-4488857" y="-5547201"/>
              <a:ext cx="3927141" cy="30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L0 Instruction Cache</a:t>
              </a:r>
            </a:p>
          </p:txBody>
        </p:sp>
        <p:sp>
          <p:nvSpPr>
            <p:cNvPr id="285" name="Rectangle 284">
              <a:extLst>
                <a:ext uri="{FF2B5EF4-FFF2-40B4-BE49-F238E27FC236}">
                  <a16:creationId xmlns:a16="http://schemas.microsoft.com/office/drawing/2014/main" id="{1DEB7E0D-3399-50AF-158F-0F78DA1C6A3E}"/>
                </a:ext>
              </a:extLst>
            </p:cNvPr>
            <p:cNvSpPr/>
            <p:nvPr/>
          </p:nvSpPr>
          <p:spPr>
            <a:xfrm>
              <a:off x="-7552095" y="2776506"/>
              <a:ext cx="7372455" cy="394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64 KB Register File</a:t>
              </a:r>
            </a:p>
          </p:txBody>
        </p:sp>
        <p:sp>
          <p:nvSpPr>
            <p:cNvPr id="286" name="Rectangle 285">
              <a:extLst>
                <a:ext uri="{FF2B5EF4-FFF2-40B4-BE49-F238E27FC236}">
                  <a16:creationId xmlns:a16="http://schemas.microsoft.com/office/drawing/2014/main" id="{30AB03B7-538A-AD74-D97B-C8A28C55EC26}"/>
                </a:ext>
              </a:extLst>
            </p:cNvPr>
            <p:cNvSpPr/>
            <p:nvPr/>
          </p:nvSpPr>
          <p:spPr>
            <a:xfrm>
              <a:off x="-7631128" y="-4964174"/>
              <a:ext cx="7050191" cy="381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Warp Scheduler</a:t>
              </a:r>
            </a:p>
          </p:txBody>
        </p:sp>
        <p:sp>
          <p:nvSpPr>
            <p:cNvPr id="287" name="Rectangle 286">
              <a:extLst>
                <a:ext uri="{FF2B5EF4-FFF2-40B4-BE49-F238E27FC236}">
                  <a16:creationId xmlns:a16="http://schemas.microsoft.com/office/drawing/2014/main" id="{876B33D3-A6A7-E491-47BF-EF68B86BD064}"/>
                </a:ext>
              </a:extLst>
            </p:cNvPr>
            <p:cNvSpPr/>
            <p:nvPr/>
          </p:nvSpPr>
          <p:spPr>
            <a:xfrm>
              <a:off x="-6686823" y="-5510539"/>
              <a:ext cx="1490247" cy="226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Branch Unit</a:t>
              </a:r>
            </a:p>
          </p:txBody>
        </p:sp>
        <p:sp>
          <p:nvSpPr>
            <p:cNvPr id="294" name="Rectangle 293">
              <a:extLst>
                <a:ext uri="{FF2B5EF4-FFF2-40B4-BE49-F238E27FC236}">
                  <a16:creationId xmlns:a16="http://schemas.microsoft.com/office/drawing/2014/main" id="{54E3F77F-BB74-764B-451E-A9F164D156F1}"/>
                </a:ext>
              </a:extLst>
            </p:cNvPr>
            <p:cNvSpPr/>
            <p:nvPr/>
          </p:nvSpPr>
          <p:spPr>
            <a:xfrm>
              <a:off x="-6875811" y="-4254865"/>
              <a:ext cx="6294873" cy="391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Math Dispatch Unit</a:t>
              </a:r>
            </a:p>
          </p:txBody>
        </p:sp>
        <p:cxnSp>
          <p:nvCxnSpPr>
            <p:cNvPr id="520" name="Straight Arrow Connector 519">
              <a:extLst>
                <a:ext uri="{FF2B5EF4-FFF2-40B4-BE49-F238E27FC236}">
                  <a16:creationId xmlns:a16="http://schemas.microsoft.com/office/drawing/2014/main" id="{FA9ECD6F-73C8-72B0-6010-EA5C2486FA67}"/>
                </a:ext>
              </a:extLst>
            </p:cNvPr>
            <p:cNvCxnSpPr>
              <a:cxnSpLocks/>
            </p:cNvCxnSpPr>
            <p:nvPr/>
          </p:nvCxnSpPr>
          <p:spPr>
            <a:xfrm>
              <a:off x="-2457450" y="-523852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22" name="Straight Arrow Connector 521">
              <a:extLst>
                <a:ext uri="{FF2B5EF4-FFF2-40B4-BE49-F238E27FC236}">
                  <a16:creationId xmlns:a16="http://schemas.microsoft.com/office/drawing/2014/main" id="{13A7A47C-E975-3869-6AC4-56E7D4D90DCF}"/>
                </a:ext>
              </a:extLst>
            </p:cNvPr>
            <p:cNvCxnSpPr>
              <a:cxnSpLocks/>
            </p:cNvCxnSpPr>
            <p:nvPr/>
          </p:nvCxnSpPr>
          <p:spPr>
            <a:xfrm flipV="1">
              <a:off x="-5774722" y="-5309862"/>
              <a:ext cx="0" cy="3456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27" name="Straight Arrow Connector 526">
              <a:extLst>
                <a:ext uri="{FF2B5EF4-FFF2-40B4-BE49-F238E27FC236}">
                  <a16:creationId xmlns:a16="http://schemas.microsoft.com/office/drawing/2014/main" id="{5AFFC2F2-5ED3-CAA6-9C71-DB2D3D01303A}"/>
                </a:ext>
              </a:extLst>
            </p:cNvPr>
            <p:cNvCxnSpPr>
              <a:cxnSpLocks/>
            </p:cNvCxnSpPr>
            <p:nvPr/>
          </p:nvCxnSpPr>
          <p:spPr>
            <a:xfrm>
              <a:off x="-7258764" y="-458845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28" name="Straight Arrow Connector 527">
              <a:extLst>
                <a:ext uri="{FF2B5EF4-FFF2-40B4-BE49-F238E27FC236}">
                  <a16:creationId xmlns:a16="http://schemas.microsoft.com/office/drawing/2014/main" id="{4809FAF3-5F0C-FCBD-0227-B960A1E9FDBF}"/>
                </a:ext>
              </a:extLst>
            </p:cNvPr>
            <p:cNvCxnSpPr>
              <a:cxnSpLocks/>
            </p:cNvCxnSpPr>
            <p:nvPr/>
          </p:nvCxnSpPr>
          <p:spPr>
            <a:xfrm>
              <a:off x="-2874587" y="-455821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31" name="Straight Arrow Connector 530">
              <a:extLst>
                <a:ext uri="{FF2B5EF4-FFF2-40B4-BE49-F238E27FC236}">
                  <a16:creationId xmlns:a16="http://schemas.microsoft.com/office/drawing/2014/main" id="{9B0CFF81-90F3-E0DF-AB03-AF31BE55AB3D}"/>
                </a:ext>
              </a:extLst>
            </p:cNvPr>
            <p:cNvCxnSpPr>
              <a:cxnSpLocks/>
            </p:cNvCxnSpPr>
            <p:nvPr/>
          </p:nvCxnSpPr>
          <p:spPr>
            <a:xfrm>
              <a:off x="-4245346" y="-3863740"/>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50" name="Straight Arrow Connector 549">
              <a:extLst>
                <a:ext uri="{FF2B5EF4-FFF2-40B4-BE49-F238E27FC236}">
                  <a16:creationId xmlns:a16="http://schemas.microsoft.com/office/drawing/2014/main" id="{5452DE12-EE76-317E-DA52-B0A26EBA3B15}"/>
                </a:ext>
              </a:extLst>
            </p:cNvPr>
            <p:cNvCxnSpPr>
              <a:cxnSpLocks/>
              <a:stCxn id="563" idx="2"/>
            </p:cNvCxnSpPr>
            <p:nvPr/>
          </p:nvCxnSpPr>
          <p:spPr>
            <a:xfrm>
              <a:off x="-7271229" y="-3862735"/>
              <a:ext cx="30438" cy="6434485"/>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63" name="Rectangle 562">
              <a:extLst>
                <a:ext uri="{FF2B5EF4-FFF2-40B4-BE49-F238E27FC236}">
                  <a16:creationId xmlns:a16="http://schemas.microsoft.com/office/drawing/2014/main" id="{B5A41D0F-A814-DFC5-C9A7-E5EABCCF85A9}"/>
                </a:ext>
              </a:extLst>
            </p:cNvPr>
            <p:cNvSpPr/>
            <p:nvPr/>
          </p:nvSpPr>
          <p:spPr>
            <a:xfrm>
              <a:off x="-7582534" y="-4203788"/>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Tensor Core</a:t>
              </a:r>
            </a:p>
          </p:txBody>
        </p:sp>
        <p:sp>
          <p:nvSpPr>
            <p:cNvPr id="1142" name="Rectangle 1141">
              <a:extLst>
                <a:ext uri="{FF2B5EF4-FFF2-40B4-BE49-F238E27FC236}">
                  <a16:creationId xmlns:a16="http://schemas.microsoft.com/office/drawing/2014/main" id="{357A4CAF-2EED-8BDA-3267-7002FC108394}"/>
                </a:ext>
              </a:extLst>
            </p:cNvPr>
            <p:cNvSpPr/>
            <p:nvPr/>
          </p:nvSpPr>
          <p:spPr>
            <a:xfrm>
              <a:off x="-4572599" y="2238022"/>
              <a:ext cx="3243800" cy="361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Register Cache</a:t>
              </a:r>
            </a:p>
          </p:txBody>
        </p:sp>
        <p:sp>
          <p:nvSpPr>
            <p:cNvPr id="1145" name="Rectangle 1144">
              <a:extLst>
                <a:ext uri="{FF2B5EF4-FFF2-40B4-BE49-F238E27FC236}">
                  <a16:creationId xmlns:a16="http://schemas.microsoft.com/office/drawing/2014/main" id="{C1072EBE-C745-1DCD-80AB-332EA91CDE79}"/>
                </a:ext>
              </a:extLst>
            </p:cNvPr>
            <p:cNvSpPr/>
            <p:nvPr/>
          </p:nvSpPr>
          <p:spPr>
            <a:xfrm rot="16200000">
              <a:off x="-4356051" y="-883053"/>
              <a:ext cx="5666736" cy="370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Crossbar</a:t>
              </a:r>
            </a:p>
          </p:txBody>
        </p:sp>
        <p:sp>
          <p:nvSpPr>
            <p:cNvPr id="1149" name="Rectangle 1148">
              <a:extLst>
                <a:ext uri="{FF2B5EF4-FFF2-40B4-BE49-F238E27FC236}">
                  <a16:creationId xmlns:a16="http://schemas.microsoft.com/office/drawing/2014/main" id="{15F2287B-2E88-197A-55F1-D04A48CADE79}"/>
                </a:ext>
              </a:extLst>
            </p:cNvPr>
            <p:cNvSpPr/>
            <p:nvPr/>
          </p:nvSpPr>
          <p:spPr>
            <a:xfrm>
              <a:off x="-1238491" y="2237428"/>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1150" name="Rectangle 1149">
              <a:extLst>
                <a:ext uri="{FF2B5EF4-FFF2-40B4-BE49-F238E27FC236}">
                  <a16:creationId xmlns:a16="http://schemas.microsoft.com/office/drawing/2014/main" id="{0A70884A-BCFE-B171-0E8A-CF4E9D0C5EC9}"/>
                </a:ext>
              </a:extLst>
            </p:cNvPr>
            <p:cNvSpPr/>
            <p:nvPr/>
          </p:nvSpPr>
          <p:spPr>
            <a:xfrm>
              <a:off x="-1238492" y="1567224"/>
              <a:ext cx="1058852" cy="582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Operand buffer</a:t>
              </a:r>
            </a:p>
          </p:txBody>
        </p:sp>
        <p:cxnSp>
          <p:nvCxnSpPr>
            <p:cNvPr id="1181" name="Straight Arrow Connector 1180">
              <a:extLst>
                <a:ext uri="{FF2B5EF4-FFF2-40B4-BE49-F238E27FC236}">
                  <a16:creationId xmlns:a16="http://schemas.microsoft.com/office/drawing/2014/main" id="{2AD90B27-DEAF-2BDC-4787-1F6098BDDA7C}"/>
                </a:ext>
              </a:extLst>
            </p:cNvPr>
            <p:cNvCxnSpPr>
              <a:cxnSpLocks/>
            </p:cNvCxnSpPr>
            <p:nvPr/>
          </p:nvCxnSpPr>
          <p:spPr>
            <a:xfrm flipH="1" flipV="1">
              <a:off x="-368161" y="2049651"/>
              <a:ext cx="21604" cy="80383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4" name="Straight Arrow Connector 1183">
              <a:extLst>
                <a:ext uri="{FF2B5EF4-FFF2-40B4-BE49-F238E27FC236}">
                  <a16:creationId xmlns:a16="http://schemas.microsoft.com/office/drawing/2014/main" id="{716C5E58-E167-53D6-216A-A0E2F228FA32}"/>
                </a:ext>
              </a:extLst>
            </p:cNvPr>
            <p:cNvCxnSpPr>
              <a:cxnSpLocks/>
            </p:cNvCxnSpPr>
            <p:nvPr/>
          </p:nvCxnSpPr>
          <p:spPr>
            <a:xfrm>
              <a:off x="-1922339" y="2608122"/>
              <a:ext cx="64729" cy="35069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6" name="Straight Arrow Connector 1185">
              <a:extLst>
                <a:ext uri="{FF2B5EF4-FFF2-40B4-BE49-F238E27FC236}">
                  <a16:creationId xmlns:a16="http://schemas.microsoft.com/office/drawing/2014/main" id="{1A6EF287-9B0F-A416-D385-0FD1A08284C8}"/>
                </a:ext>
              </a:extLst>
            </p:cNvPr>
            <p:cNvCxnSpPr>
              <a:cxnSpLocks/>
            </p:cNvCxnSpPr>
            <p:nvPr/>
          </p:nvCxnSpPr>
          <p:spPr>
            <a:xfrm flipH="1" flipV="1">
              <a:off x="-1464805" y="1703719"/>
              <a:ext cx="456965" cy="12897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8" name="Straight Arrow Connector 1187">
              <a:extLst>
                <a:ext uri="{FF2B5EF4-FFF2-40B4-BE49-F238E27FC236}">
                  <a16:creationId xmlns:a16="http://schemas.microsoft.com/office/drawing/2014/main" id="{6A36F53F-8F83-2137-14DA-585F81E911B9}"/>
                </a:ext>
              </a:extLst>
            </p:cNvPr>
            <p:cNvCxnSpPr>
              <a:cxnSpLocks/>
            </p:cNvCxnSpPr>
            <p:nvPr/>
          </p:nvCxnSpPr>
          <p:spPr>
            <a:xfrm>
              <a:off x="-1514999" y="2004573"/>
              <a:ext cx="53934"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0" name="Straight Arrow Connector 1189">
              <a:extLst>
                <a:ext uri="{FF2B5EF4-FFF2-40B4-BE49-F238E27FC236}">
                  <a16:creationId xmlns:a16="http://schemas.microsoft.com/office/drawing/2014/main" id="{BF2F8BDB-F7DF-048E-9953-BA1A0E94804E}"/>
                </a:ext>
              </a:extLst>
            </p:cNvPr>
            <p:cNvCxnSpPr>
              <a:cxnSpLocks/>
            </p:cNvCxnSpPr>
            <p:nvPr/>
          </p:nvCxnSpPr>
          <p:spPr>
            <a:xfrm flipH="1">
              <a:off x="-1883187" y="744236"/>
              <a:ext cx="428617" cy="3761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2" name="Straight Arrow Connector 1191">
              <a:extLst>
                <a:ext uri="{FF2B5EF4-FFF2-40B4-BE49-F238E27FC236}">
                  <a16:creationId xmlns:a16="http://schemas.microsoft.com/office/drawing/2014/main" id="{515560A1-C82C-0DC1-F570-E9D09E8B8340}"/>
                </a:ext>
              </a:extLst>
            </p:cNvPr>
            <p:cNvCxnSpPr>
              <a:cxnSpLocks/>
            </p:cNvCxnSpPr>
            <p:nvPr/>
          </p:nvCxnSpPr>
          <p:spPr>
            <a:xfrm flipV="1">
              <a:off x="-2268301" y="2049651"/>
              <a:ext cx="217129" cy="20475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3" name="Straight Arrow Connector 1192">
              <a:extLst>
                <a:ext uri="{FF2B5EF4-FFF2-40B4-BE49-F238E27FC236}">
                  <a16:creationId xmlns:a16="http://schemas.microsoft.com/office/drawing/2014/main" id="{27511F00-D880-B01B-4703-D2DA03F2A48F}"/>
                </a:ext>
              </a:extLst>
            </p:cNvPr>
            <p:cNvCxnSpPr>
              <a:cxnSpLocks/>
            </p:cNvCxnSpPr>
            <p:nvPr/>
          </p:nvCxnSpPr>
          <p:spPr>
            <a:xfrm>
              <a:off x="-1359470" y="1958959"/>
              <a:ext cx="308723"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01" name="Straight Arrow Connector 1200">
              <a:extLst>
                <a:ext uri="{FF2B5EF4-FFF2-40B4-BE49-F238E27FC236}">
                  <a16:creationId xmlns:a16="http://schemas.microsoft.com/office/drawing/2014/main" id="{C6A652B3-BEF0-E95E-25F9-7C2908A8C3BA}"/>
                </a:ext>
              </a:extLst>
            </p:cNvPr>
            <p:cNvCxnSpPr>
              <a:cxnSpLocks/>
            </p:cNvCxnSpPr>
            <p:nvPr/>
          </p:nvCxnSpPr>
          <p:spPr>
            <a:xfrm>
              <a:off x="-1407960" y="2417496"/>
              <a:ext cx="405945" cy="4678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81429B54-C080-425E-4D40-3A959AB3E702}"/>
              </a:ext>
            </a:extLst>
          </p:cNvPr>
          <p:cNvGrpSpPr/>
          <p:nvPr/>
        </p:nvGrpSpPr>
        <p:grpSpPr>
          <a:xfrm flipH="1">
            <a:off x="5010542" y="2154286"/>
            <a:ext cx="7451488" cy="8718172"/>
            <a:chOff x="-7631127" y="-5547201"/>
            <a:chExt cx="7451488" cy="8718172"/>
          </a:xfrm>
        </p:grpSpPr>
        <p:cxnSp>
          <p:nvCxnSpPr>
            <p:cNvPr id="4" name="Straight Arrow Connector 3">
              <a:extLst>
                <a:ext uri="{FF2B5EF4-FFF2-40B4-BE49-F238E27FC236}">
                  <a16:creationId xmlns:a16="http://schemas.microsoft.com/office/drawing/2014/main" id="{A2849DAD-58D5-3417-9F7F-14A254033712}"/>
                </a:ext>
              </a:extLst>
            </p:cNvPr>
            <p:cNvCxnSpPr>
              <a:cxnSpLocks/>
            </p:cNvCxnSpPr>
            <p:nvPr/>
          </p:nvCxnSpPr>
          <p:spPr>
            <a:xfrm>
              <a:off x="-4780917" y="2135660"/>
              <a:ext cx="4941" cy="626087"/>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5" name="Group 4">
              <a:extLst>
                <a:ext uri="{FF2B5EF4-FFF2-40B4-BE49-F238E27FC236}">
                  <a16:creationId xmlns:a16="http://schemas.microsoft.com/office/drawing/2014/main" id="{5BD4DD79-16E4-6327-942E-141DE4E5EAB9}"/>
                </a:ext>
              </a:extLst>
            </p:cNvPr>
            <p:cNvGrpSpPr/>
            <p:nvPr/>
          </p:nvGrpSpPr>
          <p:grpSpPr>
            <a:xfrm>
              <a:off x="-6943810" y="-3530412"/>
              <a:ext cx="5110299" cy="5690521"/>
              <a:chOff x="1654304" y="929354"/>
              <a:chExt cx="5110299" cy="5690521"/>
            </a:xfrm>
          </p:grpSpPr>
          <p:sp>
            <p:nvSpPr>
              <p:cNvPr id="30" name="Rectangle 29">
                <a:extLst>
                  <a:ext uri="{FF2B5EF4-FFF2-40B4-BE49-F238E27FC236}">
                    <a16:creationId xmlns:a16="http://schemas.microsoft.com/office/drawing/2014/main" id="{1ECAEC73-AC3E-50C8-A7B3-965C479C724D}"/>
                  </a:ext>
                </a:extLst>
              </p:cNvPr>
              <p:cNvSpPr/>
              <p:nvPr/>
            </p:nvSpPr>
            <p:spPr>
              <a:xfrm>
                <a:off x="1654304" y="929354"/>
                <a:ext cx="5110299" cy="5690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31" name="Group 30">
                <a:extLst>
                  <a:ext uri="{FF2B5EF4-FFF2-40B4-BE49-F238E27FC236}">
                    <a16:creationId xmlns:a16="http://schemas.microsoft.com/office/drawing/2014/main" id="{1EEBB55C-E37A-F999-E831-02DA362B4814}"/>
                  </a:ext>
                </a:extLst>
              </p:cNvPr>
              <p:cNvGrpSpPr/>
              <p:nvPr/>
            </p:nvGrpSpPr>
            <p:grpSpPr>
              <a:xfrm>
                <a:off x="2982915" y="974471"/>
                <a:ext cx="1184005" cy="626087"/>
                <a:chOff x="3752904" y="1856916"/>
                <a:chExt cx="1184005" cy="626087"/>
              </a:xfrm>
            </p:grpSpPr>
            <p:sp>
              <p:nvSpPr>
                <p:cNvPr id="132" name="Rectangle 131">
                  <a:extLst>
                    <a:ext uri="{FF2B5EF4-FFF2-40B4-BE49-F238E27FC236}">
                      <a16:creationId xmlns:a16="http://schemas.microsoft.com/office/drawing/2014/main" id="{E11761FC-EE32-BFFE-D8D5-FD49E49E219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33" name="Rectangle 132">
                  <a:extLst>
                    <a:ext uri="{FF2B5EF4-FFF2-40B4-BE49-F238E27FC236}">
                      <a16:creationId xmlns:a16="http://schemas.microsoft.com/office/drawing/2014/main" id="{2F087844-9E51-79E5-A30D-33B5DC2151AF}"/>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2" name="Group 31">
                <a:extLst>
                  <a:ext uri="{FF2B5EF4-FFF2-40B4-BE49-F238E27FC236}">
                    <a16:creationId xmlns:a16="http://schemas.microsoft.com/office/drawing/2014/main" id="{6E8CC818-923B-6648-CEDC-0D5D2388CDD3}"/>
                  </a:ext>
                </a:extLst>
              </p:cNvPr>
              <p:cNvGrpSpPr/>
              <p:nvPr/>
            </p:nvGrpSpPr>
            <p:grpSpPr>
              <a:xfrm>
                <a:off x="4263025" y="969602"/>
                <a:ext cx="1184005" cy="626087"/>
                <a:chOff x="3752904" y="1856916"/>
                <a:chExt cx="1184005" cy="626087"/>
              </a:xfrm>
            </p:grpSpPr>
            <p:sp>
              <p:nvSpPr>
                <p:cNvPr id="129" name="Rectangle 128">
                  <a:extLst>
                    <a:ext uri="{FF2B5EF4-FFF2-40B4-BE49-F238E27FC236}">
                      <a16:creationId xmlns:a16="http://schemas.microsoft.com/office/drawing/2014/main" id="{F5DDCF99-8044-065F-176A-FB7AF8788AD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30" name="Rectangle 129">
                  <a:extLst>
                    <a:ext uri="{FF2B5EF4-FFF2-40B4-BE49-F238E27FC236}">
                      <a16:creationId xmlns:a16="http://schemas.microsoft.com/office/drawing/2014/main" id="{2CBDC97C-B0C5-5331-0769-A0F8E02EF0DF}"/>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31" name="Rectangle 130">
                  <a:extLst>
                    <a:ext uri="{FF2B5EF4-FFF2-40B4-BE49-F238E27FC236}">
                      <a16:creationId xmlns:a16="http://schemas.microsoft.com/office/drawing/2014/main" id="{2F01BFCA-4639-7A11-53D7-3FBFA1722321}"/>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3" name="Group 32">
                <a:extLst>
                  <a:ext uri="{FF2B5EF4-FFF2-40B4-BE49-F238E27FC236}">
                    <a16:creationId xmlns:a16="http://schemas.microsoft.com/office/drawing/2014/main" id="{B4F0B8C3-01ED-DA2E-832E-A466C693D147}"/>
                  </a:ext>
                </a:extLst>
              </p:cNvPr>
              <p:cNvGrpSpPr/>
              <p:nvPr/>
            </p:nvGrpSpPr>
            <p:grpSpPr>
              <a:xfrm>
                <a:off x="5547049" y="976888"/>
                <a:ext cx="1184005" cy="626087"/>
                <a:chOff x="3752904" y="1856916"/>
                <a:chExt cx="1184005" cy="626087"/>
              </a:xfrm>
            </p:grpSpPr>
            <p:sp>
              <p:nvSpPr>
                <p:cNvPr id="575" name="Rectangle 574">
                  <a:extLst>
                    <a:ext uri="{FF2B5EF4-FFF2-40B4-BE49-F238E27FC236}">
                      <a16:creationId xmlns:a16="http://schemas.microsoft.com/office/drawing/2014/main" id="{53D4E375-8F8C-948F-07A0-EF11644A0DE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024" name="Rectangle 1023">
                  <a:extLst>
                    <a:ext uri="{FF2B5EF4-FFF2-40B4-BE49-F238E27FC236}">
                      <a16:creationId xmlns:a16="http://schemas.microsoft.com/office/drawing/2014/main" id="{3AF1C4AB-26D6-9ECA-C2FF-DDC6CFA4BBC3}"/>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28" name="Rectangle 127">
                  <a:extLst>
                    <a:ext uri="{FF2B5EF4-FFF2-40B4-BE49-F238E27FC236}">
                      <a16:creationId xmlns:a16="http://schemas.microsoft.com/office/drawing/2014/main" id="{3503F0A2-C08E-E096-2070-8CCD538318CB}"/>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4" name="Group 33">
                <a:extLst>
                  <a:ext uri="{FF2B5EF4-FFF2-40B4-BE49-F238E27FC236}">
                    <a16:creationId xmlns:a16="http://schemas.microsoft.com/office/drawing/2014/main" id="{75AC2DF6-8759-03FA-B271-E16282069DF6}"/>
                  </a:ext>
                </a:extLst>
              </p:cNvPr>
              <p:cNvGrpSpPr/>
              <p:nvPr/>
            </p:nvGrpSpPr>
            <p:grpSpPr>
              <a:xfrm>
                <a:off x="4263025" y="1687926"/>
                <a:ext cx="1184005" cy="626087"/>
                <a:chOff x="3752904" y="1856916"/>
                <a:chExt cx="1184005" cy="626087"/>
              </a:xfrm>
            </p:grpSpPr>
            <p:sp>
              <p:nvSpPr>
                <p:cNvPr id="561" name="Rectangle 560">
                  <a:extLst>
                    <a:ext uri="{FF2B5EF4-FFF2-40B4-BE49-F238E27FC236}">
                      <a16:creationId xmlns:a16="http://schemas.microsoft.com/office/drawing/2014/main" id="{53C51FE1-FA15-933A-6D21-21112A56C90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64" name="Rectangle 563">
                  <a:extLst>
                    <a:ext uri="{FF2B5EF4-FFF2-40B4-BE49-F238E27FC236}">
                      <a16:creationId xmlns:a16="http://schemas.microsoft.com/office/drawing/2014/main" id="{A2AC07DD-6CFA-8E10-60F5-020333292E0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574" name="Rectangle 573">
                  <a:extLst>
                    <a:ext uri="{FF2B5EF4-FFF2-40B4-BE49-F238E27FC236}">
                      <a16:creationId xmlns:a16="http://schemas.microsoft.com/office/drawing/2014/main" id="{4149694C-7CFE-F510-DA26-F03354DB5D29}"/>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5" name="Group 34">
                <a:extLst>
                  <a:ext uri="{FF2B5EF4-FFF2-40B4-BE49-F238E27FC236}">
                    <a16:creationId xmlns:a16="http://schemas.microsoft.com/office/drawing/2014/main" id="{D5A63ED5-4037-BFED-FE46-0AF8D8A5F7F8}"/>
                  </a:ext>
                </a:extLst>
              </p:cNvPr>
              <p:cNvGrpSpPr/>
              <p:nvPr/>
            </p:nvGrpSpPr>
            <p:grpSpPr>
              <a:xfrm>
                <a:off x="5547049" y="1695212"/>
                <a:ext cx="1184005" cy="626087"/>
                <a:chOff x="3752904" y="1856916"/>
                <a:chExt cx="1184005" cy="626087"/>
              </a:xfrm>
            </p:grpSpPr>
            <p:sp>
              <p:nvSpPr>
                <p:cNvPr id="558" name="Rectangle 557">
                  <a:extLst>
                    <a:ext uri="{FF2B5EF4-FFF2-40B4-BE49-F238E27FC236}">
                      <a16:creationId xmlns:a16="http://schemas.microsoft.com/office/drawing/2014/main" id="{F0DA178C-8F9D-401A-0C7A-1A82B09DA58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59" name="Rectangle 558">
                  <a:extLst>
                    <a:ext uri="{FF2B5EF4-FFF2-40B4-BE49-F238E27FC236}">
                      <a16:creationId xmlns:a16="http://schemas.microsoft.com/office/drawing/2014/main" id="{A66CB823-DF57-764A-EC5E-375411B73C69}"/>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560" name="Rectangle 559">
                  <a:extLst>
                    <a:ext uri="{FF2B5EF4-FFF2-40B4-BE49-F238E27FC236}">
                      <a16:creationId xmlns:a16="http://schemas.microsoft.com/office/drawing/2014/main" id="{5FBBB3C7-9C1C-B239-7189-92E9EDE60EC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6" name="Group 35">
                <a:extLst>
                  <a:ext uri="{FF2B5EF4-FFF2-40B4-BE49-F238E27FC236}">
                    <a16:creationId xmlns:a16="http://schemas.microsoft.com/office/drawing/2014/main" id="{C3547D97-11ED-4ACC-D6A7-4E14F18506ED}"/>
                  </a:ext>
                </a:extLst>
              </p:cNvPr>
              <p:cNvGrpSpPr/>
              <p:nvPr/>
            </p:nvGrpSpPr>
            <p:grpSpPr>
              <a:xfrm>
                <a:off x="4263025" y="2401392"/>
                <a:ext cx="1184005" cy="626087"/>
                <a:chOff x="3752904" y="1856916"/>
                <a:chExt cx="1184005" cy="626087"/>
              </a:xfrm>
            </p:grpSpPr>
            <p:sp>
              <p:nvSpPr>
                <p:cNvPr id="554" name="Rectangle 553">
                  <a:extLst>
                    <a:ext uri="{FF2B5EF4-FFF2-40B4-BE49-F238E27FC236}">
                      <a16:creationId xmlns:a16="http://schemas.microsoft.com/office/drawing/2014/main" id="{3786B91D-5032-875D-3E1B-D38DB4798EF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55" name="Rectangle 554">
                  <a:extLst>
                    <a:ext uri="{FF2B5EF4-FFF2-40B4-BE49-F238E27FC236}">
                      <a16:creationId xmlns:a16="http://schemas.microsoft.com/office/drawing/2014/main" id="{D95CF948-8C3A-0EEB-C280-48A2FBDEFBB0}"/>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556" name="Rectangle 555">
                  <a:extLst>
                    <a:ext uri="{FF2B5EF4-FFF2-40B4-BE49-F238E27FC236}">
                      <a16:creationId xmlns:a16="http://schemas.microsoft.com/office/drawing/2014/main" id="{189ECF83-6B72-5A1D-386B-B8A494B69CE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7" name="Group 36">
                <a:extLst>
                  <a:ext uri="{FF2B5EF4-FFF2-40B4-BE49-F238E27FC236}">
                    <a16:creationId xmlns:a16="http://schemas.microsoft.com/office/drawing/2014/main" id="{7E2E0DAD-15AB-1AA2-44DB-40E9A4D922B3}"/>
                  </a:ext>
                </a:extLst>
              </p:cNvPr>
              <p:cNvGrpSpPr/>
              <p:nvPr/>
            </p:nvGrpSpPr>
            <p:grpSpPr>
              <a:xfrm>
                <a:off x="5547049" y="2408678"/>
                <a:ext cx="1184005" cy="626087"/>
                <a:chOff x="3752904" y="1856916"/>
                <a:chExt cx="1184005" cy="626087"/>
              </a:xfrm>
            </p:grpSpPr>
            <p:sp>
              <p:nvSpPr>
                <p:cNvPr id="548" name="Rectangle 547">
                  <a:extLst>
                    <a:ext uri="{FF2B5EF4-FFF2-40B4-BE49-F238E27FC236}">
                      <a16:creationId xmlns:a16="http://schemas.microsoft.com/office/drawing/2014/main" id="{E70A7807-0582-F823-2D17-8B6C0961792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49" name="Rectangle 548">
                  <a:extLst>
                    <a:ext uri="{FF2B5EF4-FFF2-40B4-BE49-F238E27FC236}">
                      <a16:creationId xmlns:a16="http://schemas.microsoft.com/office/drawing/2014/main" id="{CC8FDAFC-904E-B7B2-43F8-6FB9BE994BA3}"/>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552" name="Rectangle 551">
                  <a:extLst>
                    <a:ext uri="{FF2B5EF4-FFF2-40B4-BE49-F238E27FC236}">
                      <a16:creationId xmlns:a16="http://schemas.microsoft.com/office/drawing/2014/main" id="{E3A27B58-0DB7-E303-D677-006F47D78477}"/>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8" name="Group 37">
                <a:extLst>
                  <a:ext uri="{FF2B5EF4-FFF2-40B4-BE49-F238E27FC236}">
                    <a16:creationId xmlns:a16="http://schemas.microsoft.com/office/drawing/2014/main" id="{35EE585D-4348-2166-64A8-C3A8BC242631}"/>
                  </a:ext>
                </a:extLst>
              </p:cNvPr>
              <p:cNvGrpSpPr/>
              <p:nvPr/>
            </p:nvGrpSpPr>
            <p:grpSpPr>
              <a:xfrm>
                <a:off x="4263025" y="3119716"/>
                <a:ext cx="1184005" cy="626087"/>
                <a:chOff x="3752904" y="1856916"/>
                <a:chExt cx="1184005" cy="626087"/>
              </a:xfrm>
            </p:grpSpPr>
            <p:sp>
              <p:nvSpPr>
                <p:cNvPr id="544" name="Rectangle 543">
                  <a:extLst>
                    <a:ext uri="{FF2B5EF4-FFF2-40B4-BE49-F238E27FC236}">
                      <a16:creationId xmlns:a16="http://schemas.microsoft.com/office/drawing/2014/main" id="{41591189-5091-872A-7D27-79DA6EE2DEB6}"/>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45" name="Rectangle 544">
                  <a:extLst>
                    <a:ext uri="{FF2B5EF4-FFF2-40B4-BE49-F238E27FC236}">
                      <a16:creationId xmlns:a16="http://schemas.microsoft.com/office/drawing/2014/main" id="{29F033C0-D678-638F-E4DA-585EE8EFA9E1}"/>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546" name="Rectangle 545">
                  <a:extLst>
                    <a:ext uri="{FF2B5EF4-FFF2-40B4-BE49-F238E27FC236}">
                      <a16:creationId xmlns:a16="http://schemas.microsoft.com/office/drawing/2014/main" id="{1016951F-1980-E9CA-FABA-669B710A2EE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9" name="Group 38">
                <a:extLst>
                  <a:ext uri="{FF2B5EF4-FFF2-40B4-BE49-F238E27FC236}">
                    <a16:creationId xmlns:a16="http://schemas.microsoft.com/office/drawing/2014/main" id="{BDA114E8-0DDA-30BF-D965-771E977EA88F}"/>
                  </a:ext>
                </a:extLst>
              </p:cNvPr>
              <p:cNvGrpSpPr/>
              <p:nvPr/>
            </p:nvGrpSpPr>
            <p:grpSpPr>
              <a:xfrm>
                <a:off x="5547049" y="3127002"/>
                <a:ext cx="1184005" cy="626087"/>
                <a:chOff x="3752904" y="1856916"/>
                <a:chExt cx="1184005" cy="626087"/>
              </a:xfrm>
            </p:grpSpPr>
            <p:sp>
              <p:nvSpPr>
                <p:cNvPr id="541" name="Rectangle 540">
                  <a:extLst>
                    <a:ext uri="{FF2B5EF4-FFF2-40B4-BE49-F238E27FC236}">
                      <a16:creationId xmlns:a16="http://schemas.microsoft.com/office/drawing/2014/main" id="{29C8FC76-5952-5566-020C-5ABDBBBC41F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42" name="Rectangle 541">
                  <a:extLst>
                    <a:ext uri="{FF2B5EF4-FFF2-40B4-BE49-F238E27FC236}">
                      <a16:creationId xmlns:a16="http://schemas.microsoft.com/office/drawing/2014/main" id="{D73E521B-A214-508C-E716-7C55183E4554}"/>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543" name="Rectangle 542">
                  <a:extLst>
                    <a:ext uri="{FF2B5EF4-FFF2-40B4-BE49-F238E27FC236}">
                      <a16:creationId xmlns:a16="http://schemas.microsoft.com/office/drawing/2014/main" id="{DBC52AB5-68C7-8CEF-1A3E-C8E96D06B25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0" name="Group 39">
                <a:extLst>
                  <a:ext uri="{FF2B5EF4-FFF2-40B4-BE49-F238E27FC236}">
                    <a16:creationId xmlns:a16="http://schemas.microsoft.com/office/drawing/2014/main" id="{CEC7E71E-645C-33B1-43E0-D183174405FD}"/>
                  </a:ext>
                </a:extLst>
              </p:cNvPr>
              <p:cNvGrpSpPr/>
              <p:nvPr/>
            </p:nvGrpSpPr>
            <p:grpSpPr>
              <a:xfrm>
                <a:off x="2982915" y="2405689"/>
                <a:ext cx="1184005" cy="626087"/>
                <a:chOff x="3752904" y="1856916"/>
                <a:chExt cx="1184005" cy="626087"/>
              </a:xfrm>
            </p:grpSpPr>
            <p:sp>
              <p:nvSpPr>
                <p:cNvPr id="539" name="Rectangle 538">
                  <a:extLst>
                    <a:ext uri="{FF2B5EF4-FFF2-40B4-BE49-F238E27FC236}">
                      <a16:creationId xmlns:a16="http://schemas.microsoft.com/office/drawing/2014/main" id="{D8400C7E-4F0F-0DDA-ECB4-5F949E2B916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40" name="Rectangle 539">
                  <a:extLst>
                    <a:ext uri="{FF2B5EF4-FFF2-40B4-BE49-F238E27FC236}">
                      <a16:creationId xmlns:a16="http://schemas.microsoft.com/office/drawing/2014/main" id="{FDC10174-AE78-43B1-E61D-F05040DF65A8}"/>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1" name="Group 40">
                <a:extLst>
                  <a:ext uri="{FF2B5EF4-FFF2-40B4-BE49-F238E27FC236}">
                    <a16:creationId xmlns:a16="http://schemas.microsoft.com/office/drawing/2014/main" id="{C29F4DA3-284F-3AF8-DE9A-3F8BAE1BE4C6}"/>
                  </a:ext>
                </a:extLst>
              </p:cNvPr>
              <p:cNvGrpSpPr/>
              <p:nvPr/>
            </p:nvGrpSpPr>
            <p:grpSpPr>
              <a:xfrm>
                <a:off x="2982915" y="1690080"/>
                <a:ext cx="1184005" cy="626087"/>
                <a:chOff x="3752904" y="1856916"/>
                <a:chExt cx="1184005" cy="626087"/>
              </a:xfrm>
            </p:grpSpPr>
            <p:sp>
              <p:nvSpPr>
                <p:cNvPr id="537" name="Rectangle 536">
                  <a:extLst>
                    <a:ext uri="{FF2B5EF4-FFF2-40B4-BE49-F238E27FC236}">
                      <a16:creationId xmlns:a16="http://schemas.microsoft.com/office/drawing/2014/main" id="{20A2C399-5A87-7F23-98C1-33E46ECA3F5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38" name="Rectangle 537">
                  <a:extLst>
                    <a:ext uri="{FF2B5EF4-FFF2-40B4-BE49-F238E27FC236}">
                      <a16:creationId xmlns:a16="http://schemas.microsoft.com/office/drawing/2014/main" id="{931527F3-C9D7-254A-7923-FBA4014D64FE}"/>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2" name="Group 41">
                <a:extLst>
                  <a:ext uri="{FF2B5EF4-FFF2-40B4-BE49-F238E27FC236}">
                    <a16:creationId xmlns:a16="http://schemas.microsoft.com/office/drawing/2014/main" id="{1DBC832A-B22D-260F-BADB-59120E972B03}"/>
                  </a:ext>
                </a:extLst>
              </p:cNvPr>
              <p:cNvGrpSpPr/>
              <p:nvPr/>
            </p:nvGrpSpPr>
            <p:grpSpPr>
              <a:xfrm>
                <a:off x="2982915" y="3121298"/>
                <a:ext cx="1184005" cy="626087"/>
                <a:chOff x="3752904" y="1856916"/>
                <a:chExt cx="1184005" cy="626087"/>
              </a:xfrm>
            </p:grpSpPr>
            <p:sp>
              <p:nvSpPr>
                <p:cNvPr id="535" name="Rectangle 534">
                  <a:extLst>
                    <a:ext uri="{FF2B5EF4-FFF2-40B4-BE49-F238E27FC236}">
                      <a16:creationId xmlns:a16="http://schemas.microsoft.com/office/drawing/2014/main" id="{BE1D0A23-A200-C4AC-BC25-1A0B4FACB1C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36" name="Rectangle 535">
                  <a:extLst>
                    <a:ext uri="{FF2B5EF4-FFF2-40B4-BE49-F238E27FC236}">
                      <a16:creationId xmlns:a16="http://schemas.microsoft.com/office/drawing/2014/main" id="{5B26BF95-49CC-4C8C-EC5F-041DFFBFF54A}"/>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3" name="Group 42">
                <a:extLst>
                  <a:ext uri="{FF2B5EF4-FFF2-40B4-BE49-F238E27FC236}">
                    <a16:creationId xmlns:a16="http://schemas.microsoft.com/office/drawing/2014/main" id="{46A36BA7-8CD9-EE2B-0F8F-989C1942F182}"/>
                  </a:ext>
                </a:extLst>
              </p:cNvPr>
              <p:cNvGrpSpPr/>
              <p:nvPr/>
            </p:nvGrpSpPr>
            <p:grpSpPr>
              <a:xfrm>
                <a:off x="1696204" y="973965"/>
                <a:ext cx="1184005" cy="626087"/>
                <a:chOff x="3752904" y="1856916"/>
                <a:chExt cx="1184005" cy="626087"/>
              </a:xfrm>
            </p:grpSpPr>
            <p:sp>
              <p:nvSpPr>
                <p:cNvPr id="526" name="Rectangle 525">
                  <a:extLst>
                    <a:ext uri="{FF2B5EF4-FFF2-40B4-BE49-F238E27FC236}">
                      <a16:creationId xmlns:a16="http://schemas.microsoft.com/office/drawing/2014/main" id="{1CA951B0-E72B-1AE4-3D1E-E44D2D50E68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30" name="Rectangle 529">
                  <a:extLst>
                    <a:ext uri="{FF2B5EF4-FFF2-40B4-BE49-F238E27FC236}">
                      <a16:creationId xmlns:a16="http://schemas.microsoft.com/office/drawing/2014/main" id="{194ABA3A-D31B-0EB1-29A8-DD7BB64A813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4" name="Group 43">
                <a:extLst>
                  <a:ext uri="{FF2B5EF4-FFF2-40B4-BE49-F238E27FC236}">
                    <a16:creationId xmlns:a16="http://schemas.microsoft.com/office/drawing/2014/main" id="{9BADE520-2333-9747-DFCA-6184727D70A6}"/>
                  </a:ext>
                </a:extLst>
              </p:cNvPr>
              <p:cNvGrpSpPr/>
              <p:nvPr/>
            </p:nvGrpSpPr>
            <p:grpSpPr>
              <a:xfrm>
                <a:off x="1696204" y="2405183"/>
                <a:ext cx="1184005" cy="626087"/>
                <a:chOff x="3752904" y="1856916"/>
                <a:chExt cx="1184005" cy="626087"/>
              </a:xfrm>
            </p:grpSpPr>
            <p:sp>
              <p:nvSpPr>
                <p:cNvPr id="524" name="Rectangle 523">
                  <a:extLst>
                    <a:ext uri="{FF2B5EF4-FFF2-40B4-BE49-F238E27FC236}">
                      <a16:creationId xmlns:a16="http://schemas.microsoft.com/office/drawing/2014/main" id="{7E6D3C0B-CECC-FA95-47FA-5FF7E90D93A6}"/>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25" name="Rectangle 524">
                  <a:extLst>
                    <a:ext uri="{FF2B5EF4-FFF2-40B4-BE49-F238E27FC236}">
                      <a16:creationId xmlns:a16="http://schemas.microsoft.com/office/drawing/2014/main" id="{5719BA4D-659E-D881-CBEE-1EA7A6035DB4}"/>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5" name="Group 44">
                <a:extLst>
                  <a:ext uri="{FF2B5EF4-FFF2-40B4-BE49-F238E27FC236}">
                    <a16:creationId xmlns:a16="http://schemas.microsoft.com/office/drawing/2014/main" id="{51E54CA1-F2FE-9F97-BE50-A40EB2BD8FC4}"/>
                  </a:ext>
                </a:extLst>
              </p:cNvPr>
              <p:cNvGrpSpPr/>
              <p:nvPr/>
            </p:nvGrpSpPr>
            <p:grpSpPr>
              <a:xfrm>
                <a:off x="1696204" y="1689574"/>
                <a:ext cx="1184005" cy="626087"/>
                <a:chOff x="3752904" y="1856916"/>
                <a:chExt cx="1184005" cy="626087"/>
              </a:xfrm>
            </p:grpSpPr>
            <p:sp>
              <p:nvSpPr>
                <p:cNvPr id="518" name="Rectangle 517">
                  <a:extLst>
                    <a:ext uri="{FF2B5EF4-FFF2-40B4-BE49-F238E27FC236}">
                      <a16:creationId xmlns:a16="http://schemas.microsoft.com/office/drawing/2014/main" id="{D75DAB42-1C08-96D0-2280-58CDC48B7D5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23" name="Rectangle 522">
                  <a:extLst>
                    <a:ext uri="{FF2B5EF4-FFF2-40B4-BE49-F238E27FC236}">
                      <a16:creationId xmlns:a16="http://schemas.microsoft.com/office/drawing/2014/main" id="{F03F1A46-50C4-43D6-31AC-0851D75F3C5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6" name="Group 45">
                <a:extLst>
                  <a:ext uri="{FF2B5EF4-FFF2-40B4-BE49-F238E27FC236}">
                    <a16:creationId xmlns:a16="http://schemas.microsoft.com/office/drawing/2014/main" id="{96EC69BE-F2CF-CC4A-E0A6-C81E60D6E236}"/>
                  </a:ext>
                </a:extLst>
              </p:cNvPr>
              <p:cNvGrpSpPr/>
              <p:nvPr/>
            </p:nvGrpSpPr>
            <p:grpSpPr>
              <a:xfrm>
                <a:off x="1696204" y="3120792"/>
                <a:ext cx="1184005" cy="626087"/>
                <a:chOff x="3752904" y="1856916"/>
                <a:chExt cx="1184005" cy="626087"/>
              </a:xfrm>
            </p:grpSpPr>
            <p:sp>
              <p:nvSpPr>
                <p:cNvPr id="515" name="Rectangle 514">
                  <a:extLst>
                    <a:ext uri="{FF2B5EF4-FFF2-40B4-BE49-F238E27FC236}">
                      <a16:creationId xmlns:a16="http://schemas.microsoft.com/office/drawing/2014/main" id="{712423DD-751E-783D-2A64-CF33755C161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16" name="Rectangle 515">
                  <a:extLst>
                    <a:ext uri="{FF2B5EF4-FFF2-40B4-BE49-F238E27FC236}">
                      <a16:creationId xmlns:a16="http://schemas.microsoft.com/office/drawing/2014/main" id="{01F8C0DB-6891-1E88-5F6A-706810F6EA27}"/>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7" name="Group 46">
                <a:extLst>
                  <a:ext uri="{FF2B5EF4-FFF2-40B4-BE49-F238E27FC236}">
                    <a16:creationId xmlns:a16="http://schemas.microsoft.com/office/drawing/2014/main" id="{1E214E53-4532-A741-63DE-AF06C67E5EEF}"/>
                  </a:ext>
                </a:extLst>
              </p:cNvPr>
              <p:cNvGrpSpPr/>
              <p:nvPr/>
            </p:nvGrpSpPr>
            <p:grpSpPr>
              <a:xfrm>
                <a:off x="2982915" y="3806136"/>
                <a:ext cx="1184005" cy="626087"/>
                <a:chOff x="3752904" y="1856916"/>
                <a:chExt cx="1184005" cy="626087"/>
              </a:xfrm>
            </p:grpSpPr>
            <p:sp>
              <p:nvSpPr>
                <p:cNvPr id="510" name="Rectangle 509">
                  <a:extLst>
                    <a:ext uri="{FF2B5EF4-FFF2-40B4-BE49-F238E27FC236}">
                      <a16:creationId xmlns:a16="http://schemas.microsoft.com/office/drawing/2014/main" id="{D741B4C5-3E4B-0017-5001-55E02EC775A6}"/>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14" name="Rectangle 513">
                  <a:extLst>
                    <a:ext uri="{FF2B5EF4-FFF2-40B4-BE49-F238E27FC236}">
                      <a16:creationId xmlns:a16="http://schemas.microsoft.com/office/drawing/2014/main" id="{56366C29-CD06-9C81-80D1-FFCAB1032F9F}"/>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8" name="Group 47">
                <a:extLst>
                  <a:ext uri="{FF2B5EF4-FFF2-40B4-BE49-F238E27FC236}">
                    <a16:creationId xmlns:a16="http://schemas.microsoft.com/office/drawing/2014/main" id="{180E6CF4-1FE4-45A5-A33A-6E4D61273D8D}"/>
                  </a:ext>
                </a:extLst>
              </p:cNvPr>
              <p:cNvGrpSpPr/>
              <p:nvPr/>
            </p:nvGrpSpPr>
            <p:grpSpPr>
              <a:xfrm>
                <a:off x="4261938" y="3808553"/>
                <a:ext cx="1184005" cy="626087"/>
                <a:chOff x="3752904" y="1856916"/>
                <a:chExt cx="1184005" cy="626087"/>
              </a:xfrm>
            </p:grpSpPr>
            <p:sp>
              <p:nvSpPr>
                <p:cNvPr id="506" name="Rectangle 505">
                  <a:extLst>
                    <a:ext uri="{FF2B5EF4-FFF2-40B4-BE49-F238E27FC236}">
                      <a16:creationId xmlns:a16="http://schemas.microsoft.com/office/drawing/2014/main" id="{CEA635A2-F347-8D91-8B13-1B40D519CD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07" name="Rectangle 506">
                  <a:extLst>
                    <a:ext uri="{FF2B5EF4-FFF2-40B4-BE49-F238E27FC236}">
                      <a16:creationId xmlns:a16="http://schemas.microsoft.com/office/drawing/2014/main" id="{34AC2332-5911-AE32-99F1-10B30F9F681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509" name="Rectangle 508">
                  <a:extLst>
                    <a:ext uri="{FF2B5EF4-FFF2-40B4-BE49-F238E27FC236}">
                      <a16:creationId xmlns:a16="http://schemas.microsoft.com/office/drawing/2014/main" id="{1EAD5117-89A3-CF9D-21FE-1DFC17E860D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9" name="Group 48">
                <a:extLst>
                  <a:ext uri="{FF2B5EF4-FFF2-40B4-BE49-F238E27FC236}">
                    <a16:creationId xmlns:a16="http://schemas.microsoft.com/office/drawing/2014/main" id="{18224609-29EA-04F8-FBD6-75DEA643F892}"/>
                  </a:ext>
                </a:extLst>
              </p:cNvPr>
              <p:cNvGrpSpPr/>
              <p:nvPr/>
            </p:nvGrpSpPr>
            <p:grpSpPr>
              <a:xfrm>
                <a:off x="5547049" y="3808553"/>
                <a:ext cx="1184005" cy="626087"/>
                <a:chOff x="3752904" y="1856916"/>
                <a:chExt cx="1184005" cy="626087"/>
              </a:xfrm>
            </p:grpSpPr>
            <p:sp>
              <p:nvSpPr>
                <p:cNvPr id="503" name="Rectangle 502">
                  <a:extLst>
                    <a:ext uri="{FF2B5EF4-FFF2-40B4-BE49-F238E27FC236}">
                      <a16:creationId xmlns:a16="http://schemas.microsoft.com/office/drawing/2014/main" id="{DDC47469-99A6-0CA2-C181-E9F7ED502F0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504" name="Rectangle 503">
                  <a:extLst>
                    <a:ext uri="{FF2B5EF4-FFF2-40B4-BE49-F238E27FC236}">
                      <a16:creationId xmlns:a16="http://schemas.microsoft.com/office/drawing/2014/main" id="{91863B71-C528-8F0D-E08A-CFEBB9F1EF9F}"/>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505" name="Rectangle 504">
                  <a:extLst>
                    <a:ext uri="{FF2B5EF4-FFF2-40B4-BE49-F238E27FC236}">
                      <a16:creationId xmlns:a16="http://schemas.microsoft.com/office/drawing/2014/main" id="{29521007-5433-F384-6B93-47E3648C0E9A}"/>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0" name="Group 49">
                <a:extLst>
                  <a:ext uri="{FF2B5EF4-FFF2-40B4-BE49-F238E27FC236}">
                    <a16:creationId xmlns:a16="http://schemas.microsoft.com/office/drawing/2014/main" id="{B85247C5-76C6-6120-CA98-054383B4739E}"/>
                  </a:ext>
                </a:extLst>
              </p:cNvPr>
              <p:cNvGrpSpPr/>
              <p:nvPr/>
            </p:nvGrpSpPr>
            <p:grpSpPr>
              <a:xfrm>
                <a:off x="4263025" y="4519591"/>
                <a:ext cx="1184005" cy="626087"/>
                <a:chOff x="3752904" y="1856916"/>
                <a:chExt cx="1184005" cy="626087"/>
              </a:xfrm>
            </p:grpSpPr>
            <p:sp>
              <p:nvSpPr>
                <p:cNvPr id="494" name="Rectangle 493">
                  <a:extLst>
                    <a:ext uri="{FF2B5EF4-FFF2-40B4-BE49-F238E27FC236}">
                      <a16:creationId xmlns:a16="http://schemas.microsoft.com/office/drawing/2014/main" id="{679B9A26-0EA8-B36C-EAD4-CA92B9BC9EF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97" name="Rectangle 496">
                  <a:extLst>
                    <a:ext uri="{FF2B5EF4-FFF2-40B4-BE49-F238E27FC236}">
                      <a16:creationId xmlns:a16="http://schemas.microsoft.com/office/drawing/2014/main" id="{562F5BC2-A281-C9AD-9689-D5F52F7197F5}"/>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98" name="Rectangle 497">
                  <a:extLst>
                    <a:ext uri="{FF2B5EF4-FFF2-40B4-BE49-F238E27FC236}">
                      <a16:creationId xmlns:a16="http://schemas.microsoft.com/office/drawing/2014/main" id="{12513E39-0AFB-28B1-4FD4-AA1EE6E863C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1" name="Group 50">
                <a:extLst>
                  <a:ext uri="{FF2B5EF4-FFF2-40B4-BE49-F238E27FC236}">
                    <a16:creationId xmlns:a16="http://schemas.microsoft.com/office/drawing/2014/main" id="{EB99E5B3-55E3-9489-711F-BE97C77B7E68}"/>
                  </a:ext>
                </a:extLst>
              </p:cNvPr>
              <p:cNvGrpSpPr/>
              <p:nvPr/>
            </p:nvGrpSpPr>
            <p:grpSpPr>
              <a:xfrm>
                <a:off x="5547049" y="4526877"/>
                <a:ext cx="1184005" cy="626087"/>
                <a:chOff x="3752904" y="1856916"/>
                <a:chExt cx="1184005" cy="626087"/>
              </a:xfrm>
            </p:grpSpPr>
            <p:sp>
              <p:nvSpPr>
                <p:cNvPr id="490" name="Rectangle 489">
                  <a:extLst>
                    <a:ext uri="{FF2B5EF4-FFF2-40B4-BE49-F238E27FC236}">
                      <a16:creationId xmlns:a16="http://schemas.microsoft.com/office/drawing/2014/main" id="{2DAD9730-8EC8-2CB1-A536-37A6A37164F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92" name="Rectangle 491">
                  <a:extLst>
                    <a:ext uri="{FF2B5EF4-FFF2-40B4-BE49-F238E27FC236}">
                      <a16:creationId xmlns:a16="http://schemas.microsoft.com/office/drawing/2014/main" id="{434830DE-D046-A97C-D6A3-B1F4275AE4EE}"/>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93" name="Rectangle 492">
                  <a:extLst>
                    <a:ext uri="{FF2B5EF4-FFF2-40B4-BE49-F238E27FC236}">
                      <a16:creationId xmlns:a16="http://schemas.microsoft.com/office/drawing/2014/main" id="{198051C3-090C-A537-6111-2065AF30F282}"/>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2" name="Group 51">
                <a:extLst>
                  <a:ext uri="{FF2B5EF4-FFF2-40B4-BE49-F238E27FC236}">
                    <a16:creationId xmlns:a16="http://schemas.microsoft.com/office/drawing/2014/main" id="{EA1B5348-022D-2722-3BBB-49C8E1F40299}"/>
                  </a:ext>
                </a:extLst>
              </p:cNvPr>
              <p:cNvGrpSpPr/>
              <p:nvPr/>
            </p:nvGrpSpPr>
            <p:grpSpPr>
              <a:xfrm>
                <a:off x="4263025" y="5233057"/>
                <a:ext cx="1184005" cy="626087"/>
                <a:chOff x="3752904" y="1856916"/>
                <a:chExt cx="1184005" cy="626087"/>
              </a:xfrm>
            </p:grpSpPr>
            <p:sp>
              <p:nvSpPr>
                <p:cNvPr id="479" name="Rectangle 478">
                  <a:extLst>
                    <a:ext uri="{FF2B5EF4-FFF2-40B4-BE49-F238E27FC236}">
                      <a16:creationId xmlns:a16="http://schemas.microsoft.com/office/drawing/2014/main" id="{58CCE2C7-0201-4483-F802-0131C3F72BF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88" name="Rectangle 487">
                  <a:extLst>
                    <a:ext uri="{FF2B5EF4-FFF2-40B4-BE49-F238E27FC236}">
                      <a16:creationId xmlns:a16="http://schemas.microsoft.com/office/drawing/2014/main" id="{3E5EDF6C-07B1-EC63-4C0E-7D43DC5FC1D5}"/>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89" name="Rectangle 488">
                  <a:extLst>
                    <a:ext uri="{FF2B5EF4-FFF2-40B4-BE49-F238E27FC236}">
                      <a16:creationId xmlns:a16="http://schemas.microsoft.com/office/drawing/2014/main" id="{B0AF9A55-8FAE-4AF2-E395-BF23D80255D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3" name="Group 52">
                <a:extLst>
                  <a:ext uri="{FF2B5EF4-FFF2-40B4-BE49-F238E27FC236}">
                    <a16:creationId xmlns:a16="http://schemas.microsoft.com/office/drawing/2014/main" id="{83B5822B-E892-3DB4-DEAC-F3AFBDEED8D9}"/>
                  </a:ext>
                </a:extLst>
              </p:cNvPr>
              <p:cNvGrpSpPr/>
              <p:nvPr/>
            </p:nvGrpSpPr>
            <p:grpSpPr>
              <a:xfrm>
                <a:off x="5547049" y="5240343"/>
                <a:ext cx="1184005" cy="626087"/>
                <a:chOff x="3752904" y="1856916"/>
                <a:chExt cx="1184005" cy="626087"/>
              </a:xfrm>
            </p:grpSpPr>
            <p:sp>
              <p:nvSpPr>
                <p:cNvPr id="476" name="Rectangle 475">
                  <a:extLst>
                    <a:ext uri="{FF2B5EF4-FFF2-40B4-BE49-F238E27FC236}">
                      <a16:creationId xmlns:a16="http://schemas.microsoft.com/office/drawing/2014/main" id="{EBEA3A1F-0BBB-C8AB-923A-2C118B6D6E6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77" name="Rectangle 476">
                  <a:extLst>
                    <a:ext uri="{FF2B5EF4-FFF2-40B4-BE49-F238E27FC236}">
                      <a16:creationId xmlns:a16="http://schemas.microsoft.com/office/drawing/2014/main" id="{5E562A59-333C-6818-D087-9E497931FB9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78" name="Rectangle 477">
                  <a:extLst>
                    <a:ext uri="{FF2B5EF4-FFF2-40B4-BE49-F238E27FC236}">
                      <a16:creationId xmlns:a16="http://schemas.microsoft.com/office/drawing/2014/main" id="{0D553EF1-4B74-60B7-1617-844A543506EF}"/>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4" name="Group 53">
                <a:extLst>
                  <a:ext uri="{FF2B5EF4-FFF2-40B4-BE49-F238E27FC236}">
                    <a16:creationId xmlns:a16="http://schemas.microsoft.com/office/drawing/2014/main" id="{97B2C536-A4E1-DE7A-24A9-06F0B2B36FF5}"/>
                  </a:ext>
                </a:extLst>
              </p:cNvPr>
              <p:cNvGrpSpPr/>
              <p:nvPr/>
            </p:nvGrpSpPr>
            <p:grpSpPr>
              <a:xfrm>
                <a:off x="4263025" y="5951381"/>
                <a:ext cx="1184005" cy="626087"/>
                <a:chOff x="3752904" y="1856916"/>
                <a:chExt cx="1184005" cy="626087"/>
              </a:xfrm>
            </p:grpSpPr>
            <p:sp>
              <p:nvSpPr>
                <p:cNvPr id="473" name="Rectangle 472">
                  <a:extLst>
                    <a:ext uri="{FF2B5EF4-FFF2-40B4-BE49-F238E27FC236}">
                      <a16:creationId xmlns:a16="http://schemas.microsoft.com/office/drawing/2014/main" id="{7EB94DC4-A070-6B9F-2C59-6B00BE375E0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74" name="Rectangle 473">
                  <a:extLst>
                    <a:ext uri="{FF2B5EF4-FFF2-40B4-BE49-F238E27FC236}">
                      <a16:creationId xmlns:a16="http://schemas.microsoft.com/office/drawing/2014/main" id="{377B47A0-70CB-3A08-8083-1FBC1B06CF8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75" name="Rectangle 474">
                  <a:extLst>
                    <a:ext uri="{FF2B5EF4-FFF2-40B4-BE49-F238E27FC236}">
                      <a16:creationId xmlns:a16="http://schemas.microsoft.com/office/drawing/2014/main" id="{0E05E9BF-5246-9FF7-F60B-927B2224E84A}"/>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5" name="Group 54">
                <a:extLst>
                  <a:ext uri="{FF2B5EF4-FFF2-40B4-BE49-F238E27FC236}">
                    <a16:creationId xmlns:a16="http://schemas.microsoft.com/office/drawing/2014/main" id="{CDF2E5CD-7D81-B9D3-F9B3-7F5813254A36}"/>
                  </a:ext>
                </a:extLst>
              </p:cNvPr>
              <p:cNvGrpSpPr/>
              <p:nvPr/>
            </p:nvGrpSpPr>
            <p:grpSpPr>
              <a:xfrm>
                <a:off x="5547049" y="5958667"/>
                <a:ext cx="1184005" cy="626087"/>
                <a:chOff x="3752904" y="1856916"/>
                <a:chExt cx="1184005" cy="626087"/>
              </a:xfrm>
            </p:grpSpPr>
            <p:sp>
              <p:nvSpPr>
                <p:cNvPr id="462" name="Rectangle 461">
                  <a:extLst>
                    <a:ext uri="{FF2B5EF4-FFF2-40B4-BE49-F238E27FC236}">
                      <a16:creationId xmlns:a16="http://schemas.microsoft.com/office/drawing/2014/main" id="{0F460CEC-92FC-2001-94D2-0433B09AFE2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63" name="Rectangle 462">
                  <a:extLst>
                    <a:ext uri="{FF2B5EF4-FFF2-40B4-BE49-F238E27FC236}">
                      <a16:creationId xmlns:a16="http://schemas.microsoft.com/office/drawing/2014/main" id="{1ECEDCEA-4B55-19A8-5C0B-912892B14C93}"/>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72" name="Rectangle 471">
                  <a:extLst>
                    <a:ext uri="{FF2B5EF4-FFF2-40B4-BE49-F238E27FC236}">
                      <a16:creationId xmlns:a16="http://schemas.microsoft.com/office/drawing/2014/main" id="{F6695120-0270-3E41-68AB-A98BAC092DA2}"/>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 name="Group 55">
                <a:extLst>
                  <a:ext uri="{FF2B5EF4-FFF2-40B4-BE49-F238E27FC236}">
                    <a16:creationId xmlns:a16="http://schemas.microsoft.com/office/drawing/2014/main" id="{8C3BCB7F-3156-3BD7-181F-E20F0BEA47BB}"/>
                  </a:ext>
                </a:extLst>
              </p:cNvPr>
              <p:cNvGrpSpPr/>
              <p:nvPr/>
            </p:nvGrpSpPr>
            <p:grpSpPr>
              <a:xfrm>
                <a:off x="2982915" y="5237354"/>
                <a:ext cx="1184005" cy="626087"/>
                <a:chOff x="3752904" y="1856916"/>
                <a:chExt cx="1184005" cy="626087"/>
              </a:xfrm>
            </p:grpSpPr>
            <p:sp>
              <p:nvSpPr>
                <p:cNvPr id="460" name="Rectangle 459">
                  <a:extLst>
                    <a:ext uri="{FF2B5EF4-FFF2-40B4-BE49-F238E27FC236}">
                      <a16:creationId xmlns:a16="http://schemas.microsoft.com/office/drawing/2014/main" id="{417F9586-AE70-E7F0-1C87-E8471DDF3C2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61" name="Rectangle 460">
                  <a:extLst>
                    <a:ext uri="{FF2B5EF4-FFF2-40B4-BE49-F238E27FC236}">
                      <a16:creationId xmlns:a16="http://schemas.microsoft.com/office/drawing/2014/main" id="{8E216F15-699F-BA54-E68A-9A2F935B95E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7" name="Group 56">
                <a:extLst>
                  <a:ext uri="{FF2B5EF4-FFF2-40B4-BE49-F238E27FC236}">
                    <a16:creationId xmlns:a16="http://schemas.microsoft.com/office/drawing/2014/main" id="{9C0B8958-BF0A-997A-D1DA-CA8A80604565}"/>
                  </a:ext>
                </a:extLst>
              </p:cNvPr>
              <p:cNvGrpSpPr/>
              <p:nvPr/>
            </p:nvGrpSpPr>
            <p:grpSpPr>
              <a:xfrm>
                <a:off x="2982915" y="4521745"/>
                <a:ext cx="1184005" cy="626087"/>
                <a:chOff x="3752904" y="1856916"/>
                <a:chExt cx="1184005" cy="626087"/>
              </a:xfrm>
            </p:grpSpPr>
            <p:sp>
              <p:nvSpPr>
                <p:cNvPr id="457" name="Rectangle 456">
                  <a:extLst>
                    <a:ext uri="{FF2B5EF4-FFF2-40B4-BE49-F238E27FC236}">
                      <a16:creationId xmlns:a16="http://schemas.microsoft.com/office/drawing/2014/main" id="{7258ABE8-0C55-FBD9-89E3-089053EE2BE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58" name="Rectangle 457">
                  <a:extLst>
                    <a:ext uri="{FF2B5EF4-FFF2-40B4-BE49-F238E27FC236}">
                      <a16:creationId xmlns:a16="http://schemas.microsoft.com/office/drawing/2014/main" id="{E76ACC06-D923-339D-8CBD-D9C4EDB5DEA5}"/>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8" name="Group 57">
                <a:extLst>
                  <a:ext uri="{FF2B5EF4-FFF2-40B4-BE49-F238E27FC236}">
                    <a16:creationId xmlns:a16="http://schemas.microsoft.com/office/drawing/2014/main" id="{164A9A4A-805C-9EC6-8CA4-7CDE23CBF001}"/>
                  </a:ext>
                </a:extLst>
              </p:cNvPr>
              <p:cNvGrpSpPr/>
              <p:nvPr/>
            </p:nvGrpSpPr>
            <p:grpSpPr>
              <a:xfrm>
                <a:off x="2982915" y="5952963"/>
                <a:ext cx="1184005" cy="626087"/>
                <a:chOff x="3752904" y="1856916"/>
                <a:chExt cx="1184005" cy="626087"/>
              </a:xfrm>
            </p:grpSpPr>
            <p:sp>
              <p:nvSpPr>
                <p:cNvPr id="455" name="Rectangle 454">
                  <a:extLst>
                    <a:ext uri="{FF2B5EF4-FFF2-40B4-BE49-F238E27FC236}">
                      <a16:creationId xmlns:a16="http://schemas.microsoft.com/office/drawing/2014/main" id="{8C94F7EF-9899-9CB5-67AF-DA7EB0EBF89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56" name="Rectangle 455">
                  <a:extLst>
                    <a:ext uri="{FF2B5EF4-FFF2-40B4-BE49-F238E27FC236}">
                      <a16:creationId xmlns:a16="http://schemas.microsoft.com/office/drawing/2014/main" id="{7519CCD2-D506-A1BA-F3D8-29B9C92F266F}"/>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9" name="Group 58">
                <a:extLst>
                  <a:ext uri="{FF2B5EF4-FFF2-40B4-BE49-F238E27FC236}">
                    <a16:creationId xmlns:a16="http://schemas.microsoft.com/office/drawing/2014/main" id="{6E795B28-C384-8422-82CC-43F49DAE7C6E}"/>
                  </a:ext>
                </a:extLst>
              </p:cNvPr>
              <p:cNvGrpSpPr/>
              <p:nvPr/>
            </p:nvGrpSpPr>
            <p:grpSpPr>
              <a:xfrm>
                <a:off x="1696204" y="3805630"/>
                <a:ext cx="1184005" cy="626087"/>
                <a:chOff x="3752904" y="1856916"/>
                <a:chExt cx="1184005" cy="626087"/>
              </a:xfrm>
            </p:grpSpPr>
            <p:sp>
              <p:nvSpPr>
                <p:cNvPr id="453" name="Rectangle 452">
                  <a:extLst>
                    <a:ext uri="{FF2B5EF4-FFF2-40B4-BE49-F238E27FC236}">
                      <a16:creationId xmlns:a16="http://schemas.microsoft.com/office/drawing/2014/main" id="{B3DAF2E8-466C-B882-6C92-EFC55641DD1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54" name="Rectangle 453">
                  <a:extLst>
                    <a:ext uri="{FF2B5EF4-FFF2-40B4-BE49-F238E27FC236}">
                      <a16:creationId xmlns:a16="http://schemas.microsoft.com/office/drawing/2014/main" id="{32EE72D2-60C4-BF59-3796-603792720DB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60" name="Group 59">
                <a:extLst>
                  <a:ext uri="{FF2B5EF4-FFF2-40B4-BE49-F238E27FC236}">
                    <a16:creationId xmlns:a16="http://schemas.microsoft.com/office/drawing/2014/main" id="{F76A86E7-D89A-3DD6-691A-3965BE4D7ACC}"/>
                  </a:ext>
                </a:extLst>
              </p:cNvPr>
              <p:cNvGrpSpPr/>
              <p:nvPr/>
            </p:nvGrpSpPr>
            <p:grpSpPr>
              <a:xfrm>
                <a:off x="1696204" y="5236848"/>
                <a:ext cx="1184005" cy="626087"/>
                <a:chOff x="3752904" y="1856916"/>
                <a:chExt cx="1184005" cy="626087"/>
              </a:xfrm>
            </p:grpSpPr>
            <p:sp>
              <p:nvSpPr>
                <p:cNvPr id="451" name="Rectangle 450">
                  <a:extLst>
                    <a:ext uri="{FF2B5EF4-FFF2-40B4-BE49-F238E27FC236}">
                      <a16:creationId xmlns:a16="http://schemas.microsoft.com/office/drawing/2014/main" id="{2C06F9AA-1614-8F30-7F1F-C668E8F9FEF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52" name="Rectangle 451">
                  <a:extLst>
                    <a:ext uri="{FF2B5EF4-FFF2-40B4-BE49-F238E27FC236}">
                      <a16:creationId xmlns:a16="http://schemas.microsoft.com/office/drawing/2014/main" id="{96938735-F660-2F7A-04DC-296276B21EE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61" name="Group 60">
                <a:extLst>
                  <a:ext uri="{FF2B5EF4-FFF2-40B4-BE49-F238E27FC236}">
                    <a16:creationId xmlns:a16="http://schemas.microsoft.com/office/drawing/2014/main" id="{026951FB-6C01-FB19-85ED-D865FCDD3CCC}"/>
                  </a:ext>
                </a:extLst>
              </p:cNvPr>
              <p:cNvGrpSpPr/>
              <p:nvPr/>
            </p:nvGrpSpPr>
            <p:grpSpPr>
              <a:xfrm>
                <a:off x="1696204" y="4521239"/>
                <a:ext cx="1184005" cy="626087"/>
                <a:chOff x="3752904" y="1856916"/>
                <a:chExt cx="1184005" cy="626087"/>
              </a:xfrm>
            </p:grpSpPr>
            <p:sp>
              <p:nvSpPr>
                <p:cNvPr id="449" name="Rectangle 448">
                  <a:extLst>
                    <a:ext uri="{FF2B5EF4-FFF2-40B4-BE49-F238E27FC236}">
                      <a16:creationId xmlns:a16="http://schemas.microsoft.com/office/drawing/2014/main" id="{602DEB5C-DB83-5ED9-B09E-BA6851EC957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50" name="Rectangle 449">
                  <a:extLst>
                    <a:ext uri="{FF2B5EF4-FFF2-40B4-BE49-F238E27FC236}">
                      <a16:creationId xmlns:a16="http://schemas.microsoft.com/office/drawing/2014/main" id="{CC4239CA-6495-5DA2-47AB-A5453EF9ADEB}"/>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62" name="Group 61">
                <a:extLst>
                  <a:ext uri="{FF2B5EF4-FFF2-40B4-BE49-F238E27FC236}">
                    <a16:creationId xmlns:a16="http://schemas.microsoft.com/office/drawing/2014/main" id="{9FF62A1C-53D5-E8EC-51A3-90FBFBE71978}"/>
                  </a:ext>
                </a:extLst>
              </p:cNvPr>
              <p:cNvGrpSpPr/>
              <p:nvPr/>
            </p:nvGrpSpPr>
            <p:grpSpPr>
              <a:xfrm>
                <a:off x="1696204" y="5952457"/>
                <a:ext cx="1184005" cy="626087"/>
                <a:chOff x="3752904" y="1856916"/>
                <a:chExt cx="1184005" cy="626087"/>
              </a:xfrm>
            </p:grpSpPr>
            <p:sp>
              <p:nvSpPr>
                <p:cNvPr id="63" name="Rectangle 62">
                  <a:extLst>
                    <a:ext uri="{FF2B5EF4-FFF2-40B4-BE49-F238E27FC236}">
                      <a16:creationId xmlns:a16="http://schemas.microsoft.com/office/drawing/2014/main" id="{FE3BF67E-366D-E075-6CEF-F5AB0C5937B6}"/>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448" name="Rectangle 447">
                  <a:extLst>
                    <a:ext uri="{FF2B5EF4-FFF2-40B4-BE49-F238E27FC236}">
                      <a16:creationId xmlns:a16="http://schemas.microsoft.com/office/drawing/2014/main" id="{26F03E88-688E-EA08-C643-E41C4B6AD73A}"/>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sp>
          <p:nvSpPr>
            <p:cNvPr id="6" name="Rectangle 5">
              <a:extLst>
                <a:ext uri="{FF2B5EF4-FFF2-40B4-BE49-F238E27FC236}">
                  <a16:creationId xmlns:a16="http://schemas.microsoft.com/office/drawing/2014/main" id="{00728465-3771-5A4D-D5F9-940BFC6F3164}"/>
                </a:ext>
              </a:extLst>
            </p:cNvPr>
            <p:cNvSpPr/>
            <p:nvPr/>
          </p:nvSpPr>
          <p:spPr>
            <a:xfrm>
              <a:off x="-4488857" y="-5547201"/>
              <a:ext cx="3927141" cy="30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L0 Instruction Cache</a:t>
              </a:r>
            </a:p>
          </p:txBody>
        </p:sp>
        <p:sp>
          <p:nvSpPr>
            <p:cNvPr id="7" name="Rectangle 6">
              <a:extLst>
                <a:ext uri="{FF2B5EF4-FFF2-40B4-BE49-F238E27FC236}">
                  <a16:creationId xmlns:a16="http://schemas.microsoft.com/office/drawing/2014/main" id="{8D1214B6-BD98-FE57-A85C-C199DEE08774}"/>
                </a:ext>
              </a:extLst>
            </p:cNvPr>
            <p:cNvSpPr/>
            <p:nvPr/>
          </p:nvSpPr>
          <p:spPr>
            <a:xfrm>
              <a:off x="-7631126" y="2776506"/>
              <a:ext cx="7451487" cy="394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64 KB Register File</a:t>
              </a:r>
            </a:p>
          </p:txBody>
        </p:sp>
        <p:sp>
          <p:nvSpPr>
            <p:cNvPr id="8" name="Rectangle 7">
              <a:extLst>
                <a:ext uri="{FF2B5EF4-FFF2-40B4-BE49-F238E27FC236}">
                  <a16:creationId xmlns:a16="http://schemas.microsoft.com/office/drawing/2014/main" id="{FB19B684-1B0C-9A92-9CF0-8F07F52562AE}"/>
                </a:ext>
              </a:extLst>
            </p:cNvPr>
            <p:cNvSpPr/>
            <p:nvPr/>
          </p:nvSpPr>
          <p:spPr>
            <a:xfrm>
              <a:off x="-7631127" y="-4964174"/>
              <a:ext cx="7050192" cy="381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Warp Scheduler</a:t>
              </a:r>
            </a:p>
          </p:txBody>
        </p:sp>
        <p:sp>
          <p:nvSpPr>
            <p:cNvPr id="9" name="Rectangle 8">
              <a:extLst>
                <a:ext uri="{FF2B5EF4-FFF2-40B4-BE49-F238E27FC236}">
                  <a16:creationId xmlns:a16="http://schemas.microsoft.com/office/drawing/2014/main" id="{4558B653-1507-57F3-4102-996FFEB58EE7}"/>
                </a:ext>
              </a:extLst>
            </p:cNvPr>
            <p:cNvSpPr/>
            <p:nvPr/>
          </p:nvSpPr>
          <p:spPr>
            <a:xfrm>
              <a:off x="-6686823" y="-5510539"/>
              <a:ext cx="1490247" cy="226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Branch Unit</a:t>
              </a:r>
            </a:p>
          </p:txBody>
        </p:sp>
        <p:sp>
          <p:nvSpPr>
            <p:cNvPr id="10" name="Rectangle 9">
              <a:extLst>
                <a:ext uri="{FF2B5EF4-FFF2-40B4-BE49-F238E27FC236}">
                  <a16:creationId xmlns:a16="http://schemas.microsoft.com/office/drawing/2014/main" id="{FED31537-8731-67A2-85A7-01829492B8A5}"/>
                </a:ext>
              </a:extLst>
            </p:cNvPr>
            <p:cNvSpPr/>
            <p:nvPr/>
          </p:nvSpPr>
          <p:spPr>
            <a:xfrm>
              <a:off x="-6875811" y="-4254865"/>
              <a:ext cx="6294876" cy="391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Math Dispatch Unit</a:t>
              </a:r>
            </a:p>
          </p:txBody>
        </p:sp>
        <p:cxnSp>
          <p:nvCxnSpPr>
            <p:cNvPr id="11" name="Straight Arrow Connector 10">
              <a:extLst>
                <a:ext uri="{FF2B5EF4-FFF2-40B4-BE49-F238E27FC236}">
                  <a16:creationId xmlns:a16="http://schemas.microsoft.com/office/drawing/2014/main" id="{32DF0C2E-A35E-A187-E825-28349B806EBA}"/>
                </a:ext>
              </a:extLst>
            </p:cNvPr>
            <p:cNvCxnSpPr>
              <a:cxnSpLocks/>
            </p:cNvCxnSpPr>
            <p:nvPr/>
          </p:nvCxnSpPr>
          <p:spPr>
            <a:xfrm>
              <a:off x="-2457450" y="-523852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327B4FD-B0B2-E64A-4845-531D41AB9EBE}"/>
                </a:ext>
              </a:extLst>
            </p:cNvPr>
            <p:cNvCxnSpPr>
              <a:cxnSpLocks/>
            </p:cNvCxnSpPr>
            <p:nvPr/>
          </p:nvCxnSpPr>
          <p:spPr>
            <a:xfrm flipV="1">
              <a:off x="-5774722" y="-5309862"/>
              <a:ext cx="0" cy="3456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4097A01-4AED-7FB1-0899-38902DEF1BA9}"/>
                </a:ext>
              </a:extLst>
            </p:cNvPr>
            <p:cNvCxnSpPr>
              <a:cxnSpLocks/>
            </p:cNvCxnSpPr>
            <p:nvPr/>
          </p:nvCxnSpPr>
          <p:spPr>
            <a:xfrm>
              <a:off x="-7258764" y="-458845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496809E-41E7-8B25-F2C2-FE704CD87EE6}"/>
                </a:ext>
              </a:extLst>
            </p:cNvPr>
            <p:cNvCxnSpPr>
              <a:cxnSpLocks/>
            </p:cNvCxnSpPr>
            <p:nvPr/>
          </p:nvCxnSpPr>
          <p:spPr>
            <a:xfrm>
              <a:off x="-2874587" y="-455821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01F20BC-8EAC-D3DF-36B0-C69E07CF8111}"/>
                </a:ext>
              </a:extLst>
            </p:cNvPr>
            <p:cNvCxnSpPr>
              <a:cxnSpLocks/>
            </p:cNvCxnSpPr>
            <p:nvPr/>
          </p:nvCxnSpPr>
          <p:spPr>
            <a:xfrm>
              <a:off x="-4245346" y="-3863740"/>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82B5F7D-0964-BD8C-D5E6-B9C2A8E608EC}"/>
                </a:ext>
              </a:extLst>
            </p:cNvPr>
            <p:cNvCxnSpPr>
              <a:cxnSpLocks/>
              <a:stCxn id="17" idx="2"/>
            </p:cNvCxnSpPr>
            <p:nvPr/>
          </p:nvCxnSpPr>
          <p:spPr>
            <a:xfrm>
              <a:off x="-7271229" y="-3862735"/>
              <a:ext cx="30438" cy="6434485"/>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B6852CA-892E-2DBB-97A0-9B42B0B42EBA}"/>
                </a:ext>
              </a:extLst>
            </p:cNvPr>
            <p:cNvSpPr/>
            <p:nvPr/>
          </p:nvSpPr>
          <p:spPr>
            <a:xfrm>
              <a:off x="-7582534" y="-4203788"/>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Tensor Core</a:t>
              </a:r>
            </a:p>
          </p:txBody>
        </p:sp>
        <p:sp>
          <p:nvSpPr>
            <p:cNvPr id="18" name="Rectangle 17">
              <a:extLst>
                <a:ext uri="{FF2B5EF4-FFF2-40B4-BE49-F238E27FC236}">
                  <a16:creationId xmlns:a16="http://schemas.microsoft.com/office/drawing/2014/main" id="{9C4C381C-852C-9FC3-7490-42DBC93043F8}"/>
                </a:ext>
              </a:extLst>
            </p:cNvPr>
            <p:cNvSpPr/>
            <p:nvPr/>
          </p:nvSpPr>
          <p:spPr>
            <a:xfrm>
              <a:off x="-4572599" y="2238022"/>
              <a:ext cx="3243800" cy="361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Register Cache</a:t>
              </a:r>
            </a:p>
          </p:txBody>
        </p:sp>
        <p:sp>
          <p:nvSpPr>
            <p:cNvPr id="19" name="Rectangle 18">
              <a:extLst>
                <a:ext uri="{FF2B5EF4-FFF2-40B4-BE49-F238E27FC236}">
                  <a16:creationId xmlns:a16="http://schemas.microsoft.com/office/drawing/2014/main" id="{A6B0C9EF-A490-DB17-F59E-18BE9DE1CCB7}"/>
                </a:ext>
              </a:extLst>
            </p:cNvPr>
            <p:cNvSpPr/>
            <p:nvPr/>
          </p:nvSpPr>
          <p:spPr>
            <a:xfrm rot="16200000">
              <a:off x="-4356051" y="-883053"/>
              <a:ext cx="5666736" cy="370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Crossbar</a:t>
              </a:r>
            </a:p>
          </p:txBody>
        </p:sp>
        <p:sp>
          <p:nvSpPr>
            <p:cNvPr id="20" name="Rectangle 19">
              <a:extLst>
                <a:ext uri="{FF2B5EF4-FFF2-40B4-BE49-F238E27FC236}">
                  <a16:creationId xmlns:a16="http://schemas.microsoft.com/office/drawing/2014/main" id="{DD50623B-AE5B-D8B6-D7BC-BA555BBAB644}"/>
                </a:ext>
              </a:extLst>
            </p:cNvPr>
            <p:cNvSpPr/>
            <p:nvPr/>
          </p:nvSpPr>
          <p:spPr>
            <a:xfrm>
              <a:off x="-1238491" y="2237428"/>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21" name="Rectangle 20">
              <a:extLst>
                <a:ext uri="{FF2B5EF4-FFF2-40B4-BE49-F238E27FC236}">
                  <a16:creationId xmlns:a16="http://schemas.microsoft.com/office/drawing/2014/main" id="{8FAE7EDD-0527-0BE1-8EE3-1B424B2AB990}"/>
                </a:ext>
              </a:extLst>
            </p:cNvPr>
            <p:cNvSpPr/>
            <p:nvPr/>
          </p:nvSpPr>
          <p:spPr>
            <a:xfrm>
              <a:off x="-1238492" y="1567224"/>
              <a:ext cx="1058852" cy="582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Operand buffer</a:t>
              </a:r>
            </a:p>
          </p:txBody>
        </p:sp>
        <p:cxnSp>
          <p:nvCxnSpPr>
            <p:cNvPr id="22" name="Straight Arrow Connector 21">
              <a:extLst>
                <a:ext uri="{FF2B5EF4-FFF2-40B4-BE49-F238E27FC236}">
                  <a16:creationId xmlns:a16="http://schemas.microsoft.com/office/drawing/2014/main" id="{3F637693-8200-E5E9-B1FC-84F59B2D39C3}"/>
                </a:ext>
              </a:extLst>
            </p:cNvPr>
            <p:cNvCxnSpPr>
              <a:cxnSpLocks/>
            </p:cNvCxnSpPr>
            <p:nvPr/>
          </p:nvCxnSpPr>
          <p:spPr>
            <a:xfrm flipH="1" flipV="1">
              <a:off x="-368161" y="2049651"/>
              <a:ext cx="21604" cy="80383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EEB859E-2EC4-878E-14FF-64E6EE70B534}"/>
                </a:ext>
              </a:extLst>
            </p:cNvPr>
            <p:cNvCxnSpPr>
              <a:cxnSpLocks/>
            </p:cNvCxnSpPr>
            <p:nvPr/>
          </p:nvCxnSpPr>
          <p:spPr>
            <a:xfrm>
              <a:off x="-1922339" y="2608122"/>
              <a:ext cx="64729" cy="35069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F7B7457-48D8-F11A-7BBC-FCA9A8A315B6}"/>
                </a:ext>
              </a:extLst>
            </p:cNvPr>
            <p:cNvCxnSpPr>
              <a:cxnSpLocks/>
            </p:cNvCxnSpPr>
            <p:nvPr/>
          </p:nvCxnSpPr>
          <p:spPr>
            <a:xfrm flipH="1" flipV="1">
              <a:off x="-1464805" y="1703719"/>
              <a:ext cx="456965" cy="12897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F93959CE-CC07-0600-AEF7-9A7E3ED29E48}"/>
                </a:ext>
              </a:extLst>
            </p:cNvPr>
            <p:cNvCxnSpPr>
              <a:cxnSpLocks/>
            </p:cNvCxnSpPr>
            <p:nvPr/>
          </p:nvCxnSpPr>
          <p:spPr>
            <a:xfrm>
              <a:off x="-1514999" y="2004573"/>
              <a:ext cx="53934"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856C300-AA74-C948-DDD7-553D84DE5FFA}"/>
                </a:ext>
              </a:extLst>
            </p:cNvPr>
            <p:cNvCxnSpPr>
              <a:cxnSpLocks/>
            </p:cNvCxnSpPr>
            <p:nvPr/>
          </p:nvCxnSpPr>
          <p:spPr>
            <a:xfrm flipH="1">
              <a:off x="-1883187" y="744236"/>
              <a:ext cx="428617" cy="3761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2168709-9E4B-2DAA-B348-0FBB748DCEBA}"/>
                </a:ext>
              </a:extLst>
            </p:cNvPr>
            <p:cNvCxnSpPr>
              <a:cxnSpLocks/>
            </p:cNvCxnSpPr>
            <p:nvPr/>
          </p:nvCxnSpPr>
          <p:spPr>
            <a:xfrm flipV="1">
              <a:off x="-2268301" y="2049651"/>
              <a:ext cx="217129" cy="20475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C4EBC6F-B8C0-9F4B-E31D-1EB4A6F12B87}"/>
                </a:ext>
              </a:extLst>
            </p:cNvPr>
            <p:cNvCxnSpPr>
              <a:cxnSpLocks/>
            </p:cNvCxnSpPr>
            <p:nvPr/>
          </p:nvCxnSpPr>
          <p:spPr>
            <a:xfrm>
              <a:off x="-1359470" y="1958959"/>
              <a:ext cx="308723"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889D069-15EE-452A-4162-81A995A8E150}"/>
                </a:ext>
              </a:extLst>
            </p:cNvPr>
            <p:cNvCxnSpPr>
              <a:cxnSpLocks/>
            </p:cNvCxnSpPr>
            <p:nvPr/>
          </p:nvCxnSpPr>
          <p:spPr>
            <a:xfrm>
              <a:off x="-1407960" y="2417496"/>
              <a:ext cx="405945" cy="4678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
        <p:nvSpPr>
          <p:cNvPr id="1418" name="Rectangle 1417">
            <a:extLst>
              <a:ext uri="{FF2B5EF4-FFF2-40B4-BE49-F238E27FC236}">
                <a16:creationId xmlns:a16="http://schemas.microsoft.com/office/drawing/2014/main" id="{EECA82EB-1D6A-DCAE-2BA6-6E4D5F10B13F}"/>
              </a:ext>
            </a:extLst>
          </p:cNvPr>
          <p:cNvSpPr/>
          <p:nvPr/>
        </p:nvSpPr>
        <p:spPr>
          <a:xfrm>
            <a:off x="361514" y="-8203062"/>
            <a:ext cx="6524625" cy="458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 Instruction Cache</a:t>
            </a:r>
          </a:p>
        </p:txBody>
      </p:sp>
      <p:sp>
        <p:nvSpPr>
          <p:cNvPr id="1419" name="Rectangle 1418">
            <a:extLst>
              <a:ext uri="{FF2B5EF4-FFF2-40B4-BE49-F238E27FC236}">
                <a16:creationId xmlns:a16="http://schemas.microsoft.com/office/drawing/2014/main" id="{7D048DBC-CC6F-4B3A-5977-419DBF1675A2}"/>
              </a:ext>
            </a:extLst>
          </p:cNvPr>
          <p:cNvSpPr/>
          <p:nvPr/>
        </p:nvSpPr>
        <p:spPr>
          <a:xfrm>
            <a:off x="7060258" y="-8203062"/>
            <a:ext cx="4045370" cy="4585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L1.5 </a:t>
            </a:r>
            <a:r>
              <a:rPr lang="en-SG" dirty="0" err="1"/>
              <a:t>InDexed</a:t>
            </a:r>
            <a:r>
              <a:rPr lang="en-SG" dirty="0"/>
              <a:t> Constant Cache 8 KB</a:t>
            </a:r>
          </a:p>
        </p:txBody>
      </p:sp>
      <p:grpSp>
        <p:nvGrpSpPr>
          <p:cNvPr id="1588" name="Group 1587">
            <a:extLst>
              <a:ext uri="{FF2B5EF4-FFF2-40B4-BE49-F238E27FC236}">
                <a16:creationId xmlns:a16="http://schemas.microsoft.com/office/drawing/2014/main" id="{8965911E-F602-BE55-2FF0-D9DED1E12159}"/>
              </a:ext>
            </a:extLst>
          </p:cNvPr>
          <p:cNvGrpSpPr/>
          <p:nvPr/>
        </p:nvGrpSpPr>
        <p:grpSpPr>
          <a:xfrm>
            <a:off x="2779698" y="-493934"/>
            <a:ext cx="2433693" cy="5188357"/>
            <a:chOff x="4629687" y="-3485166"/>
            <a:chExt cx="2433693" cy="5188357"/>
          </a:xfrm>
        </p:grpSpPr>
        <p:grpSp>
          <p:nvGrpSpPr>
            <p:cNvPr id="1421" name="Group 1420">
              <a:extLst>
                <a:ext uri="{FF2B5EF4-FFF2-40B4-BE49-F238E27FC236}">
                  <a16:creationId xmlns:a16="http://schemas.microsoft.com/office/drawing/2014/main" id="{AF452BBD-F8B1-80C6-08D0-DB1501E0E533}"/>
                </a:ext>
              </a:extLst>
            </p:cNvPr>
            <p:cNvGrpSpPr/>
            <p:nvPr/>
          </p:nvGrpSpPr>
          <p:grpSpPr>
            <a:xfrm>
              <a:off x="4711809" y="-236000"/>
              <a:ext cx="949120" cy="489627"/>
              <a:chOff x="6871745" y="902186"/>
              <a:chExt cx="1173627" cy="496662"/>
            </a:xfrm>
          </p:grpSpPr>
          <p:sp>
            <p:nvSpPr>
              <p:cNvPr id="1422" name="Rectangle 1421">
                <a:extLst>
                  <a:ext uri="{FF2B5EF4-FFF2-40B4-BE49-F238E27FC236}">
                    <a16:creationId xmlns:a16="http://schemas.microsoft.com/office/drawing/2014/main" id="{A81CFF74-C274-DF9D-2D15-7A930BA8D917}"/>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423" name="Rectangle 1422">
                <a:extLst>
                  <a:ext uri="{FF2B5EF4-FFF2-40B4-BE49-F238E27FC236}">
                    <a16:creationId xmlns:a16="http://schemas.microsoft.com/office/drawing/2014/main" id="{DD201143-1940-A51B-1829-368BA082BAFE}"/>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4" name="Rectangle 1423">
                <a:extLst>
                  <a:ext uri="{FF2B5EF4-FFF2-40B4-BE49-F238E27FC236}">
                    <a16:creationId xmlns:a16="http://schemas.microsoft.com/office/drawing/2014/main" id="{E7C52D4C-63E7-FF1B-137A-7BC74A312D07}"/>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5" name="Rectangle 1424">
                <a:extLst>
                  <a:ext uri="{FF2B5EF4-FFF2-40B4-BE49-F238E27FC236}">
                    <a16:creationId xmlns:a16="http://schemas.microsoft.com/office/drawing/2014/main" id="{D2719E0D-123D-A97B-D912-274B3942D373}"/>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6" name="Rectangle 1425">
                <a:extLst>
                  <a:ext uri="{FF2B5EF4-FFF2-40B4-BE49-F238E27FC236}">
                    <a16:creationId xmlns:a16="http://schemas.microsoft.com/office/drawing/2014/main" id="{53D1BB99-FB90-58AF-2906-E559CFE87571}"/>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grpSp>
        <p:sp>
          <p:nvSpPr>
            <p:cNvPr id="1427" name="Rectangle 1426">
              <a:extLst>
                <a:ext uri="{FF2B5EF4-FFF2-40B4-BE49-F238E27FC236}">
                  <a16:creationId xmlns:a16="http://schemas.microsoft.com/office/drawing/2014/main" id="{6FB029A1-EB4E-BECA-411C-B015FA936AF0}"/>
                </a:ext>
              </a:extLst>
            </p:cNvPr>
            <p:cNvSpPr/>
            <p:nvPr/>
          </p:nvSpPr>
          <p:spPr>
            <a:xfrm>
              <a:off x="4711809" y="-1442766"/>
              <a:ext cx="2101646" cy="7113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MIO Scheduler</a:t>
              </a:r>
            </a:p>
          </p:txBody>
        </p:sp>
        <p:sp>
          <p:nvSpPr>
            <p:cNvPr id="1428" name="Rectangle 1427">
              <a:extLst>
                <a:ext uri="{FF2B5EF4-FFF2-40B4-BE49-F238E27FC236}">
                  <a16:creationId xmlns:a16="http://schemas.microsoft.com/office/drawing/2014/main" id="{2BA9CEA1-595D-FD4A-B949-74CEAE07E9D9}"/>
                </a:ext>
              </a:extLst>
            </p:cNvPr>
            <p:cNvSpPr/>
            <p:nvPr/>
          </p:nvSpPr>
          <p:spPr>
            <a:xfrm>
              <a:off x="5853381" y="-648462"/>
              <a:ext cx="536648" cy="1556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fp64</a:t>
              </a:r>
            </a:p>
          </p:txBody>
        </p:sp>
        <p:sp>
          <p:nvSpPr>
            <p:cNvPr id="1429" name="Rectangle 1428">
              <a:extLst>
                <a:ext uri="{FF2B5EF4-FFF2-40B4-BE49-F238E27FC236}">
                  <a16:creationId xmlns:a16="http://schemas.microsoft.com/office/drawing/2014/main" id="{46162D4D-4E7F-F037-2EC2-3BE10699251F}"/>
                </a:ext>
              </a:extLst>
            </p:cNvPr>
            <p:cNvSpPr/>
            <p:nvPr/>
          </p:nvSpPr>
          <p:spPr>
            <a:xfrm>
              <a:off x="4711809" y="-2462077"/>
              <a:ext cx="1077284"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MUFU/XU/SFU Instruction</a:t>
              </a:r>
            </a:p>
            <a:p>
              <a:pPr algn="ctr"/>
              <a:r>
                <a:rPr lang="en-SG" sz="1100" dirty="0"/>
                <a:t>queue</a:t>
              </a:r>
            </a:p>
          </p:txBody>
        </p:sp>
        <p:grpSp>
          <p:nvGrpSpPr>
            <p:cNvPr id="1430" name="Group 1429">
              <a:extLst>
                <a:ext uri="{FF2B5EF4-FFF2-40B4-BE49-F238E27FC236}">
                  <a16:creationId xmlns:a16="http://schemas.microsoft.com/office/drawing/2014/main" id="{B1A4829F-C616-F2EB-6FB9-128507D27467}"/>
                </a:ext>
              </a:extLst>
            </p:cNvPr>
            <p:cNvGrpSpPr/>
            <p:nvPr/>
          </p:nvGrpSpPr>
          <p:grpSpPr>
            <a:xfrm>
              <a:off x="5828222" y="-233058"/>
              <a:ext cx="984199" cy="510103"/>
              <a:chOff x="6871745" y="902186"/>
              <a:chExt cx="1173627" cy="496662"/>
            </a:xfrm>
          </p:grpSpPr>
          <p:sp>
            <p:nvSpPr>
              <p:cNvPr id="1431" name="Rectangle 1430">
                <a:extLst>
                  <a:ext uri="{FF2B5EF4-FFF2-40B4-BE49-F238E27FC236}">
                    <a16:creationId xmlns:a16="http://schemas.microsoft.com/office/drawing/2014/main" id="{3E351772-2AF6-B4B4-6836-E62CC359AB1A}"/>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432" name="Rectangle 1431">
                <a:extLst>
                  <a:ext uri="{FF2B5EF4-FFF2-40B4-BE49-F238E27FC236}">
                    <a16:creationId xmlns:a16="http://schemas.microsoft.com/office/drawing/2014/main" id="{401951C8-5F3B-FECF-DF0D-5FD7EAEE9E9D}"/>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3" name="Rectangle 1432">
                <a:extLst>
                  <a:ext uri="{FF2B5EF4-FFF2-40B4-BE49-F238E27FC236}">
                    <a16:creationId xmlns:a16="http://schemas.microsoft.com/office/drawing/2014/main" id="{61D715E0-FE0F-83B3-6A69-5376AE4B4915}"/>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4" name="Rectangle 1433">
                <a:extLst>
                  <a:ext uri="{FF2B5EF4-FFF2-40B4-BE49-F238E27FC236}">
                    <a16:creationId xmlns:a16="http://schemas.microsoft.com/office/drawing/2014/main" id="{9FDFFC9A-2658-E20B-2909-33BC71CE1BA1}"/>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5" name="Rectangle 1434">
                <a:extLst>
                  <a:ext uri="{FF2B5EF4-FFF2-40B4-BE49-F238E27FC236}">
                    <a16:creationId xmlns:a16="http://schemas.microsoft.com/office/drawing/2014/main" id="{F17F928F-43FB-22BD-EB6F-25F43EE82241}"/>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grpSp>
        <p:cxnSp>
          <p:nvCxnSpPr>
            <p:cNvPr id="1436" name="Straight Arrow Connector 1435">
              <a:extLst>
                <a:ext uri="{FF2B5EF4-FFF2-40B4-BE49-F238E27FC236}">
                  <a16:creationId xmlns:a16="http://schemas.microsoft.com/office/drawing/2014/main" id="{84626E58-33F6-1ED3-2728-D591AF15D2D3}"/>
                </a:ext>
              </a:extLst>
            </p:cNvPr>
            <p:cNvCxnSpPr>
              <a:cxnSpLocks/>
            </p:cNvCxnSpPr>
            <p:nvPr/>
          </p:nvCxnSpPr>
          <p:spPr>
            <a:xfrm>
              <a:off x="5264569" y="-1924035"/>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37" name="Rectangle 1436">
              <a:extLst>
                <a:ext uri="{FF2B5EF4-FFF2-40B4-BE49-F238E27FC236}">
                  <a16:creationId xmlns:a16="http://schemas.microsoft.com/office/drawing/2014/main" id="{80106083-3A6E-A204-E52D-8717CA7AAB32}"/>
                </a:ext>
              </a:extLst>
            </p:cNvPr>
            <p:cNvSpPr/>
            <p:nvPr/>
          </p:nvSpPr>
          <p:spPr>
            <a:xfrm>
              <a:off x="5937855" y="-2462077"/>
              <a:ext cx="896748"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 (FIFO) Instruction Queue</a:t>
              </a:r>
            </a:p>
          </p:txBody>
        </p:sp>
        <p:cxnSp>
          <p:nvCxnSpPr>
            <p:cNvPr id="1438" name="Straight Arrow Connector 1437">
              <a:extLst>
                <a:ext uri="{FF2B5EF4-FFF2-40B4-BE49-F238E27FC236}">
                  <a16:creationId xmlns:a16="http://schemas.microsoft.com/office/drawing/2014/main" id="{147E6D15-D4DB-737A-2D8C-881E47ECA1E7}"/>
                </a:ext>
              </a:extLst>
            </p:cNvPr>
            <p:cNvCxnSpPr>
              <a:cxnSpLocks/>
            </p:cNvCxnSpPr>
            <p:nvPr/>
          </p:nvCxnSpPr>
          <p:spPr>
            <a:xfrm>
              <a:off x="6439297" y="-1935418"/>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39" name="Straight Arrow Connector 1438">
              <a:extLst>
                <a:ext uri="{FF2B5EF4-FFF2-40B4-BE49-F238E27FC236}">
                  <a16:creationId xmlns:a16="http://schemas.microsoft.com/office/drawing/2014/main" id="{36DADA7C-3F44-4C37-90F2-FE5BEA648E86}"/>
                </a:ext>
              </a:extLst>
            </p:cNvPr>
            <p:cNvCxnSpPr>
              <a:cxnSpLocks/>
            </p:cNvCxnSpPr>
            <p:nvPr/>
          </p:nvCxnSpPr>
          <p:spPr>
            <a:xfrm>
              <a:off x="5226956" y="-747252"/>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40" name="Straight Arrow Connector 1439">
              <a:extLst>
                <a:ext uri="{FF2B5EF4-FFF2-40B4-BE49-F238E27FC236}">
                  <a16:creationId xmlns:a16="http://schemas.microsoft.com/office/drawing/2014/main" id="{C4D6BE93-6F6B-1B85-3596-7856712894AF}"/>
                </a:ext>
              </a:extLst>
            </p:cNvPr>
            <p:cNvCxnSpPr>
              <a:cxnSpLocks/>
            </p:cNvCxnSpPr>
            <p:nvPr/>
          </p:nvCxnSpPr>
          <p:spPr>
            <a:xfrm>
              <a:off x="6439297" y="-747252"/>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41" name="Rectangle 1440">
              <a:extLst>
                <a:ext uri="{FF2B5EF4-FFF2-40B4-BE49-F238E27FC236}">
                  <a16:creationId xmlns:a16="http://schemas.microsoft.com/office/drawing/2014/main" id="{E148D9AE-0B91-A257-A16E-AAA8CA053507}"/>
                </a:ext>
              </a:extLst>
            </p:cNvPr>
            <p:cNvSpPr/>
            <p:nvPr/>
          </p:nvSpPr>
          <p:spPr>
            <a:xfrm>
              <a:off x="5337479" y="-648115"/>
              <a:ext cx="483978" cy="224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ADU</a:t>
              </a:r>
            </a:p>
          </p:txBody>
        </p:sp>
        <p:sp>
          <p:nvSpPr>
            <p:cNvPr id="1442" name="Rectangle 1">
              <a:extLst>
                <a:ext uri="{FF2B5EF4-FFF2-40B4-BE49-F238E27FC236}">
                  <a16:creationId xmlns:a16="http://schemas.microsoft.com/office/drawing/2014/main" id="{B80A464F-7804-D8B1-E688-C6EA16C12FC4}"/>
                </a:ext>
              </a:extLst>
            </p:cNvPr>
            <p:cNvSpPr txBox="1">
              <a:spLocks noChangeArrowheads="1"/>
            </p:cNvSpPr>
            <p:nvPr/>
          </p:nvSpPr>
          <p:spPr bwMode="auto">
            <a:xfrm>
              <a:off x="5258200" y="835966"/>
              <a:ext cx="1737260" cy="8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executes global/local/shared loads/store/atomics and several warp level operations (e.g. VOTE, SHUFFLE).</a:t>
              </a:r>
              <a:endParaRPr lang="en-GB" sz="1100" dirty="0">
                <a:latin typeface="Arial" panose="020B0604020202020204" pitchFamily="34" charset="0"/>
              </a:endParaRPr>
            </a:p>
          </p:txBody>
        </p:sp>
        <p:sp>
          <p:nvSpPr>
            <p:cNvPr id="1443" name="Rectangle 1">
              <a:extLst>
                <a:ext uri="{FF2B5EF4-FFF2-40B4-BE49-F238E27FC236}">
                  <a16:creationId xmlns:a16="http://schemas.microsoft.com/office/drawing/2014/main" id="{1CED7704-4F32-8C9C-4F3A-B5AB5A42062E}"/>
                </a:ext>
              </a:extLst>
            </p:cNvPr>
            <p:cNvSpPr txBox="1">
              <a:spLocks noChangeArrowheads="1"/>
            </p:cNvSpPr>
            <p:nvPr/>
          </p:nvSpPr>
          <p:spPr bwMode="auto">
            <a:xfrm>
              <a:off x="4629687" y="336197"/>
              <a:ext cx="1612663" cy="47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What is MIO instruction queue? </a:t>
              </a:r>
            </a:p>
            <a:p>
              <a:pPr marL="0" indent="0" eaLnBrk="0" fontAlgn="base" hangingPunct="0">
                <a:lnSpc>
                  <a:spcPts val="1000"/>
                </a:lnSpc>
                <a:spcBef>
                  <a:spcPct val="0"/>
                </a:spcBef>
                <a:spcAft>
                  <a:spcPct val="0"/>
                </a:spcAft>
                <a:buNone/>
              </a:pPr>
              <a:r>
                <a:rPr lang="en-GB" sz="1100" dirty="0">
                  <a:latin typeface="Arial" panose="020B0604020202020204" pitchFamily="34" charset="0"/>
                </a:rPr>
                <a:t>Direct dispatch?</a:t>
              </a:r>
            </a:p>
          </p:txBody>
        </p:sp>
        <p:sp>
          <p:nvSpPr>
            <p:cNvPr id="1444" name="Rectangle 1">
              <a:extLst>
                <a:ext uri="{FF2B5EF4-FFF2-40B4-BE49-F238E27FC236}">
                  <a16:creationId xmlns:a16="http://schemas.microsoft.com/office/drawing/2014/main" id="{D11FEBE4-915D-D0B9-5A32-1E6A7DB41EEC}"/>
                </a:ext>
              </a:extLst>
            </p:cNvPr>
            <p:cNvSpPr txBox="1">
              <a:spLocks noChangeArrowheads="1"/>
            </p:cNvSpPr>
            <p:nvPr/>
          </p:nvSpPr>
          <p:spPr bwMode="auto">
            <a:xfrm>
              <a:off x="5613811" y="-479284"/>
              <a:ext cx="747138" cy="22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pipelined</a:t>
              </a:r>
              <a:endParaRPr lang="en-GB" sz="1100" dirty="0">
                <a:latin typeface="Arial" panose="020B0604020202020204" pitchFamily="34" charset="0"/>
              </a:endParaRPr>
            </a:p>
          </p:txBody>
        </p:sp>
        <p:sp>
          <p:nvSpPr>
            <p:cNvPr id="1445" name="Rectangle 1">
              <a:extLst>
                <a:ext uri="{FF2B5EF4-FFF2-40B4-BE49-F238E27FC236}">
                  <a16:creationId xmlns:a16="http://schemas.microsoft.com/office/drawing/2014/main" id="{83443B00-7726-29DF-B596-F310A7390D65}"/>
                </a:ext>
              </a:extLst>
            </p:cNvPr>
            <p:cNvSpPr txBox="1">
              <a:spLocks noChangeArrowheads="1"/>
            </p:cNvSpPr>
            <p:nvPr/>
          </p:nvSpPr>
          <p:spPr bwMode="auto">
            <a:xfrm>
              <a:off x="6000951" y="275999"/>
              <a:ext cx="1062429" cy="61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SG" sz="1100" dirty="0"/>
                <a:t>All short scoreboards</a:t>
              </a:r>
            </a:p>
            <a:p>
              <a:pPr marL="0" indent="0" eaLnBrk="0" fontAlgn="base" hangingPunct="0">
                <a:lnSpc>
                  <a:spcPts val="1000"/>
                </a:lnSpc>
                <a:spcBef>
                  <a:spcPct val="0"/>
                </a:spcBef>
                <a:spcAft>
                  <a:spcPct val="0"/>
                </a:spcAft>
                <a:buNone/>
              </a:pPr>
              <a:r>
                <a:rPr lang="en-SG" sz="1100" dirty="0">
                  <a:latin typeface="Arial" panose="020B0604020202020204" pitchFamily="34" charset="0"/>
                </a:rPr>
                <a:t>All </a:t>
              </a:r>
              <a:r>
                <a:rPr lang="en-GB" sz="1100" dirty="0"/>
                <a:t>Variable latency</a:t>
              </a:r>
              <a:endParaRPr lang="en-GB" sz="1100" dirty="0">
                <a:latin typeface="Arial" panose="020B0604020202020204" pitchFamily="34" charset="0"/>
              </a:endParaRPr>
            </a:p>
          </p:txBody>
        </p:sp>
        <p:sp>
          <p:nvSpPr>
            <p:cNvPr id="1446" name="Rectangle 1">
              <a:extLst>
                <a:ext uri="{FF2B5EF4-FFF2-40B4-BE49-F238E27FC236}">
                  <a16:creationId xmlns:a16="http://schemas.microsoft.com/office/drawing/2014/main" id="{095AAE5F-CCBB-5EA5-6308-351F3C3FC0A3}"/>
                </a:ext>
              </a:extLst>
            </p:cNvPr>
            <p:cNvSpPr txBox="1">
              <a:spLocks noChangeArrowheads="1"/>
            </p:cNvSpPr>
            <p:nvPr/>
          </p:nvSpPr>
          <p:spPr bwMode="auto">
            <a:xfrm>
              <a:off x="4663366" y="-3485166"/>
              <a:ext cx="1612663" cy="99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The memory subsystems contains L1, TEX unit, shared memory unit, and other domain specific (e.g. graphics) interfaces to the SM</a:t>
              </a:r>
              <a:endParaRPr lang="en-GB" sz="1100" dirty="0">
                <a:latin typeface="Arial" panose="020B0604020202020204" pitchFamily="34" charset="0"/>
              </a:endParaRPr>
            </a:p>
          </p:txBody>
        </p:sp>
      </p:grpSp>
      <p:pic>
        <p:nvPicPr>
          <p:cNvPr id="1590" name="Picture 6">
            <a:extLst>
              <a:ext uri="{FF2B5EF4-FFF2-40B4-BE49-F238E27FC236}">
                <a16:creationId xmlns:a16="http://schemas.microsoft.com/office/drawing/2014/main" id="{5E28701D-1C2C-C025-F5C8-277E2BAC31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64" t="10380" r="13393" b="10178"/>
          <a:stretch/>
        </p:blipFill>
        <p:spPr bwMode="auto">
          <a:xfrm>
            <a:off x="13914729" y="-1696635"/>
            <a:ext cx="6893686" cy="3587923"/>
          </a:xfrm>
          <a:prstGeom prst="rect">
            <a:avLst/>
          </a:prstGeom>
          <a:noFill/>
          <a:extLst>
            <a:ext uri="{909E8E84-426E-40DD-AFC4-6F175D3DCCD1}">
              <a14:hiddenFill xmlns:a14="http://schemas.microsoft.com/office/drawing/2010/main">
                <a:solidFill>
                  <a:srgbClr val="FFFFFF"/>
                </a:solidFill>
              </a14:hiddenFill>
            </a:ext>
          </a:extLst>
        </p:spPr>
      </p:pic>
      <p:grpSp>
        <p:nvGrpSpPr>
          <p:cNvPr id="1613" name="Group 1612">
            <a:extLst>
              <a:ext uri="{FF2B5EF4-FFF2-40B4-BE49-F238E27FC236}">
                <a16:creationId xmlns:a16="http://schemas.microsoft.com/office/drawing/2014/main" id="{96406F2C-4CDC-DD5E-F048-09B94312CE8F}"/>
              </a:ext>
            </a:extLst>
          </p:cNvPr>
          <p:cNvGrpSpPr/>
          <p:nvPr/>
        </p:nvGrpSpPr>
        <p:grpSpPr>
          <a:xfrm>
            <a:off x="2321657" y="4874610"/>
            <a:ext cx="2214685" cy="1758505"/>
            <a:chOff x="1084444" y="2074344"/>
            <a:chExt cx="2718200" cy="2158306"/>
          </a:xfrm>
        </p:grpSpPr>
        <p:sp>
          <p:nvSpPr>
            <p:cNvPr id="1420" name="Rectangle 1419">
              <a:extLst>
                <a:ext uri="{FF2B5EF4-FFF2-40B4-BE49-F238E27FC236}">
                  <a16:creationId xmlns:a16="http://schemas.microsoft.com/office/drawing/2014/main" id="{D5A9B110-B17D-9EF3-E139-7BEF8C771F03}"/>
                </a:ext>
              </a:extLst>
            </p:cNvPr>
            <p:cNvSpPr/>
            <p:nvPr/>
          </p:nvSpPr>
          <p:spPr>
            <a:xfrm>
              <a:off x="1084444" y="2074344"/>
              <a:ext cx="2718200" cy="21583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100" dirty="0"/>
                <a:t>L1 </a:t>
              </a:r>
              <a:r>
                <a:rPr lang="en-SG" sz="1100" dirty="0" err="1"/>
                <a:t>Dcache</a:t>
              </a:r>
              <a:r>
                <a:rPr lang="en-SG" sz="1100" dirty="0"/>
                <a:t>/</a:t>
              </a:r>
              <a:r>
                <a:rPr lang="en-SG" sz="1100" dirty="0" err="1"/>
                <a:t>Smem</a:t>
              </a:r>
              <a:r>
                <a:rPr lang="en-SG" sz="1100" dirty="0"/>
                <a:t> 128kb (LUSIN)</a:t>
              </a:r>
            </a:p>
          </p:txBody>
        </p:sp>
        <p:sp>
          <p:nvSpPr>
            <p:cNvPr id="1589" name="Rectangle 1588">
              <a:extLst>
                <a:ext uri="{FF2B5EF4-FFF2-40B4-BE49-F238E27FC236}">
                  <a16:creationId xmlns:a16="http://schemas.microsoft.com/office/drawing/2014/main" id="{6A268E14-6C96-3E6C-02D0-43252EFF0535}"/>
                </a:ext>
              </a:extLst>
            </p:cNvPr>
            <p:cNvSpPr/>
            <p:nvPr/>
          </p:nvSpPr>
          <p:spPr>
            <a:xfrm>
              <a:off x="1258015" y="2427395"/>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LSUIN</a:t>
              </a:r>
            </a:p>
          </p:txBody>
        </p:sp>
        <p:sp>
          <p:nvSpPr>
            <p:cNvPr id="1591" name="Rectangle 1590">
              <a:extLst>
                <a:ext uri="{FF2B5EF4-FFF2-40B4-BE49-F238E27FC236}">
                  <a16:creationId xmlns:a16="http://schemas.microsoft.com/office/drawing/2014/main" id="{7390C3BB-9D32-BF5E-FECE-0263F7D22BFF}"/>
                </a:ext>
              </a:extLst>
            </p:cNvPr>
            <p:cNvSpPr/>
            <p:nvPr/>
          </p:nvSpPr>
          <p:spPr>
            <a:xfrm>
              <a:off x="1258015" y="3418851"/>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Tag</a:t>
              </a:r>
            </a:p>
          </p:txBody>
        </p:sp>
        <p:sp>
          <p:nvSpPr>
            <p:cNvPr id="1592" name="Rectangle 1591">
              <a:extLst>
                <a:ext uri="{FF2B5EF4-FFF2-40B4-BE49-F238E27FC236}">
                  <a16:creationId xmlns:a16="http://schemas.microsoft.com/office/drawing/2014/main" id="{BE64EEFA-3213-D8DD-C548-033517DC7DC1}"/>
                </a:ext>
              </a:extLst>
            </p:cNvPr>
            <p:cNvSpPr/>
            <p:nvPr/>
          </p:nvSpPr>
          <p:spPr>
            <a:xfrm>
              <a:off x="2127022" y="3429000"/>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Miss</a:t>
              </a:r>
            </a:p>
          </p:txBody>
        </p:sp>
        <p:sp>
          <p:nvSpPr>
            <p:cNvPr id="1593" name="Rectangle 1592">
              <a:extLst>
                <a:ext uri="{FF2B5EF4-FFF2-40B4-BE49-F238E27FC236}">
                  <a16:creationId xmlns:a16="http://schemas.microsoft.com/office/drawing/2014/main" id="{26CF23B0-1E13-982A-EFC7-9C976A5D0515}"/>
                </a:ext>
              </a:extLst>
            </p:cNvPr>
            <p:cNvSpPr/>
            <p:nvPr/>
          </p:nvSpPr>
          <p:spPr>
            <a:xfrm>
              <a:off x="3000587" y="3429000"/>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Data</a:t>
              </a:r>
            </a:p>
          </p:txBody>
        </p:sp>
        <p:sp>
          <p:nvSpPr>
            <p:cNvPr id="1594" name="Rectangle 1593">
              <a:extLst>
                <a:ext uri="{FF2B5EF4-FFF2-40B4-BE49-F238E27FC236}">
                  <a16:creationId xmlns:a16="http://schemas.microsoft.com/office/drawing/2014/main" id="{170609EB-D9A3-EC34-83FE-0D3B51C2A492}"/>
                </a:ext>
              </a:extLst>
            </p:cNvPr>
            <p:cNvSpPr/>
            <p:nvPr/>
          </p:nvSpPr>
          <p:spPr>
            <a:xfrm>
              <a:off x="3000587" y="2423007"/>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cxnSp>
          <p:nvCxnSpPr>
            <p:cNvPr id="1595" name="Straight Arrow Connector 1594">
              <a:extLst>
                <a:ext uri="{FF2B5EF4-FFF2-40B4-BE49-F238E27FC236}">
                  <a16:creationId xmlns:a16="http://schemas.microsoft.com/office/drawing/2014/main" id="{9F1054FA-40B7-E375-90F3-F9E594DA64C3}"/>
                </a:ext>
              </a:extLst>
            </p:cNvPr>
            <p:cNvCxnSpPr>
              <a:cxnSpLocks/>
              <a:stCxn id="1589" idx="2"/>
              <a:endCxn id="1591" idx="0"/>
            </p:cNvCxnSpPr>
            <p:nvPr/>
          </p:nvCxnSpPr>
          <p:spPr>
            <a:xfrm>
              <a:off x="1567579" y="3101898"/>
              <a:ext cx="0" cy="316953"/>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98" name="Straight Arrow Connector 1597">
              <a:extLst>
                <a:ext uri="{FF2B5EF4-FFF2-40B4-BE49-F238E27FC236}">
                  <a16:creationId xmlns:a16="http://schemas.microsoft.com/office/drawing/2014/main" id="{2C2F4780-2DFA-D77F-DD88-D2D6B8E49505}"/>
                </a:ext>
              </a:extLst>
            </p:cNvPr>
            <p:cNvCxnSpPr>
              <a:cxnSpLocks/>
              <a:stCxn id="1591" idx="3"/>
              <a:endCxn id="1592" idx="1"/>
            </p:cNvCxnSpPr>
            <p:nvPr/>
          </p:nvCxnSpPr>
          <p:spPr>
            <a:xfrm>
              <a:off x="1877142" y="3756103"/>
              <a:ext cx="249880" cy="10149"/>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02" name="Straight Arrow Connector 1601">
              <a:extLst>
                <a:ext uri="{FF2B5EF4-FFF2-40B4-BE49-F238E27FC236}">
                  <a16:creationId xmlns:a16="http://schemas.microsoft.com/office/drawing/2014/main" id="{29E828E8-04C9-E1C4-D5BB-91DBC55AB2D8}"/>
                </a:ext>
              </a:extLst>
            </p:cNvPr>
            <p:cNvCxnSpPr>
              <a:cxnSpLocks/>
              <a:stCxn id="1589" idx="3"/>
              <a:endCxn id="1594" idx="1"/>
            </p:cNvCxnSpPr>
            <p:nvPr/>
          </p:nvCxnSpPr>
          <p:spPr>
            <a:xfrm flipV="1">
              <a:off x="1877142" y="2760259"/>
              <a:ext cx="1123445" cy="43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05" name="Straight Arrow Connector 1604">
              <a:extLst>
                <a:ext uri="{FF2B5EF4-FFF2-40B4-BE49-F238E27FC236}">
                  <a16:creationId xmlns:a16="http://schemas.microsoft.com/office/drawing/2014/main" id="{F65568D2-85F9-8B81-DCF4-BCC383AAD63C}"/>
                </a:ext>
              </a:extLst>
            </p:cNvPr>
            <p:cNvCxnSpPr>
              <a:cxnSpLocks/>
              <a:stCxn id="1592" idx="3"/>
              <a:endCxn id="1593" idx="1"/>
            </p:cNvCxnSpPr>
            <p:nvPr/>
          </p:nvCxnSpPr>
          <p:spPr>
            <a:xfrm>
              <a:off x="2746149" y="3766252"/>
              <a:ext cx="254438" cy="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10" name="Straight Arrow Connector 1609">
              <a:extLst>
                <a:ext uri="{FF2B5EF4-FFF2-40B4-BE49-F238E27FC236}">
                  <a16:creationId xmlns:a16="http://schemas.microsoft.com/office/drawing/2014/main" id="{25C641D3-D764-11CB-EAD7-19F970D11240}"/>
                </a:ext>
              </a:extLst>
            </p:cNvPr>
            <p:cNvCxnSpPr>
              <a:cxnSpLocks/>
              <a:stCxn id="1593" idx="0"/>
            </p:cNvCxnSpPr>
            <p:nvPr/>
          </p:nvCxnSpPr>
          <p:spPr>
            <a:xfrm flipH="1" flipV="1">
              <a:off x="3310150" y="3097510"/>
              <a:ext cx="1" cy="33149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pic>
        <p:nvPicPr>
          <p:cNvPr id="1614" name="Picture 1613" descr="A close-up of a computer chip&#10;&#10;Description automatically generated">
            <a:extLst>
              <a:ext uri="{FF2B5EF4-FFF2-40B4-BE49-F238E27FC236}">
                <a16:creationId xmlns:a16="http://schemas.microsoft.com/office/drawing/2014/main" id="{D074313D-B976-3AF6-79C4-72D27A4DF3CF}"/>
              </a:ext>
            </a:extLst>
          </p:cNvPr>
          <p:cNvPicPr>
            <a:picLocks noChangeAspect="1"/>
          </p:cNvPicPr>
          <p:nvPr/>
        </p:nvPicPr>
        <p:blipFill rotWithShape="1">
          <a:blip r:embed="rId4">
            <a:extLst>
              <a:ext uri="{28A0092B-C50C-407E-A947-70E740481C1C}">
                <a14:useLocalDpi xmlns:a14="http://schemas.microsoft.com/office/drawing/2010/main" val="0"/>
              </a:ext>
            </a:extLst>
          </a:blip>
          <a:srcRect l="19234" t="25240" r="68502" b="64710"/>
          <a:stretch/>
        </p:blipFill>
        <p:spPr>
          <a:xfrm>
            <a:off x="-13865332" y="-1566252"/>
            <a:ext cx="8273081" cy="7780701"/>
          </a:xfrm>
          <a:prstGeom prst="rect">
            <a:avLst/>
          </a:prstGeom>
        </p:spPr>
      </p:pic>
      <p:grpSp>
        <p:nvGrpSpPr>
          <p:cNvPr id="1615" name="Group 1614">
            <a:extLst>
              <a:ext uri="{FF2B5EF4-FFF2-40B4-BE49-F238E27FC236}">
                <a16:creationId xmlns:a16="http://schemas.microsoft.com/office/drawing/2014/main" id="{1B35B41F-396A-337C-5F3A-F4451A9471F1}"/>
              </a:ext>
            </a:extLst>
          </p:cNvPr>
          <p:cNvGrpSpPr/>
          <p:nvPr/>
        </p:nvGrpSpPr>
        <p:grpSpPr>
          <a:xfrm flipH="1">
            <a:off x="5432398" y="-7102132"/>
            <a:ext cx="7451488" cy="8718172"/>
            <a:chOff x="-7631127" y="-5547201"/>
            <a:chExt cx="7451488" cy="8718172"/>
          </a:xfrm>
        </p:grpSpPr>
        <p:cxnSp>
          <p:nvCxnSpPr>
            <p:cNvPr id="1616" name="Straight Arrow Connector 1615">
              <a:extLst>
                <a:ext uri="{FF2B5EF4-FFF2-40B4-BE49-F238E27FC236}">
                  <a16:creationId xmlns:a16="http://schemas.microsoft.com/office/drawing/2014/main" id="{BA3D6A3A-5626-0015-06E7-3B8923EC7F35}"/>
                </a:ext>
              </a:extLst>
            </p:cNvPr>
            <p:cNvCxnSpPr>
              <a:cxnSpLocks/>
            </p:cNvCxnSpPr>
            <p:nvPr/>
          </p:nvCxnSpPr>
          <p:spPr>
            <a:xfrm>
              <a:off x="-4780917" y="2135660"/>
              <a:ext cx="4941" cy="626087"/>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17" name="Group 1616">
              <a:extLst>
                <a:ext uri="{FF2B5EF4-FFF2-40B4-BE49-F238E27FC236}">
                  <a16:creationId xmlns:a16="http://schemas.microsoft.com/office/drawing/2014/main" id="{B29668DB-96E6-1DEE-0FDE-2D20AAE5136B}"/>
                </a:ext>
              </a:extLst>
            </p:cNvPr>
            <p:cNvGrpSpPr/>
            <p:nvPr/>
          </p:nvGrpSpPr>
          <p:grpSpPr>
            <a:xfrm>
              <a:off x="-6943810" y="-3530412"/>
              <a:ext cx="5110299" cy="5690521"/>
              <a:chOff x="1654304" y="929354"/>
              <a:chExt cx="5110299" cy="5690521"/>
            </a:xfrm>
          </p:grpSpPr>
          <p:sp>
            <p:nvSpPr>
              <p:cNvPr id="1642" name="Rectangle 1641">
                <a:extLst>
                  <a:ext uri="{FF2B5EF4-FFF2-40B4-BE49-F238E27FC236}">
                    <a16:creationId xmlns:a16="http://schemas.microsoft.com/office/drawing/2014/main" id="{68896D22-ED58-D676-7E75-EE456982A088}"/>
                  </a:ext>
                </a:extLst>
              </p:cNvPr>
              <p:cNvSpPr/>
              <p:nvPr/>
            </p:nvSpPr>
            <p:spPr>
              <a:xfrm>
                <a:off x="1654304" y="929354"/>
                <a:ext cx="5110299" cy="5690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1643" name="Group 1642">
                <a:extLst>
                  <a:ext uri="{FF2B5EF4-FFF2-40B4-BE49-F238E27FC236}">
                    <a16:creationId xmlns:a16="http://schemas.microsoft.com/office/drawing/2014/main" id="{A3626D72-3758-B472-5484-4C1FE04F77FA}"/>
                  </a:ext>
                </a:extLst>
              </p:cNvPr>
              <p:cNvGrpSpPr/>
              <p:nvPr/>
            </p:nvGrpSpPr>
            <p:grpSpPr>
              <a:xfrm>
                <a:off x="2982915" y="974471"/>
                <a:ext cx="1184005" cy="626087"/>
                <a:chOff x="3752904" y="1856916"/>
                <a:chExt cx="1184005" cy="626087"/>
              </a:xfrm>
            </p:grpSpPr>
            <p:sp>
              <p:nvSpPr>
                <p:cNvPr id="1753" name="Rectangle 1752">
                  <a:extLst>
                    <a:ext uri="{FF2B5EF4-FFF2-40B4-BE49-F238E27FC236}">
                      <a16:creationId xmlns:a16="http://schemas.microsoft.com/office/drawing/2014/main" id="{C907FB1B-7844-5760-BA69-C0D52AFD7E6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54" name="Rectangle 1753">
                  <a:extLst>
                    <a:ext uri="{FF2B5EF4-FFF2-40B4-BE49-F238E27FC236}">
                      <a16:creationId xmlns:a16="http://schemas.microsoft.com/office/drawing/2014/main" id="{65D00ADB-FE88-C3BA-4910-9742FF55C285}"/>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44" name="Group 1643">
                <a:extLst>
                  <a:ext uri="{FF2B5EF4-FFF2-40B4-BE49-F238E27FC236}">
                    <a16:creationId xmlns:a16="http://schemas.microsoft.com/office/drawing/2014/main" id="{7C1ACE91-0EF8-0E07-EB2B-7C5577CD5B0A}"/>
                  </a:ext>
                </a:extLst>
              </p:cNvPr>
              <p:cNvGrpSpPr/>
              <p:nvPr/>
            </p:nvGrpSpPr>
            <p:grpSpPr>
              <a:xfrm>
                <a:off x="4263025" y="969602"/>
                <a:ext cx="1184005" cy="626087"/>
                <a:chOff x="3752904" y="1856916"/>
                <a:chExt cx="1184005" cy="626087"/>
              </a:xfrm>
            </p:grpSpPr>
            <p:sp>
              <p:nvSpPr>
                <p:cNvPr id="1750" name="Rectangle 1749">
                  <a:extLst>
                    <a:ext uri="{FF2B5EF4-FFF2-40B4-BE49-F238E27FC236}">
                      <a16:creationId xmlns:a16="http://schemas.microsoft.com/office/drawing/2014/main" id="{82BCEC7C-B679-C077-DA7F-7CDD1B403CB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51" name="Rectangle 1750">
                  <a:extLst>
                    <a:ext uri="{FF2B5EF4-FFF2-40B4-BE49-F238E27FC236}">
                      <a16:creationId xmlns:a16="http://schemas.microsoft.com/office/drawing/2014/main" id="{13A289CE-0EF5-416A-AC3C-5EE8C1592184}"/>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52" name="Rectangle 1751">
                  <a:extLst>
                    <a:ext uri="{FF2B5EF4-FFF2-40B4-BE49-F238E27FC236}">
                      <a16:creationId xmlns:a16="http://schemas.microsoft.com/office/drawing/2014/main" id="{F9174E69-B5EB-0F46-896B-44CE333C365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45" name="Group 1644">
                <a:extLst>
                  <a:ext uri="{FF2B5EF4-FFF2-40B4-BE49-F238E27FC236}">
                    <a16:creationId xmlns:a16="http://schemas.microsoft.com/office/drawing/2014/main" id="{5E9BF649-0AEE-CCDE-80C6-AEE6AC1CAE72}"/>
                  </a:ext>
                </a:extLst>
              </p:cNvPr>
              <p:cNvGrpSpPr/>
              <p:nvPr/>
            </p:nvGrpSpPr>
            <p:grpSpPr>
              <a:xfrm>
                <a:off x="5547049" y="976888"/>
                <a:ext cx="1184005" cy="626087"/>
                <a:chOff x="3752904" y="1856916"/>
                <a:chExt cx="1184005" cy="626087"/>
              </a:xfrm>
            </p:grpSpPr>
            <p:sp>
              <p:nvSpPr>
                <p:cNvPr id="1747" name="Rectangle 1746">
                  <a:extLst>
                    <a:ext uri="{FF2B5EF4-FFF2-40B4-BE49-F238E27FC236}">
                      <a16:creationId xmlns:a16="http://schemas.microsoft.com/office/drawing/2014/main" id="{22E5A56F-72AC-31D0-85CA-1019E394EF5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48" name="Rectangle 1747">
                  <a:extLst>
                    <a:ext uri="{FF2B5EF4-FFF2-40B4-BE49-F238E27FC236}">
                      <a16:creationId xmlns:a16="http://schemas.microsoft.com/office/drawing/2014/main" id="{DBFAADBD-2294-FD3B-9568-37E64728195F}"/>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49" name="Rectangle 1748">
                  <a:extLst>
                    <a:ext uri="{FF2B5EF4-FFF2-40B4-BE49-F238E27FC236}">
                      <a16:creationId xmlns:a16="http://schemas.microsoft.com/office/drawing/2014/main" id="{3CFA1150-FAEA-834F-9538-0DA02D8477F3}"/>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46" name="Group 1645">
                <a:extLst>
                  <a:ext uri="{FF2B5EF4-FFF2-40B4-BE49-F238E27FC236}">
                    <a16:creationId xmlns:a16="http://schemas.microsoft.com/office/drawing/2014/main" id="{1562B37C-41D8-5921-16AE-A3EFAA9F60E7}"/>
                  </a:ext>
                </a:extLst>
              </p:cNvPr>
              <p:cNvGrpSpPr/>
              <p:nvPr/>
            </p:nvGrpSpPr>
            <p:grpSpPr>
              <a:xfrm>
                <a:off x="4263025" y="1687926"/>
                <a:ext cx="1184005" cy="626087"/>
                <a:chOff x="3752904" y="1856916"/>
                <a:chExt cx="1184005" cy="626087"/>
              </a:xfrm>
            </p:grpSpPr>
            <p:sp>
              <p:nvSpPr>
                <p:cNvPr id="1744" name="Rectangle 1743">
                  <a:extLst>
                    <a:ext uri="{FF2B5EF4-FFF2-40B4-BE49-F238E27FC236}">
                      <a16:creationId xmlns:a16="http://schemas.microsoft.com/office/drawing/2014/main" id="{A67682FD-F5B2-A980-30BF-3DB6C6AA346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45" name="Rectangle 1744">
                  <a:extLst>
                    <a:ext uri="{FF2B5EF4-FFF2-40B4-BE49-F238E27FC236}">
                      <a16:creationId xmlns:a16="http://schemas.microsoft.com/office/drawing/2014/main" id="{D3962A46-21B8-B7BC-DF79-2F0EEF8A50A4}"/>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46" name="Rectangle 1745">
                  <a:extLst>
                    <a:ext uri="{FF2B5EF4-FFF2-40B4-BE49-F238E27FC236}">
                      <a16:creationId xmlns:a16="http://schemas.microsoft.com/office/drawing/2014/main" id="{4D80BF02-0F0F-970D-1A49-017C138F15A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47" name="Group 1646">
                <a:extLst>
                  <a:ext uri="{FF2B5EF4-FFF2-40B4-BE49-F238E27FC236}">
                    <a16:creationId xmlns:a16="http://schemas.microsoft.com/office/drawing/2014/main" id="{58BFBF44-EB39-3B06-6583-2C418287AEA8}"/>
                  </a:ext>
                </a:extLst>
              </p:cNvPr>
              <p:cNvGrpSpPr/>
              <p:nvPr/>
            </p:nvGrpSpPr>
            <p:grpSpPr>
              <a:xfrm>
                <a:off x="5547049" y="1695212"/>
                <a:ext cx="1184005" cy="626087"/>
                <a:chOff x="3752904" y="1856916"/>
                <a:chExt cx="1184005" cy="626087"/>
              </a:xfrm>
            </p:grpSpPr>
            <p:sp>
              <p:nvSpPr>
                <p:cNvPr id="1741" name="Rectangle 1740">
                  <a:extLst>
                    <a:ext uri="{FF2B5EF4-FFF2-40B4-BE49-F238E27FC236}">
                      <a16:creationId xmlns:a16="http://schemas.microsoft.com/office/drawing/2014/main" id="{7F27CCCC-6C05-3961-C449-9F5E5C4D53E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42" name="Rectangle 1741">
                  <a:extLst>
                    <a:ext uri="{FF2B5EF4-FFF2-40B4-BE49-F238E27FC236}">
                      <a16:creationId xmlns:a16="http://schemas.microsoft.com/office/drawing/2014/main" id="{0E635532-E985-67C1-BA11-962D0EEE1809}"/>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43" name="Rectangle 1742">
                  <a:extLst>
                    <a:ext uri="{FF2B5EF4-FFF2-40B4-BE49-F238E27FC236}">
                      <a16:creationId xmlns:a16="http://schemas.microsoft.com/office/drawing/2014/main" id="{055315D9-CDC0-E23B-9E50-A1CE1418F879}"/>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48" name="Group 1647">
                <a:extLst>
                  <a:ext uri="{FF2B5EF4-FFF2-40B4-BE49-F238E27FC236}">
                    <a16:creationId xmlns:a16="http://schemas.microsoft.com/office/drawing/2014/main" id="{D0781FDE-77CD-EDBE-181B-742088774E99}"/>
                  </a:ext>
                </a:extLst>
              </p:cNvPr>
              <p:cNvGrpSpPr/>
              <p:nvPr/>
            </p:nvGrpSpPr>
            <p:grpSpPr>
              <a:xfrm>
                <a:off x="4263025" y="2401392"/>
                <a:ext cx="1184005" cy="626087"/>
                <a:chOff x="3752904" y="1856916"/>
                <a:chExt cx="1184005" cy="626087"/>
              </a:xfrm>
            </p:grpSpPr>
            <p:sp>
              <p:nvSpPr>
                <p:cNvPr id="1738" name="Rectangle 1737">
                  <a:extLst>
                    <a:ext uri="{FF2B5EF4-FFF2-40B4-BE49-F238E27FC236}">
                      <a16:creationId xmlns:a16="http://schemas.microsoft.com/office/drawing/2014/main" id="{89F70A10-DF9A-3C53-D048-36BB44A11A4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39" name="Rectangle 1738">
                  <a:extLst>
                    <a:ext uri="{FF2B5EF4-FFF2-40B4-BE49-F238E27FC236}">
                      <a16:creationId xmlns:a16="http://schemas.microsoft.com/office/drawing/2014/main" id="{C78C4525-1B79-6E7A-7598-5AA6EF9E4310}"/>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40" name="Rectangle 1739">
                  <a:extLst>
                    <a:ext uri="{FF2B5EF4-FFF2-40B4-BE49-F238E27FC236}">
                      <a16:creationId xmlns:a16="http://schemas.microsoft.com/office/drawing/2014/main" id="{1E54B261-9449-D013-4B31-8C74D062405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49" name="Group 1648">
                <a:extLst>
                  <a:ext uri="{FF2B5EF4-FFF2-40B4-BE49-F238E27FC236}">
                    <a16:creationId xmlns:a16="http://schemas.microsoft.com/office/drawing/2014/main" id="{9AB122E0-A6B0-C925-563A-C9CB0DCEE6F6}"/>
                  </a:ext>
                </a:extLst>
              </p:cNvPr>
              <p:cNvGrpSpPr/>
              <p:nvPr/>
            </p:nvGrpSpPr>
            <p:grpSpPr>
              <a:xfrm>
                <a:off x="5547049" y="2408678"/>
                <a:ext cx="1184005" cy="626087"/>
                <a:chOff x="3752904" y="1856916"/>
                <a:chExt cx="1184005" cy="626087"/>
              </a:xfrm>
            </p:grpSpPr>
            <p:sp>
              <p:nvSpPr>
                <p:cNvPr id="1735" name="Rectangle 1734">
                  <a:extLst>
                    <a:ext uri="{FF2B5EF4-FFF2-40B4-BE49-F238E27FC236}">
                      <a16:creationId xmlns:a16="http://schemas.microsoft.com/office/drawing/2014/main" id="{67116910-B32D-F501-A5E1-2CDAB5613B5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36" name="Rectangle 1735">
                  <a:extLst>
                    <a:ext uri="{FF2B5EF4-FFF2-40B4-BE49-F238E27FC236}">
                      <a16:creationId xmlns:a16="http://schemas.microsoft.com/office/drawing/2014/main" id="{B38985A2-982D-784F-047C-D46CF5A9F17B}"/>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37" name="Rectangle 1736">
                  <a:extLst>
                    <a:ext uri="{FF2B5EF4-FFF2-40B4-BE49-F238E27FC236}">
                      <a16:creationId xmlns:a16="http://schemas.microsoft.com/office/drawing/2014/main" id="{CBAD91C3-C4C6-3CFE-AB6D-8985762F063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50" name="Group 1649">
                <a:extLst>
                  <a:ext uri="{FF2B5EF4-FFF2-40B4-BE49-F238E27FC236}">
                    <a16:creationId xmlns:a16="http://schemas.microsoft.com/office/drawing/2014/main" id="{799C3F4C-73D1-F8A3-B2F5-92C2C2F50E8F}"/>
                  </a:ext>
                </a:extLst>
              </p:cNvPr>
              <p:cNvGrpSpPr/>
              <p:nvPr/>
            </p:nvGrpSpPr>
            <p:grpSpPr>
              <a:xfrm>
                <a:off x="4263025" y="3119716"/>
                <a:ext cx="1184005" cy="626087"/>
                <a:chOff x="3752904" y="1856916"/>
                <a:chExt cx="1184005" cy="626087"/>
              </a:xfrm>
            </p:grpSpPr>
            <p:sp>
              <p:nvSpPr>
                <p:cNvPr id="1732" name="Rectangle 1731">
                  <a:extLst>
                    <a:ext uri="{FF2B5EF4-FFF2-40B4-BE49-F238E27FC236}">
                      <a16:creationId xmlns:a16="http://schemas.microsoft.com/office/drawing/2014/main" id="{B0A1C5C6-32DE-9E23-E129-B48D2B1D7A5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33" name="Rectangle 1732">
                  <a:extLst>
                    <a:ext uri="{FF2B5EF4-FFF2-40B4-BE49-F238E27FC236}">
                      <a16:creationId xmlns:a16="http://schemas.microsoft.com/office/drawing/2014/main" id="{17D4D01C-218D-C0F8-2FD6-C01AD7EC5D53}"/>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34" name="Rectangle 1733">
                  <a:extLst>
                    <a:ext uri="{FF2B5EF4-FFF2-40B4-BE49-F238E27FC236}">
                      <a16:creationId xmlns:a16="http://schemas.microsoft.com/office/drawing/2014/main" id="{CECAEC63-A68F-9112-2B2D-ECFBD811DC1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51" name="Group 1650">
                <a:extLst>
                  <a:ext uri="{FF2B5EF4-FFF2-40B4-BE49-F238E27FC236}">
                    <a16:creationId xmlns:a16="http://schemas.microsoft.com/office/drawing/2014/main" id="{9E36C94D-5FB1-1887-AE8E-15CB749200A6}"/>
                  </a:ext>
                </a:extLst>
              </p:cNvPr>
              <p:cNvGrpSpPr/>
              <p:nvPr/>
            </p:nvGrpSpPr>
            <p:grpSpPr>
              <a:xfrm>
                <a:off x="5547049" y="3127002"/>
                <a:ext cx="1184005" cy="626087"/>
                <a:chOff x="3752904" y="1856916"/>
                <a:chExt cx="1184005" cy="626087"/>
              </a:xfrm>
            </p:grpSpPr>
            <p:sp>
              <p:nvSpPr>
                <p:cNvPr id="1729" name="Rectangle 1728">
                  <a:extLst>
                    <a:ext uri="{FF2B5EF4-FFF2-40B4-BE49-F238E27FC236}">
                      <a16:creationId xmlns:a16="http://schemas.microsoft.com/office/drawing/2014/main" id="{2E487893-71B8-9038-2F66-1FA15742720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30" name="Rectangle 1729">
                  <a:extLst>
                    <a:ext uri="{FF2B5EF4-FFF2-40B4-BE49-F238E27FC236}">
                      <a16:creationId xmlns:a16="http://schemas.microsoft.com/office/drawing/2014/main" id="{BF4DC676-3EE9-44D4-100B-F77546ED2B9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31" name="Rectangle 1730">
                  <a:extLst>
                    <a:ext uri="{FF2B5EF4-FFF2-40B4-BE49-F238E27FC236}">
                      <a16:creationId xmlns:a16="http://schemas.microsoft.com/office/drawing/2014/main" id="{B0350A22-A989-669E-66C3-0F0EF23777D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52" name="Group 1651">
                <a:extLst>
                  <a:ext uri="{FF2B5EF4-FFF2-40B4-BE49-F238E27FC236}">
                    <a16:creationId xmlns:a16="http://schemas.microsoft.com/office/drawing/2014/main" id="{FD335AF5-DDEF-211B-1DAB-00AD66683A67}"/>
                  </a:ext>
                </a:extLst>
              </p:cNvPr>
              <p:cNvGrpSpPr/>
              <p:nvPr/>
            </p:nvGrpSpPr>
            <p:grpSpPr>
              <a:xfrm>
                <a:off x="2982915" y="2405689"/>
                <a:ext cx="1184005" cy="626087"/>
                <a:chOff x="3752904" y="1856916"/>
                <a:chExt cx="1184005" cy="626087"/>
              </a:xfrm>
            </p:grpSpPr>
            <p:sp>
              <p:nvSpPr>
                <p:cNvPr id="1727" name="Rectangle 1726">
                  <a:extLst>
                    <a:ext uri="{FF2B5EF4-FFF2-40B4-BE49-F238E27FC236}">
                      <a16:creationId xmlns:a16="http://schemas.microsoft.com/office/drawing/2014/main" id="{6B5D29EF-95FC-0E1B-7C40-500304C39CA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28" name="Rectangle 1727">
                  <a:extLst>
                    <a:ext uri="{FF2B5EF4-FFF2-40B4-BE49-F238E27FC236}">
                      <a16:creationId xmlns:a16="http://schemas.microsoft.com/office/drawing/2014/main" id="{F0F1A8B4-76EC-F739-407A-E1D3C7BA895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53" name="Group 1652">
                <a:extLst>
                  <a:ext uri="{FF2B5EF4-FFF2-40B4-BE49-F238E27FC236}">
                    <a16:creationId xmlns:a16="http://schemas.microsoft.com/office/drawing/2014/main" id="{8BF184FE-8B5D-0022-16CB-98B5B086DD74}"/>
                  </a:ext>
                </a:extLst>
              </p:cNvPr>
              <p:cNvGrpSpPr/>
              <p:nvPr/>
            </p:nvGrpSpPr>
            <p:grpSpPr>
              <a:xfrm>
                <a:off x="2982915" y="1690080"/>
                <a:ext cx="1184005" cy="626087"/>
                <a:chOff x="3752904" y="1856916"/>
                <a:chExt cx="1184005" cy="626087"/>
              </a:xfrm>
            </p:grpSpPr>
            <p:sp>
              <p:nvSpPr>
                <p:cNvPr id="1725" name="Rectangle 1724">
                  <a:extLst>
                    <a:ext uri="{FF2B5EF4-FFF2-40B4-BE49-F238E27FC236}">
                      <a16:creationId xmlns:a16="http://schemas.microsoft.com/office/drawing/2014/main" id="{68993A3D-1EEA-F5EC-3B87-E6DDFA03C6E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26" name="Rectangle 1725">
                  <a:extLst>
                    <a:ext uri="{FF2B5EF4-FFF2-40B4-BE49-F238E27FC236}">
                      <a16:creationId xmlns:a16="http://schemas.microsoft.com/office/drawing/2014/main" id="{8A4323E6-E7C4-4A9D-B024-E38CEB6E371E}"/>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54" name="Group 1653">
                <a:extLst>
                  <a:ext uri="{FF2B5EF4-FFF2-40B4-BE49-F238E27FC236}">
                    <a16:creationId xmlns:a16="http://schemas.microsoft.com/office/drawing/2014/main" id="{B858324A-9B82-CB6B-8DEB-C8CCB36970ED}"/>
                  </a:ext>
                </a:extLst>
              </p:cNvPr>
              <p:cNvGrpSpPr/>
              <p:nvPr/>
            </p:nvGrpSpPr>
            <p:grpSpPr>
              <a:xfrm>
                <a:off x="2982915" y="3121298"/>
                <a:ext cx="1184005" cy="626087"/>
                <a:chOff x="3752904" y="1856916"/>
                <a:chExt cx="1184005" cy="626087"/>
              </a:xfrm>
            </p:grpSpPr>
            <p:sp>
              <p:nvSpPr>
                <p:cNvPr id="1723" name="Rectangle 1722">
                  <a:extLst>
                    <a:ext uri="{FF2B5EF4-FFF2-40B4-BE49-F238E27FC236}">
                      <a16:creationId xmlns:a16="http://schemas.microsoft.com/office/drawing/2014/main" id="{5F5EEB5A-4342-0AC9-F964-17A6C85D05D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24" name="Rectangle 1723">
                  <a:extLst>
                    <a:ext uri="{FF2B5EF4-FFF2-40B4-BE49-F238E27FC236}">
                      <a16:creationId xmlns:a16="http://schemas.microsoft.com/office/drawing/2014/main" id="{A3FE503C-C5E9-BCFB-3816-F10DA913F83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55" name="Group 1654">
                <a:extLst>
                  <a:ext uri="{FF2B5EF4-FFF2-40B4-BE49-F238E27FC236}">
                    <a16:creationId xmlns:a16="http://schemas.microsoft.com/office/drawing/2014/main" id="{DB2A41BF-5D3F-E99C-E76D-8750BDEA93E0}"/>
                  </a:ext>
                </a:extLst>
              </p:cNvPr>
              <p:cNvGrpSpPr/>
              <p:nvPr/>
            </p:nvGrpSpPr>
            <p:grpSpPr>
              <a:xfrm>
                <a:off x="1696204" y="973965"/>
                <a:ext cx="1184005" cy="626087"/>
                <a:chOff x="3752904" y="1856916"/>
                <a:chExt cx="1184005" cy="626087"/>
              </a:xfrm>
            </p:grpSpPr>
            <p:sp>
              <p:nvSpPr>
                <p:cNvPr id="1721" name="Rectangle 1720">
                  <a:extLst>
                    <a:ext uri="{FF2B5EF4-FFF2-40B4-BE49-F238E27FC236}">
                      <a16:creationId xmlns:a16="http://schemas.microsoft.com/office/drawing/2014/main" id="{BA39CCFB-F243-64F2-26A5-8DE550FF670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22" name="Rectangle 1721">
                  <a:extLst>
                    <a:ext uri="{FF2B5EF4-FFF2-40B4-BE49-F238E27FC236}">
                      <a16:creationId xmlns:a16="http://schemas.microsoft.com/office/drawing/2014/main" id="{46B59BAB-4DB3-1664-E36B-B1C9438B531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56" name="Group 1655">
                <a:extLst>
                  <a:ext uri="{FF2B5EF4-FFF2-40B4-BE49-F238E27FC236}">
                    <a16:creationId xmlns:a16="http://schemas.microsoft.com/office/drawing/2014/main" id="{BAFA605C-3018-7884-C01E-7CD9EBF4FB65}"/>
                  </a:ext>
                </a:extLst>
              </p:cNvPr>
              <p:cNvGrpSpPr/>
              <p:nvPr/>
            </p:nvGrpSpPr>
            <p:grpSpPr>
              <a:xfrm>
                <a:off x="1696204" y="2405183"/>
                <a:ext cx="1184005" cy="626087"/>
                <a:chOff x="3752904" y="1856916"/>
                <a:chExt cx="1184005" cy="626087"/>
              </a:xfrm>
            </p:grpSpPr>
            <p:sp>
              <p:nvSpPr>
                <p:cNvPr id="1719" name="Rectangle 1718">
                  <a:extLst>
                    <a:ext uri="{FF2B5EF4-FFF2-40B4-BE49-F238E27FC236}">
                      <a16:creationId xmlns:a16="http://schemas.microsoft.com/office/drawing/2014/main" id="{7A787426-B776-3F52-E18B-1E81981EAF7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20" name="Rectangle 1719">
                  <a:extLst>
                    <a:ext uri="{FF2B5EF4-FFF2-40B4-BE49-F238E27FC236}">
                      <a16:creationId xmlns:a16="http://schemas.microsoft.com/office/drawing/2014/main" id="{6A555776-541D-DB69-98B8-75B16B76AC6B}"/>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57" name="Group 1656">
                <a:extLst>
                  <a:ext uri="{FF2B5EF4-FFF2-40B4-BE49-F238E27FC236}">
                    <a16:creationId xmlns:a16="http://schemas.microsoft.com/office/drawing/2014/main" id="{93573F51-FD64-D121-3640-C9223C20F2EC}"/>
                  </a:ext>
                </a:extLst>
              </p:cNvPr>
              <p:cNvGrpSpPr/>
              <p:nvPr/>
            </p:nvGrpSpPr>
            <p:grpSpPr>
              <a:xfrm>
                <a:off x="1696204" y="1689574"/>
                <a:ext cx="1184005" cy="626087"/>
                <a:chOff x="3752904" y="1856916"/>
                <a:chExt cx="1184005" cy="626087"/>
              </a:xfrm>
            </p:grpSpPr>
            <p:sp>
              <p:nvSpPr>
                <p:cNvPr id="1717" name="Rectangle 1716">
                  <a:extLst>
                    <a:ext uri="{FF2B5EF4-FFF2-40B4-BE49-F238E27FC236}">
                      <a16:creationId xmlns:a16="http://schemas.microsoft.com/office/drawing/2014/main" id="{DC72404B-442E-9268-FA6D-FF67EB01376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18" name="Rectangle 1717">
                  <a:extLst>
                    <a:ext uri="{FF2B5EF4-FFF2-40B4-BE49-F238E27FC236}">
                      <a16:creationId xmlns:a16="http://schemas.microsoft.com/office/drawing/2014/main" id="{005F84A4-0C41-9CC4-7046-91A9BD2B7ABA}"/>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58" name="Group 1657">
                <a:extLst>
                  <a:ext uri="{FF2B5EF4-FFF2-40B4-BE49-F238E27FC236}">
                    <a16:creationId xmlns:a16="http://schemas.microsoft.com/office/drawing/2014/main" id="{B6CEBBA2-4B2E-91C2-FF1F-A8833BFB9367}"/>
                  </a:ext>
                </a:extLst>
              </p:cNvPr>
              <p:cNvGrpSpPr/>
              <p:nvPr/>
            </p:nvGrpSpPr>
            <p:grpSpPr>
              <a:xfrm>
                <a:off x="1696204" y="3120792"/>
                <a:ext cx="1184005" cy="626087"/>
                <a:chOff x="3752904" y="1856916"/>
                <a:chExt cx="1184005" cy="626087"/>
              </a:xfrm>
            </p:grpSpPr>
            <p:sp>
              <p:nvSpPr>
                <p:cNvPr id="1715" name="Rectangle 1714">
                  <a:extLst>
                    <a:ext uri="{FF2B5EF4-FFF2-40B4-BE49-F238E27FC236}">
                      <a16:creationId xmlns:a16="http://schemas.microsoft.com/office/drawing/2014/main" id="{1995E2D1-1299-E516-AAB9-2E483971D9E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16" name="Rectangle 1715">
                  <a:extLst>
                    <a:ext uri="{FF2B5EF4-FFF2-40B4-BE49-F238E27FC236}">
                      <a16:creationId xmlns:a16="http://schemas.microsoft.com/office/drawing/2014/main" id="{434B54CD-8F45-1D53-052E-7FEA69A4C273}"/>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59" name="Group 1658">
                <a:extLst>
                  <a:ext uri="{FF2B5EF4-FFF2-40B4-BE49-F238E27FC236}">
                    <a16:creationId xmlns:a16="http://schemas.microsoft.com/office/drawing/2014/main" id="{2FBA6654-E309-BA5E-963C-AA38248C61FA}"/>
                  </a:ext>
                </a:extLst>
              </p:cNvPr>
              <p:cNvGrpSpPr/>
              <p:nvPr/>
            </p:nvGrpSpPr>
            <p:grpSpPr>
              <a:xfrm>
                <a:off x="2982915" y="3806136"/>
                <a:ext cx="1184005" cy="626087"/>
                <a:chOff x="3752904" y="1856916"/>
                <a:chExt cx="1184005" cy="626087"/>
              </a:xfrm>
            </p:grpSpPr>
            <p:sp>
              <p:nvSpPr>
                <p:cNvPr id="1713" name="Rectangle 1712">
                  <a:extLst>
                    <a:ext uri="{FF2B5EF4-FFF2-40B4-BE49-F238E27FC236}">
                      <a16:creationId xmlns:a16="http://schemas.microsoft.com/office/drawing/2014/main" id="{1D0531F5-C6C2-2A7B-A642-3C77E0927F2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14" name="Rectangle 1713">
                  <a:extLst>
                    <a:ext uri="{FF2B5EF4-FFF2-40B4-BE49-F238E27FC236}">
                      <a16:creationId xmlns:a16="http://schemas.microsoft.com/office/drawing/2014/main" id="{F3C2DF30-DAB8-A959-8627-38F737173A6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60" name="Group 1659">
                <a:extLst>
                  <a:ext uri="{FF2B5EF4-FFF2-40B4-BE49-F238E27FC236}">
                    <a16:creationId xmlns:a16="http://schemas.microsoft.com/office/drawing/2014/main" id="{C2A083C2-0A56-2BDF-1B0E-13515F151EDD}"/>
                  </a:ext>
                </a:extLst>
              </p:cNvPr>
              <p:cNvGrpSpPr/>
              <p:nvPr/>
            </p:nvGrpSpPr>
            <p:grpSpPr>
              <a:xfrm>
                <a:off x="4261938" y="3808553"/>
                <a:ext cx="1184005" cy="626087"/>
                <a:chOff x="3752904" y="1856916"/>
                <a:chExt cx="1184005" cy="626087"/>
              </a:xfrm>
            </p:grpSpPr>
            <p:sp>
              <p:nvSpPr>
                <p:cNvPr id="1710" name="Rectangle 1709">
                  <a:extLst>
                    <a:ext uri="{FF2B5EF4-FFF2-40B4-BE49-F238E27FC236}">
                      <a16:creationId xmlns:a16="http://schemas.microsoft.com/office/drawing/2014/main" id="{8BD09756-7FB2-AC11-7411-568F8FD9712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11" name="Rectangle 1710">
                  <a:extLst>
                    <a:ext uri="{FF2B5EF4-FFF2-40B4-BE49-F238E27FC236}">
                      <a16:creationId xmlns:a16="http://schemas.microsoft.com/office/drawing/2014/main" id="{540F589A-91FB-B0D5-3233-AF3186B7B915}"/>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12" name="Rectangle 1711">
                  <a:extLst>
                    <a:ext uri="{FF2B5EF4-FFF2-40B4-BE49-F238E27FC236}">
                      <a16:creationId xmlns:a16="http://schemas.microsoft.com/office/drawing/2014/main" id="{5DE97FEA-FB16-F91F-8D88-C4D98F117132}"/>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61" name="Group 1660">
                <a:extLst>
                  <a:ext uri="{FF2B5EF4-FFF2-40B4-BE49-F238E27FC236}">
                    <a16:creationId xmlns:a16="http://schemas.microsoft.com/office/drawing/2014/main" id="{2057325A-1EF0-D304-7F83-55D247D62380}"/>
                  </a:ext>
                </a:extLst>
              </p:cNvPr>
              <p:cNvGrpSpPr/>
              <p:nvPr/>
            </p:nvGrpSpPr>
            <p:grpSpPr>
              <a:xfrm>
                <a:off x="5547049" y="3808553"/>
                <a:ext cx="1184005" cy="626087"/>
                <a:chOff x="3752904" y="1856916"/>
                <a:chExt cx="1184005" cy="626087"/>
              </a:xfrm>
            </p:grpSpPr>
            <p:sp>
              <p:nvSpPr>
                <p:cNvPr id="1707" name="Rectangle 1706">
                  <a:extLst>
                    <a:ext uri="{FF2B5EF4-FFF2-40B4-BE49-F238E27FC236}">
                      <a16:creationId xmlns:a16="http://schemas.microsoft.com/office/drawing/2014/main" id="{EBEB58F2-F391-89B0-32B7-F96A091B9B5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08" name="Rectangle 1707">
                  <a:extLst>
                    <a:ext uri="{FF2B5EF4-FFF2-40B4-BE49-F238E27FC236}">
                      <a16:creationId xmlns:a16="http://schemas.microsoft.com/office/drawing/2014/main" id="{FB864238-218F-C61D-A9A8-9D8E3B277859}"/>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09" name="Rectangle 1708">
                  <a:extLst>
                    <a:ext uri="{FF2B5EF4-FFF2-40B4-BE49-F238E27FC236}">
                      <a16:creationId xmlns:a16="http://schemas.microsoft.com/office/drawing/2014/main" id="{5BA4A69E-0C24-3E30-2504-E53CFBD6EE2B}"/>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62" name="Group 1661">
                <a:extLst>
                  <a:ext uri="{FF2B5EF4-FFF2-40B4-BE49-F238E27FC236}">
                    <a16:creationId xmlns:a16="http://schemas.microsoft.com/office/drawing/2014/main" id="{F837E92C-4208-1C0B-7D16-DF3C7526864F}"/>
                  </a:ext>
                </a:extLst>
              </p:cNvPr>
              <p:cNvGrpSpPr/>
              <p:nvPr/>
            </p:nvGrpSpPr>
            <p:grpSpPr>
              <a:xfrm>
                <a:off x="4263025" y="4519591"/>
                <a:ext cx="1184005" cy="626087"/>
                <a:chOff x="3752904" y="1856916"/>
                <a:chExt cx="1184005" cy="626087"/>
              </a:xfrm>
            </p:grpSpPr>
            <p:sp>
              <p:nvSpPr>
                <p:cNvPr id="1704" name="Rectangle 1703">
                  <a:extLst>
                    <a:ext uri="{FF2B5EF4-FFF2-40B4-BE49-F238E27FC236}">
                      <a16:creationId xmlns:a16="http://schemas.microsoft.com/office/drawing/2014/main" id="{7214912F-7AF8-43B3-BF1C-F3459E74EC9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05" name="Rectangle 1704">
                  <a:extLst>
                    <a:ext uri="{FF2B5EF4-FFF2-40B4-BE49-F238E27FC236}">
                      <a16:creationId xmlns:a16="http://schemas.microsoft.com/office/drawing/2014/main" id="{A2BD7672-9F48-4025-2090-012C130DD38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06" name="Rectangle 1705">
                  <a:extLst>
                    <a:ext uri="{FF2B5EF4-FFF2-40B4-BE49-F238E27FC236}">
                      <a16:creationId xmlns:a16="http://schemas.microsoft.com/office/drawing/2014/main" id="{16CCDF4F-CDFB-9740-8C2A-6ED74FF4B15F}"/>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63" name="Group 1662">
                <a:extLst>
                  <a:ext uri="{FF2B5EF4-FFF2-40B4-BE49-F238E27FC236}">
                    <a16:creationId xmlns:a16="http://schemas.microsoft.com/office/drawing/2014/main" id="{3A6DC59F-BAC6-F1A6-5EF0-766728179274}"/>
                  </a:ext>
                </a:extLst>
              </p:cNvPr>
              <p:cNvGrpSpPr/>
              <p:nvPr/>
            </p:nvGrpSpPr>
            <p:grpSpPr>
              <a:xfrm>
                <a:off x="5547049" y="4526877"/>
                <a:ext cx="1184005" cy="626087"/>
                <a:chOff x="3752904" y="1856916"/>
                <a:chExt cx="1184005" cy="626087"/>
              </a:xfrm>
            </p:grpSpPr>
            <p:sp>
              <p:nvSpPr>
                <p:cNvPr id="1701" name="Rectangle 1700">
                  <a:extLst>
                    <a:ext uri="{FF2B5EF4-FFF2-40B4-BE49-F238E27FC236}">
                      <a16:creationId xmlns:a16="http://schemas.microsoft.com/office/drawing/2014/main" id="{63163BDD-79D6-E591-0F61-3FD0805D3FA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702" name="Rectangle 1701">
                  <a:extLst>
                    <a:ext uri="{FF2B5EF4-FFF2-40B4-BE49-F238E27FC236}">
                      <a16:creationId xmlns:a16="http://schemas.microsoft.com/office/drawing/2014/main" id="{54696FB1-D00E-B881-04EA-3FE285C1381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03" name="Rectangle 1702">
                  <a:extLst>
                    <a:ext uri="{FF2B5EF4-FFF2-40B4-BE49-F238E27FC236}">
                      <a16:creationId xmlns:a16="http://schemas.microsoft.com/office/drawing/2014/main" id="{CA00BFCF-D497-808D-6E2D-9B290E7D21D9}"/>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64" name="Group 1663">
                <a:extLst>
                  <a:ext uri="{FF2B5EF4-FFF2-40B4-BE49-F238E27FC236}">
                    <a16:creationId xmlns:a16="http://schemas.microsoft.com/office/drawing/2014/main" id="{0802054B-9D73-9006-9297-BCA1237B3888}"/>
                  </a:ext>
                </a:extLst>
              </p:cNvPr>
              <p:cNvGrpSpPr/>
              <p:nvPr/>
            </p:nvGrpSpPr>
            <p:grpSpPr>
              <a:xfrm>
                <a:off x="4263025" y="5233057"/>
                <a:ext cx="1184005" cy="626087"/>
                <a:chOff x="3752904" y="1856916"/>
                <a:chExt cx="1184005" cy="626087"/>
              </a:xfrm>
            </p:grpSpPr>
            <p:sp>
              <p:nvSpPr>
                <p:cNvPr id="1698" name="Rectangle 1697">
                  <a:extLst>
                    <a:ext uri="{FF2B5EF4-FFF2-40B4-BE49-F238E27FC236}">
                      <a16:creationId xmlns:a16="http://schemas.microsoft.com/office/drawing/2014/main" id="{71D02E16-5535-892D-8B61-0BA489E29CC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699" name="Rectangle 1698">
                  <a:extLst>
                    <a:ext uri="{FF2B5EF4-FFF2-40B4-BE49-F238E27FC236}">
                      <a16:creationId xmlns:a16="http://schemas.microsoft.com/office/drawing/2014/main" id="{10751D3C-671E-FC8A-DB2A-11DFE2FFCFF0}"/>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700" name="Rectangle 1699">
                  <a:extLst>
                    <a:ext uri="{FF2B5EF4-FFF2-40B4-BE49-F238E27FC236}">
                      <a16:creationId xmlns:a16="http://schemas.microsoft.com/office/drawing/2014/main" id="{AC5180D5-8D40-3479-B0D7-1331A263766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65" name="Group 1664">
                <a:extLst>
                  <a:ext uri="{FF2B5EF4-FFF2-40B4-BE49-F238E27FC236}">
                    <a16:creationId xmlns:a16="http://schemas.microsoft.com/office/drawing/2014/main" id="{1F27E0CF-BCB0-8968-DEE1-6CB261B46159}"/>
                  </a:ext>
                </a:extLst>
              </p:cNvPr>
              <p:cNvGrpSpPr/>
              <p:nvPr/>
            </p:nvGrpSpPr>
            <p:grpSpPr>
              <a:xfrm>
                <a:off x="5547049" y="5240343"/>
                <a:ext cx="1184005" cy="626087"/>
                <a:chOff x="3752904" y="1856916"/>
                <a:chExt cx="1184005" cy="626087"/>
              </a:xfrm>
            </p:grpSpPr>
            <p:sp>
              <p:nvSpPr>
                <p:cNvPr id="1695" name="Rectangle 1694">
                  <a:extLst>
                    <a:ext uri="{FF2B5EF4-FFF2-40B4-BE49-F238E27FC236}">
                      <a16:creationId xmlns:a16="http://schemas.microsoft.com/office/drawing/2014/main" id="{72939D9E-958F-5A83-9D50-8E0F2B32D9C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696" name="Rectangle 1695">
                  <a:extLst>
                    <a:ext uri="{FF2B5EF4-FFF2-40B4-BE49-F238E27FC236}">
                      <a16:creationId xmlns:a16="http://schemas.microsoft.com/office/drawing/2014/main" id="{7C2A3B7B-DE42-8A1A-8DE4-FE03506C2B4D}"/>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697" name="Rectangle 1696">
                  <a:extLst>
                    <a:ext uri="{FF2B5EF4-FFF2-40B4-BE49-F238E27FC236}">
                      <a16:creationId xmlns:a16="http://schemas.microsoft.com/office/drawing/2014/main" id="{D06560E3-A248-70DC-91FB-527EDED32DB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66" name="Group 1665">
                <a:extLst>
                  <a:ext uri="{FF2B5EF4-FFF2-40B4-BE49-F238E27FC236}">
                    <a16:creationId xmlns:a16="http://schemas.microsoft.com/office/drawing/2014/main" id="{4FFED458-7741-F95C-B220-B7E8827744BA}"/>
                  </a:ext>
                </a:extLst>
              </p:cNvPr>
              <p:cNvGrpSpPr/>
              <p:nvPr/>
            </p:nvGrpSpPr>
            <p:grpSpPr>
              <a:xfrm>
                <a:off x="4263025" y="5951381"/>
                <a:ext cx="1184005" cy="626087"/>
                <a:chOff x="3752904" y="1856916"/>
                <a:chExt cx="1184005" cy="626087"/>
              </a:xfrm>
            </p:grpSpPr>
            <p:sp>
              <p:nvSpPr>
                <p:cNvPr id="1692" name="Rectangle 1691">
                  <a:extLst>
                    <a:ext uri="{FF2B5EF4-FFF2-40B4-BE49-F238E27FC236}">
                      <a16:creationId xmlns:a16="http://schemas.microsoft.com/office/drawing/2014/main" id="{B0D285AD-9A49-A693-284A-E68D2063C9F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693" name="Rectangle 1692">
                  <a:extLst>
                    <a:ext uri="{FF2B5EF4-FFF2-40B4-BE49-F238E27FC236}">
                      <a16:creationId xmlns:a16="http://schemas.microsoft.com/office/drawing/2014/main" id="{2CA6D864-AAFC-F399-0DC6-11132ADD048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694" name="Rectangle 1693">
                  <a:extLst>
                    <a:ext uri="{FF2B5EF4-FFF2-40B4-BE49-F238E27FC236}">
                      <a16:creationId xmlns:a16="http://schemas.microsoft.com/office/drawing/2014/main" id="{59A3824A-4A00-7E52-63E4-EE4D92C28C5B}"/>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67" name="Group 1666">
                <a:extLst>
                  <a:ext uri="{FF2B5EF4-FFF2-40B4-BE49-F238E27FC236}">
                    <a16:creationId xmlns:a16="http://schemas.microsoft.com/office/drawing/2014/main" id="{683A0C9B-B733-007D-B193-7983815C35B9}"/>
                  </a:ext>
                </a:extLst>
              </p:cNvPr>
              <p:cNvGrpSpPr/>
              <p:nvPr/>
            </p:nvGrpSpPr>
            <p:grpSpPr>
              <a:xfrm>
                <a:off x="5547049" y="5958667"/>
                <a:ext cx="1184005" cy="626087"/>
                <a:chOff x="3752904" y="1856916"/>
                <a:chExt cx="1184005" cy="626087"/>
              </a:xfrm>
            </p:grpSpPr>
            <p:sp>
              <p:nvSpPr>
                <p:cNvPr id="1689" name="Rectangle 1688">
                  <a:extLst>
                    <a:ext uri="{FF2B5EF4-FFF2-40B4-BE49-F238E27FC236}">
                      <a16:creationId xmlns:a16="http://schemas.microsoft.com/office/drawing/2014/main" id="{91CBD3A5-ECF6-EA1F-CE19-11B8E6E12C6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690" name="Rectangle 1689">
                  <a:extLst>
                    <a:ext uri="{FF2B5EF4-FFF2-40B4-BE49-F238E27FC236}">
                      <a16:creationId xmlns:a16="http://schemas.microsoft.com/office/drawing/2014/main" id="{424B1DAA-327E-97DF-9A3A-5ED52B11452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691" name="Rectangle 1690">
                  <a:extLst>
                    <a:ext uri="{FF2B5EF4-FFF2-40B4-BE49-F238E27FC236}">
                      <a16:creationId xmlns:a16="http://schemas.microsoft.com/office/drawing/2014/main" id="{9EC9CD82-9D3B-A4EA-A8F6-B6FCC4B1758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68" name="Group 1667">
                <a:extLst>
                  <a:ext uri="{FF2B5EF4-FFF2-40B4-BE49-F238E27FC236}">
                    <a16:creationId xmlns:a16="http://schemas.microsoft.com/office/drawing/2014/main" id="{F112498B-64E8-8076-46DE-81F9DDF3BD58}"/>
                  </a:ext>
                </a:extLst>
              </p:cNvPr>
              <p:cNvGrpSpPr/>
              <p:nvPr/>
            </p:nvGrpSpPr>
            <p:grpSpPr>
              <a:xfrm>
                <a:off x="2982915" y="5237354"/>
                <a:ext cx="1184005" cy="626087"/>
                <a:chOff x="3752904" y="1856916"/>
                <a:chExt cx="1184005" cy="626087"/>
              </a:xfrm>
            </p:grpSpPr>
            <p:sp>
              <p:nvSpPr>
                <p:cNvPr id="1687" name="Rectangle 1686">
                  <a:extLst>
                    <a:ext uri="{FF2B5EF4-FFF2-40B4-BE49-F238E27FC236}">
                      <a16:creationId xmlns:a16="http://schemas.microsoft.com/office/drawing/2014/main" id="{790635B1-6C8A-29B2-7BB9-F6345135277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688" name="Rectangle 1687">
                  <a:extLst>
                    <a:ext uri="{FF2B5EF4-FFF2-40B4-BE49-F238E27FC236}">
                      <a16:creationId xmlns:a16="http://schemas.microsoft.com/office/drawing/2014/main" id="{47EE91A0-7A7E-799C-B077-B5FA468A0D52}"/>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69" name="Group 1668">
                <a:extLst>
                  <a:ext uri="{FF2B5EF4-FFF2-40B4-BE49-F238E27FC236}">
                    <a16:creationId xmlns:a16="http://schemas.microsoft.com/office/drawing/2014/main" id="{ADCBDD75-F8E9-BB84-07ED-F8A3143F05D9}"/>
                  </a:ext>
                </a:extLst>
              </p:cNvPr>
              <p:cNvGrpSpPr/>
              <p:nvPr/>
            </p:nvGrpSpPr>
            <p:grpSpPr>
              <a:xfrm>
                <a:off x="2982915" y="4521745"/>
                <a:ext cx="1184005" cy="626087"/>
                <a:chOff x="3752904" y="1856916"/>
                <a:chExt cx="1184005" cy="626087"/>
              </a:xfrm>
            </p:grpSpPr>
            <p:sp>
              <p:nvSpPr>
                <p:cNvPr id="1685" name="Rectangle 1684">
                  <a:extLst>
                    <a:ext uri="{FF2B5EF4-FFF2-40B4-BE49-F238E27FC236}">
                      <a16:creationId xmlns:a16="http://schemas.microsoft.com/office/drawing/2014/main" id="{316ACEEA-F814-E77B-CBC7-5C2B79991EE6}"/>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686" name="Rectangle 1685">
                  <a:extLst>
                    <a:ext uri="{FF2B5EF4-FFF2-40B4-BE49-F238E27FC236}">
                      <a16:creationId xmlns:a16="http://schemas.microsoft.com/office/drawing/2014/main" id="{64F92AF4-DCCA-4EEF-BBF9-36E9319E04C5}"/>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70" name="Group 1669">
                <a:extLst>
                  <a:ext uri="{FF2B5EF4-FFF2-40B4-BE49-F238E27FC236}">
                    <a16:creationId xmlns:a16="http://schemas.microsoft.com/office/drawing/2014/main" id="{4196B651-1F1F-C809-FA26-2C8D99DA20E9}"/>
                  </a:ext>
                </a:extLst>
              </p:cNvPr>
              <p:cNvGrpSpPr/>
              <p:nvPr/>
            </p:nvGrpSpPr>
            <p:grpSpPr>
              <a:xfrm>
                <a:off x="2982915" y="5952963"/>
                <a:ext cx="1184005" cy="626087"/>
                <a:chOff x="3752904" y="1856916"/>
                <a:chExt cx="1184005" cy="626087"/>
              </a:xfrm>
            </p:grpSpPr>
            <p:sp>
              <p:nvSpPr>
                <p:cNvPr id="1683" name="Rectangle 1682">
                  <a:extLst>
                    <a:ext uri="{FF2B5EF4-FFF2-40B4-BE49-F238E27FC236}">
                      <a16:creationId xmlns:a16="http://schemas.microsoft.com/office/drawing/2014/main" id="{FB97C121-C63C-5650-31F8-EBB05B7C847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684" name="Rectangle 1683">
                  <a:extLst>
                    <a:ext uri="{FF2B5EF4-FFF2-40B4-BE49-F238E27FC236}">
                      <a16:creationId xmlns:a16="http://schemas.microsoft.com/office/drawing/2014/main" id="{06F770A3-3347-0EF0-BFA1-03FF87FA8A8F}"/>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71" name="Group 1670">
                <a:extLst>
                  <a:ext uri="{FF2B5EF4-FFF2-40B4-BE49-F238E27FC236}">
                    <a16:creationId xmlns:a16="http://schemas.microsoft.com/office/drawing/2014/main" id="{FD544261-7BBD-7ED4-AE96-A536F760D34F}"/>
                  </a:ext>
                </a:extLst>
              </p:cNvPr>
              <p:cNvGrpSpPr/>
              <p:nvPr/>
            </p:nvGrpSpPr>
            <p:grpSpPr>
              <a:xfrm>
                <a:off x="1696204" y="3805630"/>
                <a:ext cx="1184005" cy="626087"/>
                <a:chOff x="3752904" y="1856916"/>
                <a:chExt cx="1184005" cy="626087"/>
              </a:xfrm>
            </p:grpSpPr>
            <p:sp>
              <p:nvSpPr>
                <p:cNvPr id="1681" name="Rectangle 1680">
                  <a:extLst>
                    <a:ext uri="{FF2B5EF4-FFF2-40B4-BE49-F238E27FC236}">
                      <a16:creationId xmlns:a16="http://schemas.microsoft.com/office/drawing/2014/main" id="{B989A0CB-2531-5B31-E813-CE6F370827D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682" name="Rectangle 1681">
                  <a:extLst>
                    <a:ext uri="{FF2B5EF4-FFF2-40B4-BE49-F238E27FC236}">
                      <a16:creationId xmlns:a16="http://schemas.microsoft.com/office/drawing/2014/main" id="{66FCE81C-2597-F4AF-9A11-619D9102C933}"/>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72" name="Group 1671">
                <a:extLst>
                  <a:ext uri="{FF2B5EF4-FFF2-40B4-BE49-F238E27FC236}">
                    <a16:creationId xmlns:a16="http://schemas.microsoft.com/office/drawing/2014/main" id="{67D08028-AFF0-44F4-6BE3-999B57B9AF57}"/>
                  </a:ext>
                </a:extLst>
              </p:cNvPr>
              <p:cNvGrpSpPr/>
              <p:nvPr/>
            </p:nvGrpSpPr>
            <p:grpSpPr>
              <a:xfrm>
                <a:off x="1696204" y="5236848"/>
                <a:ext cx="1184005" cy="626087"/>
                <a:chOff x="3752904" y="1856916"/>
                <a:chExt cx="1184005" cy="626087"/>
              </a:xfrm>
            </p:grpSpPr>
            <p:sp>
              <p:nvSpPr>
                <p:cNvPr id="1679" name="Rectangle 1678">
                  <a:extLst>
                    <a:ext uri="{FF2B5EF4-FFF2-40B4-BE49-F238E27FC236}">
                      <a16:creationId xmlns:a16="http://schemas.microsoft.com/office/drawing/2014/main" id="{C5E5B068-2A4C-2DE3-463C-CD522A73EF2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680" name="Rectangle 1679">
                  <a:extLst>
                    <a:ext uri="{FF2B5EF4-FFF2-40B4-BE49-F238E27FC236}">
                      <a16:creationId xmlns:a16="http://schemas.microsoft.com/office/drawing/2014/main" id="{056F5273-C870-AD7A-5F3A-9D488BEEBDBF}"/>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73" name="Group 1672">
                <a:extLst>
                  <a:ext uri="{FF2B5EF4-FFF2-40B4-BE49-F238E27FC236}">
                    <a16:creationId xmlns:a16="http://schemas.microsoft.com/office/drawing/2014/main" id="{A59515B2-A388-7582-A317-A80B63E9B7D9}"/>
                  </a:ext>
                </a:extLst>
              </p:cNvPr>
              <p:cNvGrpSpPr/>
              <p:nvPr/>
            </p:nvGrpSpPr>
            <p:grpSpPr>
              <a:xfrm>
                <a:off x="1696204" y="4521239"/>
                <a:ext cx="1184005" cy="626087"/>
                <a:chOff x="3752904" y="1856916"/>
                <a:chExt cx="1184005" cy="626087"/>
              </a:xfrm>
            </p:grpSpPr>
            <p:sp>
              <p:nvSpPr>
                <p:cNvPr id="1677" name="Rectangle 1676">
                  <a:extLst>
                    <a:ext uri="{FF2B5EF4-FFF2-40B4-BE49-F238E27FC236}">
                      <a16:creationId xmlns:a16="http://schemas.microsoft.com/office/drawing/2014/main" id="{8685051E-9037-C14E-574B-698BCA1BF5A6}"/>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678" name="Rectangle 1677">
                  <a:extLst>
                    <a:ext uri="{FF2B5EF4-FFF2-40B4-BE49-F238E27FC236}">
                      <a16:creationId xmlns:a16="http://schemas.microsoft.com/office/drawing/2014/main" id="{5FEFC1A7-07DB-9179-051F-792B4CD964B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74" name="Group 1673">
                <a:extLst>
                  <a:ext uri="{FF2B5EF4-FFF2-40B4-BE49-F238E27FC236}">
                    <a16:creationId xmlns:a16="http://schemas.microsoft.com/office/drawing/2014/main" id="{5DFA8151-F4A3-CCDB-A634-43F7A596A2AD}"/>
                  </a:ext>
                </a:extLst>
              </p:cNvPr>
              <p:cNvGrpSpPr/>
              <p:nvPr/>
            </p:nvGrpSpPr>
            <p:grpSpPr>
              <a:xfrm>
                <a:off x="1696204" y="5952457"/>
                <a:ext cx="1184005" cy="626087"/>
                <a:chOff x="3752904" y="1856916"/>
                <a:chExt cx="1184005" cy="626087"/>
              </a:xfrm>
            </p:grpSpPr>
            <p:sp>
              <p:nvSpPr>
                <p:cNvPr id="1675" name="Rectangle 1674">
                  <a:extLst>
                    <a:ext uri="{FF2B5EF4-FFF2-40B4-BE49-F238E27FC236}">
                      <a16:creationId xmlns:a16="http://schemas.microsoft.com/office/drawing/2014/main" id="{232EA9A0-18D7-CA40-EA61-B7212EFF291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SG" sz="1100" dirty="0"/>
                    <a:t>CUDA</a:t>
                  </a:r>
                </a:p>
                <a:p>
                  <a:pPr algn="r"/>
                  <a:r>
                    <a:rPr lang="en-SG" sz="1100" dirty="0"/>
                    <a:t>Core</a:t>
                  </a:r>
                </a:p>
              </p:txBody>
            </p:sp>
            <p:sp>
              <p:nvSpPr>
                <p:cNvPr id="1676" name="Rectangle 1675">
                  <a:extLst>
                    <a:ext uri="{FF2B5EF4-FFF2-40B4-BE49-F238E27FC236}">
                      <a16:creationId xmlns:a16="http://schemas.microsoft.com/office/drawing/2014/main" id="{153B37A1-76F3-3EB8-DB00-3CFEAF14CF6D}"/>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sp>
          <p:nvSpPr>
            <p:cNvPr id="1618" name="Rectangle 1617">
              <a:extLst>
                <a:ext uri="{FF2B5EF4-FFF2-40B4-BE49-F238E27FC236}">
                  <a16:creationId xmlns:a16="http://schemas.microsoft.com/office/drawing/2014/main" id="{CB91A658-1D9B-5A45-9C4F-8F2A14E75EBE}"/>
                </a:ext>
              </a:extLst>
            </p:cNvPr>
            <p:cNvSpPr/>
            <p:nvPr/>
          </p:nvSpPr>
          <p:spPr>
            <a:xfrm>
              <a:off x="-4488857" y="-5547201"/>
              <a:ext cx="3927141" cy="30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L0 Instruction Cache</a:t>
              </a:r>
            </a:p>
          </p:txBody>
        </p:sp>
        <p:sp>
          <p:nvSpPr>
            <p:cNvPr id="1619" name="Rectangle 1618">
              <a:extLst>
                <a:ext uri="{FF2B5EF4-FFF2-40B4-BE49-F238E27FC236}">
                  <a16:creationId xmlns:a16="http://schemas.microsoft.com/office/drawing/2014/main" id="{0999A631-106D-C7F2-DAE8-99B536D4A5EF}"/>
                </a:ext>
              </a:extLst>
            </p:cNvPr>
            <p:cNvSpPr/>
            <p:nvPr/>
          </p:nvSpPr>
          <p:spPr>
            <a:xfrm>
              <a:off x="-7631126" y="2776506"/>
              <a:ext cx="7451487" cy="394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64 KB Register File</a:t>
              </a:r>
            </a:p>
          </p:txBody>
        </p:sp>
        <p:sp>
          <p:nvSpPr>
            <p:cNvPr id="1620" name="Rectangle 1619">
              <a:extLst>
                <a:ext uri="{FF2B5EF4-FFF2-40B4-BE49-F238E27FC236}">
                  <a16:creationId xmlns:a16="http://schemas.microsoft.com/office/drawing/2014/main" id="{DABB372C-4C79-5439-3B0E-FA9DA505A26D}"/>
                </a:ext>
              </a:extLst>
            </p:cNvPr>
            <p:cNvSpPr/>
            <p:nvPr/>
          </p:nvSpPr>
          <p:spPr>
            <a:xfrm>
              <a:off x="-7631127" y="-4964174"/>
              <a:ext cx="7050192" cy="381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Warp Scheduler</a:t>
              </a:r>
            </a:p>
          </p:txBody>
        </p:sp>
        <p:sp>
          <p:nvSpPr>
            <p:cNvPr id="1621" name="Rectangle 1620">
              <a:extLst>
                <a:ext uri="{FF2B5EF4-FFF2-40B4-BE49-F238E27FC236}">
                  <a16:creationId xmlns:a16="http://schemas.microsoft.com/office/drawing/2014/main" id="{D201A22A-E4A7-EA93-9FAB-EFA4BFA6CD59}"/>
                </a:ext>
              </a:extLst>
            </p:cNvPr>
            <p:cNvSpPr/>
            <p:nvPr/>
          </p:nvSpPr>
          <p:spPr>
            <a:xfrm>
              <a:off x="-6686823" y="-5510539"/>
              <a:ext cx="1490247" cy="226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Branch Unit</a:t>
              </a:r>
            </a:p>
          </p:txBody>
        </p:sp>
        <p:sp>
          <p:nvSpPr>
            <p:cNvPr id="1622" name="Rectangle 1621">
              <a:extLst>
                <a:ext uri="{FF2B5EF4-FFF2-40B4-BE49-F238E27FC236}">
                  <a16:creationId xmlns:a16="http://schemas.microsoft.com/office/drawing/2014/main" id="{8C5783E5-8AF6-AFFB-B2D7-91DAD9D1BE82}"/>
                </a:ext>
              </a:extLst>
            </p:cNvPr>
            <p:cNvSpPr/>
            <p:nvPr/>
          </p:nvSpPr>
          <p:spPr>
            <a:xfrm>
              <a:off x="-6875811" y="-4254865"/>
              <a:ext cx="6294876" cy="391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Math Dispatch Unit</a:t>
              </a:r>
            </a:p>
          </p:txBody>
        </p:sp>
        <p:cxnSp>
          <p:nvCxnSpPr>
            <p:cNvPr id="1623" name="Straight Arrow Connector 1622">
              <a:extLst>
                <a:ext uri="{FF2B5EF4-FFF2-40B4-BE49-F238E27FC236}">
                  <a16:creationId xmlns:a16="http://schemas.microsoft.com/office/drawing/2014/main" id="{57D48440-4849-8E1F-308A-2D6DC4389710}"/>
                </a:ext>
              </a:extLst>
            </p:cNvPr>
            <p:cNvCxnSpPr>
              <a:cxnSpLocks/>
            </p:cNvCxnSpPr>
            <p:nvPr/>
          </p:nvCxnSpPr>
          <p:spPr>
            <a:xfrm>
              <a:off x="-2457450" y="-523852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24" name="Straight Arrow Connector 1623">
              <a:extLst>
                <a:ext uri="{FF2B5EF4-FFF2-40B4-BE49-F238E27FC236}">
                  <a16:creationId xmlns:a16="http://schemas.microsoft.com/office/drawing/2014/main" id="{82415489-C11C-5E8B-CB07-3DDA5C12740E}"/>
                </a:ext>
              </a:extLst>
            </p:cNvPr>
            <p:cNvCxnSpPr>
              <a:cxnSpLocks/>
            </p:cNvCxnSpPr>
            <p:nvPr/>
          </p:nvCxnSpPr>
          <p:spPr>
            <a:xfrm flipV="1">
              <a:off x="-5774722" y="-5309862"/>
              <a:ext cx="0" cy="3456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25" name="Straight Arrow Connector 1624">
              <a:extLst>
                <a:ext uri="{FF2B5EF4-FFF2-40B4-BE49-F238E27FC236}">
                  <a16:creationId xmlns:a16="http://schemas.microsoft.com/office/drawing/2014/main" id="{E9ED9882-8001-4064-4390-966AAD508CD1}"/>
                </a:ext>
              </a:extLst>
            </p:cNvPr>
            <p:cNvCxnSpPr>
              <a:cxnSpLocks/>
            </p:cNvCxnSpPr>
            <p:nvPr/>
          </p:nvCxnSpPr>
          <p:spPr>
            <a:xfrm>
              <a:off x="-7258764" y="-458845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26" name="Straight Arrow Connector 1625">
              <a:extLst>
                <a:ext uri="{FF2B5EF4-FFF2-40B4-BE49-F238E27FC236}">
                  <a16:creationId xmlns:a16="http://schemas.microsoft.com/office/drawing/2014/main" id="{269CFFE9-8F29-7874-A5C4-2285F223E473}"/>
                </a:ext>
              </a:extLst>
            </p:cNvPr>
            <p:cNvCxnSpPr>
              <a:cxnSpLocks/>
            </p:cNvCxnSpPr>
            <p:nvPr/>
          </p:nvCxnSpPr>
          <p:spPr>
            <a:xfrm>
              <a:off x="-2874587" y="-455821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27" name="Straight Arrow Connector 1626">
              <a:extLst>
                <a:ext uri="{FF2B5EF4-FFF2-40B4-BE49-F238E27FC236}">
                  <a16:creationId xmlns:a16="http://schemas.microsoft.com/office/drawing/2014/main" id="{D7CE4AEB-509B-CA01-0FF0-4ED6821538B7}"/>
                </a:ext>
              </a:extLst>
            </p:cNvPr>
            <p:cNvCxnSpPr>
              <a:cxnSpLocks/>
            </p:cNvCxnSpPr>
            <p:nvPr/>
          </p:nvCxnSpPr>
          <p:spPr>
            <a:xfrm>
              <a:off x="-4245346" y="-3863740"/>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628" name="Straight Arrow Connector 1627">
              <a:extLst>
                <a:ext uri="{FF2B5EF4-FFF2-40B4-BE49-F238E27FC236}">
                  <a16:creationId xmlns:a16="http://schemas.microsoft.com/office/drawing/2014/main" id="{C3DBC8FA-E659-3D75-C016-DD48D75D0FA9}"/>
                </a:ext>
              </a:extLst>
            </p:cNvPr>
            <p:cNvCxnSpPr>
              <a:cxnSpLocks/>
              <a:stCxn id="1629" idx="2"/>
            </p:cNvCxnSpPr>
            <p:nvPr/>
          </p:nvCxnSpPr>
          <p:spPr>
            <a:xfrm>
              <a:off x="-7271229" y="-3862735"/>
              <a:ext cx="30438" cy="6434485"/>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629" name="Rectangle 1628">
              <a:extLst>
                <a:ext uri="{FF2B5EF4-FFF2-40B4-BE49-F238E27FC236}">
                  <a16:creationId xmlns:a16="http://schemas.microsoft.com/office/drawing/2014/main" id="{6EE0D947-46B1-F4DC-4272-4083EE007A86}"/>
                </a:ext>
              </a:extLst>
            </p:cNvPr>
            <p:cNvSpPr/>
            <p:nvPr/>
          </p:nvSpPr>
          <p:spPr>
            <a:xfrm>
              <a:off x="-7582534" y="-4203788"/>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Tensor Core</a:t>
              </a:r>
            </a:p>
          </p:txBody>
        </p:sp>
        <p:sp>
          <p:nvSpPr>
            <p:cNvPr id="1630" name="Rectangle 1629">
              <a:extLst>
                <a:ext uri="{FF2B5EF4-FFF2-40B4-BE49-F238E27FC236}">
                  <a16:creationId xmlns:a16="http://schemas.microsoft.com/office/drawing/2014/main" id="{80C0800B-D0A9-DC0B-11C1-7510F2AE0FE8}"/>
                </a:ext>
              </a:extLst>
            </p:cNvPr>
            <p:cNvSpPr/>
            <p:nvPr/>
          </p:nvSpPr>
          <p:spPr>
            <a:xfrm>
              <a:off x="-4572599" y="2238022"/>
              <a:ext cx="3243800" cy="361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Register Cache</a:t>
              </a:r>
            </a:p>
          </p:txBody>
        </p:sp>
        <p:sp>
          <p:nvSpPr>
            <p:cNvPr id="1631" name="Rectangle 1630">
              <a:extLst>
                <a:ext uri="{FF2B5EF4-FFF2-40B4-BE49-F238E27FC236}">
                  <a16:creationId xmlns:a16="http://schemas.microsoft.com/office/drawing/2014/main" id="{6619C466-ACD0-4051-FD18-04C07F438E3B}"/>
                </a:ext>
              </a:extLst>
            </p:cNvPr>
            <p:cNvSpPr/>
            <p:nvPr/>
          </p:nvSpPr>
          <p:spPr>
            <a:xfrm rot="16200000">
              <a:off x="-4356051" y="-883053"/>
              <a:ext cx="5666736" cy="370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Crossbar</a:t>
              </a:r>
            </a:p>
          </p:txBody>
        </p:sp>
        <p:sp>
          <p:nvSpPr>
            <p:cNvPr id="1632" name="Rectangle 1631">
              <a:extLst>
                <a:ext uri="{FF2B5EF4-FFF2-40B4-BE49-F238E27FC236}">
                  <a16:creationId xmlns:a16="http://schemas.microsoft.com/office/drawing/2014/main" id="{592C8618-D4B5-71A5-3C50-CB5B119E535F}"/>
                </a:ext>
              </a:extLst>
            </p:cNvPr>
            <p:cNvSpPr/>
            <p:nvPr/>
          </p:nvSpPr>
          <p:spPr>
            <a:xfrm>
              <a:off x="-1238491" y="2237428"/>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1633" name="Rectangle 1632">
              <a:extLst>
                <a:ext uri="{FF2B5EF4-FFF2-40B4-BE49-F238E27FC236}">
                  <a16:creationId xmlns:a16="http://schemas.microsoft.com/office/drawing/2014/main" id="{A6AC5591-9712-6F02-67DA-40F1F71B32F9}"/>
                </a:ext>
              </a:extLst>
            </p:cNvPr>
            <p:cNvSpPr/>
            <p:nvPr/>
          </p:nvSpPr>
          <p:spPr>
            <a:xfrm>
              <a:off x="-1238492" y="1567224"/>
              <a:ext cx="1058852" cy="582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Operand buffer</a:t>
              </a:r>
            </a:p>
          </p:txBody>
        </p:sp>
        <p:cxnSp>
          <p:nvCxnSpPr>
            <p:cNvPr id="1634" name="Straight Arrow Connector 1633">
              <a:extLst>
                <a:ext uri="{FF2B5EF4-FFF2-40B4-BE49-F238E27FC236}">
                  <a16:creationId xmlns:a16="http://schemas.microsoft.com/office/drawing/2014/main" id="{DD6C7403-38A3-1D22-7752-95DE0593FDA5}"/>
                </a:ext>
              </a:extLst>
            </p:cNvPr>
            <p:cNvCxnSpPr>
              <a:cxnSpLocks/>
            </p:cNvCxnSpPr>
            <p:nvPr/>
          </p:nvCxnSpPr>
          <p:spPr>
            <a:xfrm flipH="1" flipV="1">
              <a:off x="-368161" y="2049651"/>
              <a:ext cx="21604" cy="80383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35" name="Straight Arrow Connector 1634">
              <a:extLst>
                <a:ext uri="{FF2B5EF4-FFF2-40B4-BE49-F238E27FC236}">
                  <a16:creationId xmlns:a16="http://schemas.microsoft.com/office/drawing/2014/main" id="{2DFEEE67-0E3C-C6F8-FD86-C71B91D07D53}"/>
                </a:ext>
              </a:extLst>
            </p:cNvPr>
            <p:cNvCxnSpPr>
              <a:cxnSpLocks/>
            </p:cNvCxnSpPr>
            <p:nvPr/>
          </p:nvCxnSpPr>
          <p:spPr>
            <a:xfrm>
              <a:off x="-1922339" y="2608122"/>
              <a:ext cx="64729" cy="35069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36" name="Straight Arrow Connector 1635">
              <a:extLst>
                <a:ext uri="{FF2B5EF4-FFF2-40B4-BE49-F238E27FC236}">
                  <a16:creationId xmlns:a16="http://schemas.microsoft.com/office/drawing/2014/main" id="{8093FB2D-F189-9CCF-F290-924CD289AEEE}"/>
                </a:ext>
              </a:extLst>
            </p:cNvPr>
            <p:cNvCxnSpPr>
              <a:cxnSpLocks/>
            </p:cNvCxnSpPr>
            <p:nvPr/>
          </p:nvCxnSpPr>
          <p:spPr>
            <a:xfrm flipH="1" flipV="1">
              <a:off x="-1464805" y="1703719"/>
              <a:ext cx="456965" cy="12897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37" name="Straight Arrow Connector 1636">
              <a:extLst>
                <a:ext uri="{FF2B5EF4-FFF2-40B4-BE49-F238E27FC236}">
                  <a16:creationId xmlns:a16="http://schemas.microsoft.com/office/drawing/2014/main" id="{6C458FA6-7F25-300A-E3F3-A0D4B909A3CB}"/>
                </a:ext>
              </a:extLst>
            </p:cNvPr>
            <p:cNvCxnSpPr>
              <a:cxnSpLocks/>
            </p:cNvCxnSpPr>
            <p:nvPr/>
          </p:nvCxnSpPr>
          <p:spPr>
            <a:xfrm>
              <a:off x="-1514999" y="2004573"/>
              <a:ext cx="53934"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38" name="Straight Arrow Connector 1637">
              <a:extLst>
                <a:ext uri="{FF2B5EF4-FFF2-40B4-BE49-F238E27FC236}">
                  <a16:creationId xmlns:a16="http://schemas.microsoft.com/office/drawing/2014/main" id="{48ED4E85-C612-6F68-5EFA-2E641AE8F062}"/>
                </a:ext>
              </a:extLst>
            </p:cNvPr>
            <p:cNvCxnSpPr>
              <a:cxnSpLocks/>
            </p:cNvCxnSpPr>
            <p:nvPr/>
          </p:nvCxnSpPr>
          <p:spPr>
            <a:xfrm flipH="1">
              <a:off x="-1883187" y="744236"/>
              <a:ext cx="428617" cy="3761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39" name="Straight Arrow Connector 1638">
              <a:extLst>
                <a:ext uri="{FF2B5EF4-FFF2-40B4-BE49-F238E27FC236}">
                  <a16:creationId xmlns:a16="http://schemas.microsoft.com/office/drawing/2014/main" id="{2753B957-1E3D-18D0-F0BC-DDAB31D79B03}"/>
                </a:ext>
              </a:extLst>
            </p:cNvPr>
            <p:cNvCxnSpPr>
              <a:cxnSpLocks/>
            </p:cNvCxnSpPr>
            <p:nvPr/>
          </p:nvCxnSpPr>
          <p:spPr>
            <a:xfrm flipV="1">
              <a:off x="-2268301" y="2049651"/>
              <a:ext cx="217129" cy="20475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0" name="Straight Arrow Connector 1639">
              <a:extLst>
                <a:ext uri="{FF2B5EF4-FFF2-40B4-BE49-F238E27FC236}">
                  <a16:creationId xmlns:a16="http://schemas.microsoft.com/office/drawing/2014/main" id="{90C922B9-0788-CC49-13DF-E209B8173A6A}"/>
                </a:ext>
              </a:extLst>
            </p:cNvPr>
            <p:cNvCxnSpPr>
              <a:cxnSpLocks/>
            </p:cNvCxnSpPr>
            <p:nvPr/>
          </p:nvCxnSpPr>
          <p:spPr>
            <a:xfrm>
              <a:off x="-1359470" y="1958959"/>
              <a:ext cx="308723"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1" name="Straight Arrow Connector 1640">
              <a:extLst>
                <a:ext uri="{FF2B5EF4-FFF2-40B4-BE49-F238E27FC236}">
                  <a16:creationId xmlns:a16="http://schemas.microsoft.com/office/drawing/2014/main" id="{DED74811-2A22-0E16-2240-D7262A78D90F}"/>
                </a:ext>
              </a:extLst>
            </p:cNvPr>
            <p:cNvCxnSpPr>
              <a:cxnSpLocks/>
            </p:cNvCxnSpPr>
            <p:nvPr/>
          </p:nvCxnSpPr>
          <p:spPr>
            <a:xfrm>
              <a:off x="-1407960" y="2417496"/>
              <a:ext cx="405945" cy="4678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755" name="Group 1754">
            <a:extLst>
              <a:ext uri="{FF2B5EF4-FFF2-40B4-BE49-F238E27FC236}">
                <a16:creationId xmlns:a16="http://schemas.microsoft.com/office/drawing/2014/main" id="{381463F0-65D2-FA44-B179-E5C3352CCCE8}"/>
              </a:ext>
            </a:extLst>
          </p:cNvPr>
          <p:cNvGrpSpPr/>
          <p:nvPr/>
        </p:nvGrpSpPr>
        <p:grpSpPr>
          <a:xfrm>
            <a:off x="-4871212" y="2184202"/>
            <a:ext cx="7451488" cy="8718172"/>
            <a:chOff x="-7631128" y="-5547201"/>
            <a:chExt cx="7451488" cy="8718172"/>
          </a:xfrm>
        </p:grpSpPr>
        <p:cxnSp>
          <p:nvCxnSpPr>
            <p:cNvPr id="1756" name="Straight Arrow Connector 1755">
              <a:extLst>
                <a:ext uri="{FF2B5EF4-FFF2-40B4-BE49-F238E27FC236}">
                  <a16:creationId xmlns:a16="http://schemas.microsoft.com/office/drawing/2014/main" id="{250A41E3-45C8-0063-22B2-50CAA8C33973}"/>
                </a:ext>
              </a:extLst>
            </p:cNvPr>
            <p:cNvCxnSpPr>
              <a:cxnSpLocks/>
            </p:cNvCxnSpPr>
            <p:nvPr/>
          </p:nvCxnSpPr>
          <p:spPr>
            <a:xfrm>
              <a:off x="-4780917" y="2135660"/>
              <a:ext cx="4941" cy="626087"/>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57" name="Group 1756">
              <a:extLst>
                <a:ext uri="{FF2B5EF4-FFF2-40B4-BE49-F238E27FC236}">
                  <a16:creationId xmlns:a16="http://schemas.microsoft.com/office/drawing/2014/main" id="{356DDDD6-6CA1-8637-8862-E196FED35A22}"/>
                </a:ext>
              </a:extLst>
            </p:cNvPr>
            <p:cNvGrpSpPr/>
            <p:nvPr/>
          </p:nvGrpSpPr>
          <p:grpSpPr>
            <a:xfrm>
              <a:off x="-6943810" y="-3530412"/>
              <a:ext cx="5110299" cy="5690521"/>
              <a:chOff x="1654304" y="929354"/>
              <a:chExt cx="5110299" cy="5690521"/>
            </a:xfrm>
          </p:grpSpPr>
          <p:sp>
            <p:nvSpPr>
              <p:cNvPr id="1782" name="Rectangle 1781">
                <a:extLst>
                  <a:ext uri="{FF2B5EF4-FFF2-40B4-BE49-F238E27FC236}">
                    <a16:creationId xmlns:a16="http://schemas.microsoft.com/office/drawing/2014/main" id="{1B510BB2-C233-6639-D6D7-6E85A81B4DC7}"/>
                  </a:ext>
                </a:extLst>
              </p:cNvPr>
              <p:cNvSpPr/>
              <p:nvPr/>
            </p:nvSpPr>
            <p:spPr>
              <a:xfrm>
                <a:off x="1654304" y="929354"/>
                <a:ext cx="5110299" cy="5690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1783" name="Group 1782">
                <a:extLst>
                  <a:ext uri="{FF2B5EF4-FFF2-40B4-BE49-F238E27FC236}">
                    <a16:creationId xmlns:a16="http://schemas.microsoft.com/office/drawing/2014/main" id="{6FB0BAC8-41AF-0277-12F1-CAEE59E9A508}"/>
                  </a:ext>
                </a:extLst>
              </p:cNvPr>
              <p:cNvGrpSpPr/>
              <p:nvPr/>
            </p:nvGrpSpPr>
            <p:grpSpPr>
              <a:xfrm>
                <a:off x="2982915" y="974471"/>
                <a:ext cx="1184005" cy="626087"/>
                <a:chOff x="3752904" y="1856916"/>
                <a:chExt cx="1184005" cy="626087"/>
              </a:xfrm>
            </p:grpSpPr>
            <p:sp>
              <p:nvSpPr>
                <p:cNvPr id="1893" name="Rectangle 1892">
                  <a:extLst>
                    <a:ext uri="{FF2B5EF4-FFF2-40B4-BE49-F238E27FC236}">
                      <a16:creationId xmlns:a16="http://schemas.microsoft.com/office/drawing/2014/main" id="{FA005090-AD90-6A84-7AE1-651AFF8D579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94" name="Rectangle 1893">
                  <a:extLst>
                    <a:ext uri="{FF2B5EF4-FFF2-40B4-BE49-F238E27FC236}">
                      <a16:creationId xmlns:a16="http://schemas.microsoft.com/office/drawing/2014/main" id="{80320312-9679-5386-BDF9-8B683297CA38}"/>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84" name="Group 1783">
                <a:extLst>
                  <a:ext uri="{FF2B5EF4-FFF2-40B4-BE49-F238E27FC236}">
                    <a16:creationId xmlns:a16="http://schemas.microsoft.com/office/drawing/2014/main" id="{F6DA68A4-15AF-2E92-1EC0-3F93A86F692B}"/>
                  </a:ext>
                </a:extLst>
              </p:cNvPr>
              <p:cNvGrpSpPr/>
              <p:nvPr/>
            </p:nvGrpSpPr>
            <p:grpSpPr>
              <a:xfrm>
                <a:off x="4263025" y="969602"/>
                <a:ext cx="1184005" cy="626087"/>
                <a:chOff x="3752904" y="1856916"/>
                <a:chExt cx="1184005" cy="626087"/>
              </a:xfrm>
            </p:grpSpPr>
            <p:sp>
              <p:nvSpPr>
                <p:cNvPr id="1890" name="Rectangle 1889">
                  <a:extLst>
                    <a:ext uri="{FF2B5EF4-FFF2-40B4-BE49-F238E27FC236}">
                      <a16:creationId xmlns:a16="http://schemas.microsoft.com/office/drawing/2014/main" id="{29AF9927-0E84-FE35-12ED-2EA9259E9D5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91" name="Rectangle 1890">
                  <a:extLst>
                    <a:ext uri="{FF2B5EF4-FFF2-40B4-BE49-F238E27FC236}">
                      <a16:creationId xmlns:a16="http://schemas.microsoft.com/office/drawing/2014/main" id="{B5DE57C7-CC55-8A24-D21D-51394C18A3DD}"/>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92" name="Rectangle 1891">
                  <a:extLst>
                    <a:ext uri="{FF2B5EF4-FFF2-40B4-BE49-F238E27FC236}">
                      <a16:creationId xmlns:a16="http://schemas.microsoft.com/office/drawing/2014/main" id="{69E3E952-8146-9858-4912-5B1E94DF968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85" name="Group 1784">
                <a:extLst>
                  <a:ext uri="{FF2B5EF4-FFF2-40B4-BE49-F238E27FC236}">
                    <a16:creationId xmlns:a16="http://schemas.microsoft.com/office/drawing/2014/main" id="{AF0AE088-1B0E-F642-04D9-4923231243F6}"/>
                  </a:ext>
                </a:extLst>
              </p:cNvPr>
              <p:cNvGrpSpPr/>
              <p:nvPr/>
            </p:nvGrpSpPr>
            <p:grpSpPr>
              <a:xfrm>
                <a:off x="5547049" y="976888"/>
                <a:ext cx="1184005" cy="626087"/>
                <a:chOff x="3752904" y="1856916"/>
                <a:chExt cx="1184005" cy="626087"/>
              </a:xfrm>
            </p:grpSpPr>
            <p:sp>
              <p:nvSpPr>
                <p:cNvPr id="1887" name="Rectangle 1886">
                  <a:extLst>
                    <a:ext uri="{FF2B5EF4-FFF2-40B4-BE49-F238E27FC236}">
                      <a16:creationId xmlns:a16="http://schemas.microsoft.com/office/drawing/2014/main" id="{DB2A084F-C3D3-3D90-5068-D9A324A1B22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88" name="Rectangle 1887">
                  <a:extLst>
                    <a:ext uri="{FF2B5EF4-FFF2-40B4-BE49-F238E27FC236}">
                      <a16:creationId xmlns:a16="http://schemas.microsoft.com/office/drawing/2014/main" id="{3CFD921D-B8F4-AA70-1F70-0A3519CA86CF}"/>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89" name="Rectangle 1888">
                  <a:extLst>
                    <a:ext uri="{FF2B5EF4-FFF2-40B4-BE49-F238E27FC236}">
                      <a16:creationId xmlns:a16="http://schemas.microsoft.com/office/drawing/2014/main" id="{2691E756-06AA-264F-0CC7-1F97A71D8BFF}"/>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86" name="Group 1785">
                <a:extLst>
                  <a:ext uri="{FF2B5EF4-FFF2-40B4-BE49-F238E27FC236}">
                    <a16:creationId xmlns:a16="http://schemas.microsoft.com/office/drawing/2014/main" id="{FD8D3A34-FFF5-D41C-5A7A-AD52199A424D}"/>
                  </a:ext>
                </a:extLst>
              </p:cNvPr>
              <p:cNvGrpSpPr/>
              <p:nvPr/>
            </p:nvGrpSpPr>
            <p:grpSpPr>
              <a:xfrm>
                <a:off x="4263025" y="1687926"/>
                <a:ext cx="1184005" cy="626087"/>
                <a:chOff x="3752904" y="1856916"/>
                <a:chExt cx="1184005" cy="626087"/>
              </a:xfrm>
            </p:grpSpPr>
            <p:sp>
              <p:nvSpPr>
                <p:cNvPr id="1884" name="Rectangle 1883">
                  <a:extLst>
                    <a:ext uri="{FF2B5EF4-FFF2-40B4-BE49-F238E27FC236}">
                      <a16:creationId xmlns:a16="http://schemas.microsoft.com/office/drawing/2014/main" id="{01BC1457-F771-6256-854C-2A0E02B0462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85" name="Rectangle 1884">
                  <a:extLst>
                    <a:ext uri="{FF2B5EF4-FFF2-40B4-BE49-F238E27FC236}">
                      <a16:creationId xmlns:a16="http://schemas.microsoft.com/office/drawing/2014/main" id="{5165C1CD-A572-121B-A4C6-6A6F090AAED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86" name="Rectangle 1885">
                  <a:extLst>
                    <a:ext uri="{FF2B5EF4-FFF2-40B4-BE49-F238E27FC236}">
                      <a16:creationId xmlns:a16="http://schemas.microsoft.com/office/drawing/2014/main" id="{05C839E2-BB74-08BF-FD97-2CB409279A9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87" name="Group 1786">
                <a:extLst>
                  <a:ext uri="{FF2B5EF4-FFF2-40B4-BE49-F238E27FC236}">
                    <a16:creationId xmlns:a16="http://schemas.microsoft.com/office/drawing/2014/main" id="{B7AE1470-95CB-C770-E6EC-C8FE5A20B353}"/>
                  </a:ext>
                </a:extLst>
              </p:cNvPr>
              <p:cNvGrpSpPr/>
              <p:nvPr/>
            </p:nvGrpSpPr>
            <p:grpSpPr>
              <a:xfrm>
                <a:off x="5547049" y="1695212"/>
                <a:ext cx="1184005" cy="626087"/>
                <a:chOff x="3752904" y="1856916"/>
                <a:chExt cx="1184005" cy="626087"/>
              </a:xfrm>
            </p:grpSpPr>
            <p:sp>
              <p:nvSpPr>
                <p:cNvPr id="1881" name="Rectangle 1880">
                  <a:extLst>
                    <a:ext uri="{FF2B5EF4-FFF2-40B4-BE49-F238E27FC236}">
                      <a16:creationId xmlns:a16="http://schemas.microsoft.com/office/drawing/2014/main" id="{400CB375-64F1-4591-A4EC-F4687FD2CB7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82" name="Rectangle 1881">
                  <a:extLst>
                    <a:ext uri="{FF2B5EF4-FFF2-40B4-BE49-F238E27FC236}">
                      <a16:creationId xmlns:a16="http://schemas.microsoft.com/office/drawing/2014/main" id="{A8BEC528-A93F-1111-1FDC-3FEC0AC0E014}"/>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83" name="Rectangle 1882">
                  <a:extLst>
                    <a:ext uri="{FF2B5EF4-FFF2-40B4-BE49-F238E27FC236}">
                      <a16:creationId xmlns:a16="http://schemas.microsoft.com/office/drawing/2014/main" id="{3E89FEF0-5134-39DB-157E-D21A31FB7CC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88" name="Group 1787">
                <a:extLst>
                  <a:ext uri="{FF2B5EF4-FFF2-40B4-BE49-F238E27FC236}">
                    <a16:creationId xmlns:a16="http://schemas.microsoft.com/office/drawing/2014/main" id="{BB10F81C-C5E6-96AA-75C5-D4E99D4AE22F}"/>
                  </a:ext>
                </a:extLst>
              </p:cNvPr>
              <p:cNvGrpSpPr/>
              <p:nvPr/>
            </p:nvGrpSpPr>
            <p:grpSpPr>
              <a:xfrm>
                <a:off x="4263025" y="2401392"/>
                <a:ext cx="1184005" cy="626087"/>
                <a:chOff x="3752904" y="1856916"/>
                <a:chExt cx="1184005" cy="626087"/>
              </a:xfrm>
            </p:grpSpPr>
            <p:sp>
              <p:nvSpPr>
                <p:cNvPr id="1878" name="Rectangle 1877">
                  <a:extLst>
                    <a:ext uri="{FF2B5EF4-FFF2-40B4-BE49-F238E27FC236}">
                      <a16:creationId xmlns:a16="http://schemas.microsoft.com/office/drawing/2014/main" id="{95472035-B517-3D63-AAA2-94A888B221C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79" name="Rectangle 1878">
                  <a:extLst>
                    <a:ext uri="{FF2B5EF4-FFF2-40B4-BE49-F238E27FC236}">
                      <a16:creationId xmlns:a16="http://schemas.microsoft.com/office/drawing/2014/main" id="{3721C424-B888-16E7-F3C1-59DD7F01AD9F}"/>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80" name="Rectangle 1879">
                  <a:extLst>
                    <a:ext uri="{FF2B5EF4-FFF2-40B4-BE49-F238E27FC236}">
                      <a16:creationId xmlns:a16="http://schemas.microsoft.com/office/drawing/2014/main" id="{BE863312-B292-01D8-0EEE-BC0C9FE704F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89" name="Group 1788">
                <a:extLst>
                  <a:ext uri="{FF2B5EF4-FFF2-40B4-BE49-F238E27FC236}">
                    <a16:creationId xmlns:a16="http://schemas.microsoft.com/office/drawing/2014/main" id="{14AA20E7-BBAD-10B8-BD62-23E17F64E082}"/>
                  </a:ext>
                </a:extLst>
              </p:cNvPr>
              <p:cNvGrpSpPr/>
              <p:nvPr/>
            </p:nvGrpSpPr>
            <p:grpSpPr>
              <a:xfrm>
                <a:off x="5547049" y="2408678"/>
                <a:ext cx="1184005" cy="626087"/>
                <a:chOff x="3752904" y="1856916"/>
                <a:chExt cx="1184005" cy="626087"/>
              </a:xfrm>
            </p:grpSpPr>
            <p:sp>
              <p:nvSpPr>
                <p:cNvPr id="1875" name="Rectangle 1874">
                  <a:extLst>
                    <a:ext uri="{FF2B5EF4-FFF2-40B4-BE49-F238E27FC236}">
                      <a16:creationId xmlns:a16="http://schemas.microsoft.com/office/drawing/2014/main" id="{CAF4638B-CDAF-D898-9485-AEBBB477AC0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76" name="Rectangle 1875">
                  <a:extLst>
                    <a:ext uri="{FF2B5EF4-FFF2-40B4-BE49-F238E27FC236}">
                      <a16:creationId xmlns:a16="http://schemas.microsoft.com/office/drawing/2014/main" id="{96AB22EF-037E-8ABF-5E95-1FADC6B42F7F}"/>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77" name="Rectangle 1876">
                  <a:extLst>
                    <a:ext uri="{FF2B5EF4-FFF2-40B4-BE49-F238E27FC236}">
                      <a16:creationId xmlns:a16="http://schemas.microsoft.com/office/drawing/2014/main" id="{E28C9953-C7E1-4CED-4DD4-F1CC8621284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90" name="Group 1789">
                <a:extLst>
                  <a:ext uri="{FF2B5EF4-FFF2-40B4-BE49-F238E27FC236}">
                    <a16:creationId xmlns:a16="http://schemas.microsoft.com/office/drawing/2014/main" id="{150E99D9-7D86-C092-56A9-05EBF23BFA12}"/>
                  </a:ext>
                </a:extLst>
              </p:cNvPr>
              <p:cNvGrpSpPr/>
              <p:nvPr/>
            </p:nvGrpSpPr>
            <p:grpSpPr>
              <a:xfrm>
                <a:off x="4263025" y="3119716"/>
                <a:ext cx="1184005" cy="626087"/>
                <a:chOff x="3752904" y="1856916"/>
                <a:chExt cx="1184005" cy="626087"/>
              </a:xfrm>
            </p:grpSpPr>
            <p:sp>
              <p:nvSpPr>
                <p:cNvPr id="1872" name="Rectangle 1871">
                  <a:extLst>
                    <a:ext uri="{FF2B5EF4-FFF2-40B4-BE49-F238E27FC236}">
                      <a16:creationId xmlns:a16="http://schemas.microsoft.com/office/drawing/2014/main" id="{BC85D091-013D-B27C-8C33-83E59456400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73" name="Rectangle 1872">
                  <a:extLst>
                    <a:ext uri="{FF2B5EF4-FFF2-40B4-BE49-F238E27FC236}">
                      <a16:creationId xmlns:a16="http://schemas.microsoft.com/office/drawing/2014/main" id="{6A57A861-0FE0-0751-15A5-E675293495BB}"/>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74" name="Rectangle 1873">
                  <a:extLst>
                    <a:ext uri="{FF2B5EF4-FFF2-40B4-BE49-F238E27FC236}">
                      <a16:creationId xmlns:a16="http://schemas.microsoft.com/office/drawing/2014/main" id="{F0CD8C46-DC42-835A-4674-7E904817D7B2}"/>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91" name="Group 1790">
                <a:extLst>
                  <a:ext uri="{FF2B5EF4-FFF2-40B4-BE49-F238E27FC236}">
                    <a16:creationId xmlns:a16="http://schemas.microsoft.com/office/drawing/2014/main" id="{BC0F1B9D-A1C7-5D52-2A31-CC7EFB86BE55}"/>
                  </a:ext>
                </a:extLst>
              </p:cNvPr>
              <p:cNvGrpSpPr/>
              <p:nvPr/>
            </p:nvGrpSpPr>
            <p:grpSpPr>
              <a:xfrm>
                <a:off x="5547049" y="3127002"/>
                <a:ext cx="1184005" cy="626087"/>
                <a:chOff x="3752904" y="1856916"/>
                <a:chExt cx="1184005" cy="626087"/>
              </a:xfrm>
            </p:grpSpPr>
            <p:sp>
              <p:nvSpPr>
                <p:cNvPr id="1869" name="Rectangle 1868">
                  <a:extLst>
                    <a:ext uri="{FF2B5EF4-FFF2-40B4-BE49-F238E27FC236}">
                      <a16:creationId xmlns:a16="http://schemas.microsoft.com/office/drawing/2014/main" id="{90CA7B6D-8BF6-5922-EC08-C7DBDEE6B5C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70" name="Rectangle 1869">
                  <a:extLst>
                    <a:ext uri="{FF2B5EF4-FFF2-40B4-BE49-F238E27FC236}">
                      <a16:creationId xmlns:a16="http://schemas.microsoft.com/office/drawing/2014/main" id="{EA06396E-9D23-85A4-8063-CDD7088DE0C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71" name="Rectangle 1870">
                  <a:extLst>
                    <a:ext uri="{FF2B5EF4-FFF2-40B4-BE49-F238E27FC236}">
                      <a16:creationId xmlns:a16="http://schemas.microsoft.com/office/drawing/2014/main" id="{E7FEF738-F4AD-D521-798D-8EE20D00A8A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92" name="Group 1791">
                <a:extLst>
                  <a:ext uri="{FF2B5EF4-FFF2-40B4-BE49-F238E27FC236}">
                    <a16:creationId xmlns:a16="http://schemas.microsoft.com/office/drawing/2014/main" id="{950E019D-527A-BC71-7F24-39A14AD4885E}"/>
                  </a:ext>
                </a:extLst>
              </p:cNvPr>
              <p:cNvGrpSpPr/>
              <p:nvPr/>
            </p:nvGrpSpPr>
            <p:grpSpPr>
              <a:xfrm>
                <a:off x="2982915" y="2405689"/>
                <a:ext cx="1184005" cy="626087"/>
                <a:chOff x="3752904" y="1856916"/>
                <a:chExt cx="1184005" cy="626087"/>
              </a:xfrm>
            </p:grpSpPr>
            <p:sp>
              <p:nvSpPr>
                <p:cNvPr id="1867" name="Rectangle 1866">
                  <a:extLst>
                    <a:ext uri="{FF2B5EF4-FFF2-40B4-BE49-F238E27FC236}">
                      <a16:creationId xmlns:a16="http://schemas.microsoft.com/office/drawing/2014/main" id="{071C1EA9-E3A6-C615-BB9F-9409E2ED2AE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68" name="Rectangle 1867">
                  <a:extLst>
                    <a:ext uri="{FF2B5EF4-FFF2-40B4-BE49-F238E27FC236}">
                      <a16:creationId xmlns:a16="http://schemas.microsoft.com/office/drawing/2014/main" id="{942FD759-BF97-4A16-4705-0563E34A652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93" name="Group 1792">
                <a:extLst>
                  <a:ext uri="{FF2B5EF4-FFF2-40B4-BE49-F238E27FC236}">
                    <a16:creationId xmlns:a16="http://schemas.microsoft.com/office/drawing/2014/main" id="{E411E446-7DFB-3E52-5A7D-4B142A6435F1}"/>
                  </a:ext>
                </a:extLst>
              </p:cNvPr>
              <p:cNvGrpSpPr/>
              <p:nvPr/>
            </p:nvGrpSpPr>
            <p:grpSpPr>
              <a:xfrm>
                <a:off x="2982915" y="1690080"/>
                <a:ext cx="1184005" cy="626087"/>
                <a:chOff x="3752904" y="1856916"/>
                <a:chExt cx="1184005" cy="626087"/>
              </a:xfrm>
            </p:grpSpPr>
            <p:sp>
              <p:nvSpPr>
                <p:cNvPr id="1865" name="Rectangle 1864">
                  <a:extLst>
                    <a:ext uri="{FF2B5EF4-FFF2-40B4-BE49-F238E27FC236}">
                      <a16:creationId xmlns:a16="http://schemas.microsoft.com/office/drawing/2014/main" id="{E1D8ADD2-2387-F1E5-72BF-4DDC953C56B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66" name="Rectangle 1865">
                  <a:extLst>
                    <a:ext uri="{FF2B5EF4-FFF2-40B4-BE49-F238E27FC236}">
                      <a16:creationId xmlns:a16="http://schemas.microsoft.com/office/drawing/2014/main" id="{74F84B04-A39A-008B-3A49-B37ED2E5B024}"/>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94" name="Group 1793">
                <a:extLst>
                  <a:ext uri="{FF2B5EF4-FFF2-40B4-BE49-F238E27FC236}">
                    <a16:creationId xmlns:a16="http://schemas.microsoft.com/office/drawing/2014/main" id="{1FAE7F24-F035-9FB5-1888-3323628DDFDF}"/>
                  </a:ext>
                </a:extLst>
              </p:cNvPr>
              <p:cNvGrpSpPr/>
              <p:nvPr/>
            </p:nvGrpSpPr>
            <p:grpSpPr>
              <a:xfrm>
                <a:off x="2982915" y="3121298"/>
                <a:ext cx="1184005" cy="626087"/>
                <a:chOff x="3752904" y="1856916"/>
                <a:chExt cx="1184005" cy="626087"/>
              </a:xfrm>
            </p:grpSpPr>
            <p:sp>
              <p:nvSpPr>
                <p:cNvPr id="1863" name="Rectangle 1862">
                  <a:extLst>
                    <a:ext uri="{FF2B5EF4-FFF2-40B4-BE49-F238E27FC236}">
                      <a16:creationId xmlns:a16="http://schemas.microsoft.com/office/drawing/2014/main" id="{D193A477-DAA9-DE7B-34FD-F3AF08F9E4B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64" name="Rectangle 1863">
                  <a:extLst>
                    <a:ext uri="{FF2B5EF4-FFF2-40B4-BE49-F238E27FC236}">
                      <a16:creationId xmlns:a16="http://schemas.microsoft.com/office/drawing/2014/main" id="{179F0709-FAF4-21EE-C93E-21847FB1C70F}"/>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95" name="Group 1794">
                <a:extLst>
                  <a:ext uri="{FF2B5EF4-FFF2-40B4-BE49-F238E27FC236}">
                    <a16:creationId xmlns:a16="http://schemas.microsoft.com/office/drawing/2014/main" id="{F3965E45-9E05-1320-311D-19BD15B28857}"/>
                  </a:ext>
                </a:extLst>
              </p:cNvPr>
              <p:cNvGrpSpPr/>
              <p:nvPr/>
            </p:nvGrpSpPr>
            <p:grpSpPr>
              <a:xfrm>
                <a:off x="1696204" y="973965"/>
                <a:ext cx="1184005" cy="626087"/>
                <a:chOff x="3752904" y="1856916"/>
                <a:chExt cx="1184005" cy="626087"/>
              </a:xfrm>
            </p:grpSpPr>
            <p:sp>
              <p:nvSpPr>
                <p:cNvPr id="1861" name="Rectangle 1860">
                  <a:extLst>
                    <a:ext uri="{FF2B5EF4-FFF2-40B4-BE49-F238E27FC236}">
                      <a16:creationId xmlns:a16="http://schemas.microsoft.com/office/drawing/2014/main" id="{8C80902C-DD6A-0241-78C8-702796B7184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62" name="Rectangle 1861">
                  <a:extLst>
                    <a:ext uri="{FF2B5EF4-FFF2-40B4-BE49-F238E27FC236}">
                      <a16:creationId xmlns:a16="http://schemas.microsoft.com/office/drawing/2014/main" id="{A0BC2CA4-E711-B3E0-F3FB-73201CB61662}"/>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96" name="Group 1795">
                <a:extLst>
                  <a:ext uri="{FF2B5EF4-FFF2-40B4-BE49-F238E27FC236}">
                    <a16:creationId xmlns:a16="http://schemas.microsoft.com/office/drawing/2014/main" id="{19A3AF55-E094-48F6-A6E4-67B12A506532}"/>
                  </a:ext>
                </a:extLst>
              </p:cNvPr>
              <p:cNvGrpSpPr/>
              <p:nvPr/>
            </p:nvGrpSpPr>
            <p:grpSpPr>
              <a:xfrm>
                <a:off x="1696204" y="2405183"/>
                <a:ext cx="1184005" cy="626087"/>
                <a:chOff x="3752904" y="1856916"/>
                <a:chExt cx="1184005" cy="626087"/>
              </a:xfrm>
            </p:grpSpPr>
            <p:sp>
              <p:nvSpPr>
                <p:cNvPr id="1859" name="Rectangle 1858">
                  <a:extLst>
                    <a:ext uri="{FF2B5EF4-FFF2-40B4-BE49-F238E27FC236}">
                      <a16:creationId xmlns:a16="http://schemas.microsoft.com/office/drawing/2014/main" id="{D4EA4DB4-217F-0F98-B1D9-C0122E63D6E6}"/>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60" name="Rectangle 1859">
                  <a:extLst>
                    <a:ext uri="{FF2B5EF4-FFF2-40B4-BE49-F238E27FC236}">
                      <a16:creationId xmlns:a16="http://schemas.microsoft.com/office/drawing/2014/main" id="{139AD81B-EFF5-BF30-0D45-90343DB25D7A}"/>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97" name="Group 1796">
                <a:extLst>
                  <a:ext uri="{FF2B5EF4-FFF2-40B4-BE49-F238E27FC236}">
                    <a16:creationId xmlns:a16="http://schemas.microsoft.com/office/drawing/2014/main" id="{9F781FE8-2D20-8820-AD6C-DB4E0E2AB4D0}"/>
                  </a:ext>
                </a:extLst>
              </p:cNvPr>
              <p:cNvGrpSpPr/>
              <p:nvPr/>
            </p:nvGrpSpPr>
            <p:grpSpPr>
              <a:xfrm>
                <a:off x="1696204" y="1689574"/>
                <a:ext cx="1184005" cy="626087"/>
                <a:chOff x="3752904" y="1856916"/>
                <a:chExt cx="1184005" cy="626087"/>
              </a:xfrm>
            </p:grpSpPr>
            <p:sp>
              <p:nvSpPr>
                <p:cNvPr id="1857" name="Rectangle 1856">
                  <a:extLst>
                    <a:ext uri="{FF2B5EF4-FFF2-40B4-BE49-F238E27FC236}">
                      <a16:creationId xmlns:a16="http://schemas.microsoft.com/office/drawing/2014/main" id="{F02F1CEF-3374-0F8E-04D5-D754603598A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58" name="Rectangle 1857">
                  <a:extLst>
                    <a:ext uri="{FF2B5EF4-FFF2-40B4-BE49-F238E27FC236}">
                      <a16:creationId xmlns:a16="http://schemas.microsoft.com/office/drawing/2014/main" id="{7D9C894A-D5EB-A060-6495-6B6CE8043692}"/>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98" name="Group 1797">
                <a:extLst>
                  <a:ext uri="{FF2B5EF4-FFF2-40B4-BE49-F238E27FC236}">
                    <a16:creationId xmlns:a16="http://schemas.microsoft.com/office/drawing/2014/main" id="{557515D6-C7FF-8EFA-7AD1-C9DDA769065E}"/>
                  </a:ext>
                </a:extLst>
              </p:cNvPr>
              <p:cNvGrpSpPr/>
              <p:nvPr/>
            </p:nvGrpSpPr>
            <p:grpSpPr>
              <a:xfrm>
                <a:off x="1696204" y="3120792"/>
                <a:ext cx="1184005" cy="626087"/>
                <a:chOff x="3752904" y="1856916"/>
                <a:chExt cx="1184005" cy="626087"/>
              </a:xfrm>
            </p:grpSpPr>
            <p:sp>
              <p:nvSpPr>
                <p:cNvPr id="1855" name="Rectangle 1854">
                  <a:extLst>
                    <a:ext uri="{FF2B5EF4-FFF2-40B4-BE49-F238E27FC236}">
                      <a16:creationId xmlns:a16="http://schemas.microsoft.com/office/drawing/2014/main" id="{8B88E5F7-4FE4-043B-7621-6C5D71E2607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56" name="Rectangle 1855">
                  <a:extLst>
                    <a:ext uri="{FF2B5EF4-FFF2-40B4-BE49-F238E27FC236}">
                      <a16:creationId xmlns:a16="http://schemas.microsoft.com/office/drawing/2014/main" id="{823FBA90-A004-A7DB-D4C2-8223B7095CA3}"/>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99" name="Group 1798">
                <a:extLst>
                  <a:ext uri="{FF2B5EF4-FFF2-40B4-BE49-F238E27FC236}">
                    <a16:creationId xmlns:a16="http://schemas.microsoft.com/office/drawing/2014/main" id="{350CA33C-383A-CE73-55D7-79867DF4CBF8}"/>
                  </a:ext>
                </a:extLst>
              </p:cNvPr>
              <p:cNvGrpSpPr/>
              <p:nvPr/>
            </p:nvGrpSpPr>
            <p:grpSpPr>
              <a:xfrm>
                <a:off x="2982915" y="3806136"/>
                <a:ext cx="1184005" cy="626087"/>
                <a:chOff x="3752904" y="1856916"/>
                <a:chExt cx="1184005" cy="626087"/>
              </a:xfrm>
            </p:grpSpPr>
            <p:sp>
              <p:nvSpPr>
                <p:cNvPr id="1853" name="Rectangle 1852">
                  <a:extLst>
                    <a:ext uri="{FF2B5EF4-FFF2-40B4-BE49-F238E27FC236}">
                      <a16:creationId xmlns:a16="http://schemas.microsoft.com/office/drawing/2014/main" id="{DB9CE04F-2FDA-02BE-8F36-28AA8CFADBB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54" name="Rectangle 1853">
                  <a:extLst>
                    <a:ext uri="{FF2B5EF4-FFF2-40B4-BE49-F238E27FC236}">
                      <a16:creationId xmlns:a16="http://schemas.microsoft.com/office/drawing/2014/main" id="{804ED045-2776-B7D5-A0DF-BA6A27B77C7D}"/>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00" name="Group 1799">
                <a:extLst>
                  <a:ext uri="{FF2B5EF4-FFF2-40B4-BE49-F238E27FC236}">
                    <a16:creationId xmlns:a16="http://schemas.microsoft.com/office/drawing/2014/main" id="{876F5F93-8BD7-792D-3101-4928EC68D212}"/>
                  </a:ext>
                </a:extLst>
              </p:cNvPr>
              <p:cNvGrpSpPr/>
              <p:nvPr/>
            </p:nvGrpSpPr>
            <p:grpSpPr>
              <a:xfrm>
                <a:off x="4261938" y="3808553"/>
                <a:ext cx="1184005" cy="626087"/>
                <a:chOff x="3752904" y="1856916"/>
                <a:chExt cx="1184005" cy="626087"/>
              </a:xfrm>
            </p:grpSpPr>
            <p:sp>
              <p:nvSpPr>
                <p:cNvPr id="1850" name="Rectangle 1849">
                  <a:extLst>
                    <a:ext uri="{FF2B5EF4-FFF2-40B4-BE49-F238E27FC236}">
                      <a16:creationId xmlns:a16="http://schemas.microsoft.com/office/drawing/2014/main" id="{6BC44A49-2A24-9922-0A9C-DDCB38F6D4B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51" name="Rectangle 1850">
                  <a:extLst>
                    <a:ext uri="{FF2B5EF4-FFF2-40B4-BE49-F238E27FC236}">
                      <a16:creationId xmlns:a16="http://schemas.microsoft.com/office/drawing/2014/main" id="{90C40C81-E3E9-4471-DC94-0F94513A5F97}"/>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52" name="Rectangle 1851">
                  <a:extLst>
                    <a:ext uri="{FF2B5EF4-FFF2-40B4-BE49-F238E27FC236}">
                      <a16:creationId xmlns:a16="http://schemas.microsoft.com/office/drawing/2014/main" id="{657A30CE-2C89-DD42-5D0B-E7C510104097}"/>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01" name="Group 1800">
                <a:extLst>
                  <a:ext uri="{FF2B5EF4-FFF2-40B4-BE49-F238E27FC236}">
                    <a16:creationId xmlns:a16="http://schemas.microsoft.com/office/drawing/2014/main" id="{2530DCC1-4CBE-CFC6-6EDB-38CF5011AB32}"/>
                  </a:ext>
                </a:extLst>
              </p:cNvPr>
              <p:cNvGrpSpPr/>
              <p:nvPr/>
            </p:nvGrpSpPr>
            <p:grpSpPr>
              <a:xfrm>
                <a:off x="5547049" y="3808553"/>
                <a:ext cx="1184005" cy="626087"/>
                <a:chOff x="3752904" y="1856916"/>
                <a:chExt cx="1184005" cy="626087"/>
              </a:xfrm>
            </p:grpSpPr>
            <p:sp>
              <p:nvSpPr>
                <p:cNvPr id="1847" name="Rectangle 1846">
                  <a:extLst>
                    <a:ext uri="{FF2B5EF4-FFF2-40B4-BE49-F238E27FC236}">
                      <a16:creationId xmlns:a16="http://schemas.microsoft.com/office/drawing/2014/main" id="{86759463-85C6-CF88-0928-43FB5AA529F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48" name="Rectangle 1847">
                  <a:extLst>
                    <a:ext uri="{FF2B5EF4-FFF2-40B4-BE49-F238E27FC236}">
                      <a16:creationId xmlns:a16="http://schemas.microsoft.com/office/drawing/2014/main" id="{205DD6E7-FE6D-49C1-3E5B-F6ABD2AE222B}"/>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49" name="Rectangle 1848">
                  <a:extLst>
                    <a:ext uri="{FF2B5EF4-FFF2-40B4-BE49-F238E27FC236}">
                      <a16:creationId xmlns:a16="http://schemas.microsoft.com/office/drawing/2014/main" id="{117C3D1D-69F6-D731-9BE7-B03E4D805A3F}"/>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02" name="Group 1801">
                <a:extLst>
                  <a:ext uri="{FF2B5EF4-FFF2-40B4-BE49-F238E27FC236}">
                    <a16:creationId xmlns:a16="http://schemas.microsoft.com/office/drawing/2014/main" id="{8E6C7327-590E-AEC1-400B-B83DB7B84D01}"/>
                  </a:ext>
                </a:extLst>
              </p:cNvPr>
              <p:cNvGrpSpPr/>
              <p:nvPr/>
            </p:nvGrpSpPr>
            <p:grpSpPr>
              <a:xfrm>
                <a:off x="4263025" y="4519591"/>
                <a:ext cx="1184005" cy="626087"/>
                <a:chOff x="3752904" y="1856916"/>
                <a:chExt cx="1184005" cy="626087"/>
              </a:xfrm>
            </p:grpSpPr>
            <p:sp>
              <p:nvSpPr>
                <p:cNvPr id="1844" name="Rectangle 1843">
                  <a:extLst>
                    <a:ext uri="{FF2B5EF4-FFF2-40B4-BE49-F238E27FC236}">
                      <a16:creationId xmlns:a16="http://schemas.microsoft.com/office/drawing/2014/main" id="{DC8C7876-AB96-F4D9-302C-1FE9C3EAAE8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45" name="Rectangle 1844">
                  <a:extLst>
                    <a:ext uri="{FF2B5EF4-FFF2-40B4-BE49-F238E27FC236}">
                      <a16:creationId xmlns:a16="http://schemas.microsoft.com/office/drawing/2014/main" id="{8870794F-2FED-4E55-13B9-4DD533EE175E}"/>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46" name="Rectangle 1845">
                  <a:extLst>
                    <a:ext uri="{FF2B5EF4-FFF2-40B4-BE49-F238E27FC236}">
                      <a16:creationId xmlns:a16="http://schemas.microsoft.com/office/drawing/2014/main" id="{E4AB17AA-F0E8-85D1-73B8-3A4E972CDEE0}"/>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03" name="Group 1802">
                <a:extLst>
                  <a:ext uri="{FF2B5EF4-FFF2-40B4-BE49-F238E27FC236}">
                    <a16:creationId xmlns:a16="http://schemas.microsoft.com/office/drawing/2014/main" id="{73BA9B0A-D2E7-B293-F7E8-5715F579E305}"/>
                  </a:ext>
                </a:extLst>
              </p:cNvPr>
              <p:cNvGrpSpPr/>
              <p:nvPr/>
            </p:nvGrpSpPr>
            <p:grpSpPr>
              <a:xfrm>
                <a:off x="5547049" y="4526877"/>
                <a:ext cx="1184005" cy="626087"/>
                <a:chOff x="3752904" y="1856916"/>
                <a:chExt cx="1184005" cy="626087"/>
              </a:xfrm>
            </p:grpSpPr>
            <p:sp>
              <p:nvSpPr>
                <p:cNvPr id="1841" name="Rectangle 1840">
                  <a:extLst>
                    <a:ext uri="{FF2B5EF4-FFF2-40B4-BE49-F238E27FC236}">
                      <a16:creationId xmlns:a16="http://schemas.microsoft.com/office/drawing/2014/main" id="{0B096083-91A2-DB21-A85D-11F9FB0D70B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42" name="Rectangle 1841">
                  <a:extLst>
                    <a:ext uri="{FF2B5EF4-FFF2-40B4-BE49-F238E27FC236}">
                      <a16:creationId xmlns:a16="http://schemas.microsoft.com/office/drawing/2014/main" id="{726CBBFB-D2D4-9ADC-A957-F571E6F436AD}"/>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43" name="Rectangle 1842">
                  <a:extLst>
                    <a:ext uri="{FF2B5EF4-FFF2-40B4-BE49-F238E27FC236}">
                      <a16:creationId xmlns:a16="http://schemas.microsoft.com/office/drawing/2014/main" id="{409673FC-245E-31CE-9F24-5FD81F15DE5F}"/>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04" name="Group 1803">
                <a:extLst>
                  <a:ext uri="{FF2B5EF4-FFF2-40B4-BE49-F238E27FC236}">
                    <a16:creationId xmlns:a16="http://schemas.microsoft.com/office/drawing/2014/main" id="{B1398ED0-0BC8-14F8-3F60-2F441D080185}"/>
                  </a:ext>
                </a:extLst>
              </p:cNvPr>
              <p:cNvGrpSpPr/>
              <p:nvPr/>
            </p:nvGrpSpPr>
            <p:grpSpPr>
              <a:xfrm>
                <a:off x="4263025" y="5233057"/>
                <a:ext cx="1184005" cy="626087"/>
                <a:chOff x="3752904" y="1856916"/>
                <a:chExt cx="1184005" cy="626087"/>
              </a:xfrm>
            </p:grpSpPr>
            <p:sp>
              <p:nvSpPr>
                <p:cNvPr id="1838" name="Rectangle 1837">
                  <a:extLst>
                    <a:ext uri="{FF2B5EF4-FFF2-40B4-BE49-F238E27FC236}">
                      <a16:creationId xmlns:a16="http://schemas.microsoft.com/office/drawing/2014/main" id="{165C3EAF-F4BB-AE83-FEEA-9B07DB9242A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39" name="Rectangle 1838">
                  <a:extLst>
                    <a:ext uri="{FF2B5EF4-FFF2-40B4-BE49-F238E27FC236}">
                      <a16:creationId xmlns:a16="http://schemas.microsoft.com/office/drawing/2014/main" id="{C3390B11-9F18-77D9-818B-81AD3CA7F643}"/>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40" name="Rectangle 1839">
                  <a:extLst>
                    <a:ext uri="{FF2B5EF4-FFF2-40B4-BE49-F238E27FC236}">
                      <a16:creationId xmlns:a16="http://schemas.microsoft.com/office/drawing/2014/main" id="{A26C2FA6-9097-218D-B10E-E064558486A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05" name="Group 1804">
                <a:extLst>
                  <a:ext uri="{FF2B5EF4-FFF2-40B4-BE49-F238E27FC236}">
                    <a16:creationId xmlns:a16="http://schemas.microsoft.com/office/drawing/2014/main" id="{A3116D46-A526-C8FA-5851-739EE8ECCA7A}"/>
                  </a:ext>
                </a:extLst>
              </p:cNvPr>
              <p:cNvGrpSpPr/>
              <p:nvPr/>
            </p:nvGrpSpPr>
            <p:grpSpPr>
              <a:xfrm>
                <a:off x="5547049" y="5240343"/>
                <a:ext cx="1184005" cy="626087"/>
                <a:chOff x="3752904" y="1856916"/>
                <a:chExt cx="1184005" cy="626087"/>
              </a:xfrm>
            </p:grpSpPr>
            <p:sp>
              <p:nvSpPr>
                <p:cNvPr id="1835" name="Rectangle 1834">
                  <a:extLst>
                    <a:ext uri="{FF2B5EF4-FFF2-40B4-BE49-F238E27FC236}">
                      <a16:creationId xmlns:a16="http://schemas.microsoft.com/office/drawing/2014/main" id="{8F7D3426-9A21-43DC-6515-F52E9C46009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36" name="Rectangle 1835">
                  <a:extLst>
                    <a:ext uri="{FF2B5EF4-FFF2-40B4-BE49-F238E27FC236}">
                      <a16:creationId xmlns:a16="http://schemas.microsoft.com/office/drawing/2014/main" id="{3370DC72-B2F5-EF8C-9969-520253B0EF2F}"/>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37" name="Rectangle 1836">
                  <a:extLst>
                    <a:ext uri="{FF2B5EF4-FFF2-40B4-BE49-F238E27FC236}">
                      <a16:creationId xmlns:a16="http://schemas.microsoft.com/office/drawing/2014/main" id="{A102F18B-EBC6-3D05-66ED-7B1D1A8C6013}"/>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06" name="Group 1805">
                <a:extLst>
                  <a:ext uri="{FF2B5EF4-FFF2-40B4-BE49-F238E27FC236}">
                    <a16:creationId xmlns:a16="http://schemas.microsoft.com/office/drawing/2014/main" id="{47D1413D-00B2-CA7C-A365-14F7E7F1586C}"/>
                  </a:ext>
                </a:extLst>
              </p:cNvPr>
              <p:cNvGrpSpPr/>
              <p:nvPr/>
            </p:nvGrpSpPr>
            <p:grpSpPr>
              <a:xfrm>
                <a:off x="4263025" y="5951381"/>
                <a:ext cx="1184005" cy="626087"/>
                <a:chOff x="3752904" y="1856916"/>
                <a:chExt cx="1184005" cy="626087"/>
              </a:xfrm>
            </p:grpSpPr>
            <p:sp>
              <p:nvSpPr>
                <p:cNvPr id="1832" name="Rectangle 1831">
                  <a:extLst>
                    <a:ext uri="{FF2B5EF4-FFF2-40B4-BE49-F238E27FC236}">
                      <a16:creationId xmlns:a16="http://schemas.microsoft.com/office/drawing/2014/main" id="{78F9ABE4-16F8-C299-5F1F-23C7207DDE8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33" name="Rectangle 1832">
                  <a:extLst>
                    <a:ext uri="{FF2B5EF4-FFF2-40B4-BE49-F238E27FC236}">
                      <a16:creationId xmlns:a16="http://schemas.microsoft.com/office/drawing/2014/main" id="{9C716A44-F47D-84E8-E610-C1D20F9AA185}"/>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34" name="Rectangle 1833">
                  <a:extLst>
                    <a:ext uri="{FF2B5EF4-FFF2-40B4-BE49-F238E27FC236}">
                      <a16:creationId xmlns:a16="http://schemas.microsoft.com/office/drawing/2014/main" id="{001D91F8-BB41-318A-351D-17325A2D753A}"/>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07" name="Group 1806">
                <a:extLst>
                  <a:ext uri="{FF2B5EF4-FFF2-40B4-BE49-F238E27FC236}">
                    <a16:creationId xmlns:a16="http://schemas.microsoft.com/office/drawing/2014/main" id="{211705BB-8163-7035-5A0C-F93CB71A6A2B}"/>
                  </a:ext>
                </a:extLst>
              </p:cNvPr>
              <p:cNvGrpSpPr/>
              <p:nvPr/>
            </p:nvGrpSpPr>
            <p:grpSpPr>
              <a:xfrm>
                <a:off x="5547049" y="5958667"/>
                <a:ext cx="1184005" cy="626087"/>
                <a:chOff x="3752904" y="1856916"/>
                <a:chExt cx="1184005" cy="626087"/>
              </a:xfrm>
            </p:grpSpPr>
            <p:sp>
              <p:nvSpPr>
                <p:cNvPr id="1829" name="Rectangle 1828">
                  <a:extLst>
                    <a:ext uri="{FF2B5EF4-FFF2-40B4-BE49-F238E27FC236}">
                      <a16:creationId xmlns:a16="http://schemas.microsoft.com/office/drawing/2014/main" id="{8FB79799-349A-C22C-A5E8-72B8192207A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30" name="Rectangle 1829">
                  <a:extLst>
                    <a:ext uri="{FF2B5EF4-FFF2-40B4-BE49-F238E27FC236}">
                      <a16:creationId xmlns:a16="http://schemas.microsoft.com/office/drawing/2014/main" id="{BEE0E039-E7CA-306A-8141-FA59DF957C93}"/>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31" name="Rectangle 1830">
                  <a:extLst>
                    <a:ext uri="{FF2B5EF4-FFF2-40B4-BE49-F238E27FC236}">
                      <a16:creationId xmlns:a16="http://schemas.microsoft.com/office/drawing/2014/main" id="{79F24730-2D1D-4BEA-791B-3D3C402D4EB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08" name="Group 1807">
                <a:extLst>
                  <a:ext uri="{FF2B5EF4-FFF2-40B4-BE49-F238E27FC236}">
                    <a16:creationId xmlns:a16="http://schemas.microsoft.com/office/drawing/2014/main" id="{7FB000C8-BC7C-76BE-0C6A-9C325713D4E1}"/>
                  </a:ext>
                </a:extLst>
              </p:cNvPr>
              <p:cNvGrpSpPr/>
              <p:nvPr/>
            </p:nvGrpSpPr>
            <p:grpSpPr>
              <a:xfrm>
                <a:off x="2982915" y="5237354"/>
                <a:ext cx="1184005" cy="626087"/>
                <a:chOff x="3752904" y="1856916"/>
                <a:chExt cx="1184005" cy="626087"/>
              </a:xfrm>
            </p:grpSpPr>
            <p:sp>
              <p:nvSpPr>
                <p:cNvPr id="1827" name="Rectangle 1826">
                  <a:extLst>
                    <a:ext uri="{FF2B5EF4-FFF2-40B4-BE49-F238E27FC236}">
                      <a16:creationId xmlns:a16="http://schemas.microsoft.com/office/drawing/2014/main" id="{A37D78EC-475D-4615-2819-155414E3D91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28" name="Rectangle 1827">
                  <a:extLst>
                    <a:ext uri="{FF2B5EF4-FFF2-40B4-BE49-F238E27FC236}">
                      <a16:creationId xmlns:a16="http://schemas.microsoft.com/office/drawing/2014/main" id="{C419FEE4-CF69-53FD-17A3-035F070461F7}"/>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09" name="Group 1808">
                <a:extLst>
                  <a:ext uri="{FF2B5EF4-FFF2-40B4-BE49-F238E27FC236}">
                    <a16:creationId xmlns:a16="http://schemas.microsoft.com/office/drawing/2014/main" id="{19F081C6-2EED-8D8E-C613-78A7685C4FF8}"/>
                  </a:ext>
                </a:extLst>
              </p:cNvPr>
              <p:cNvGrpSpPr/>
              <p:nvPr/>
            </p:nvGrpSpPr>
            <p:grpSpPr>
              <a:xfrm>
                <a:off x="2982915" y="4521745"/>
                <a:ext cx="1184005" cy="626087"/>
                <a:chOff x="3752904" y="1856916"/>
                <a:chExt cx="1184005" cy="626087"/>
              </a:xfrm>
            </p:grpSpPr>
            <p:sp>
              <p:nvSpPr>
                <p:cNvPr id="1825" name="Rectangle 1824">
                  <a:extLst>
                    <a:ext uri="{FF2B5EF4-FFF2-40B4-BE49-F238E27FC236}">
                      <a16:creationId xmlns:a16="http://schemas.microsoft.com/office/drawing/2014/main" id="{671D1F8E-854F-4646-19C1-B5DC81BD918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26" name="Rectangle 1825">
                  <a:extLst>
                    <a:ext uri="{FF2B5EF4-FFF2-40B4-BE49-F238E27FC236}">
                      <a16:creationId xmlns:a16="http://schemas.microsoft.com/office/drawing/2014/main" id="{FB78050C-A54A-E78C-0797-2DC17A46189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10" name="Group 1809">
                <a:extLst>
                  <a:ext uri="{FF2B5EF4-FFF2-40B4-BE49-F238E27FC236}">
                    <a16:creationId xmlns:a16="http://schemas.microsoft.com/office/drawing/2014/main" id="{6CB31C39-9106-7469-E9DD-8C3F6406D4C9}"/>
                  </a:ext>
                </a:extLst>
              </p:cNvPr>
              <p:cNvGrpSpPr/>
              <p:nvPr/>
            </p:nvGrpSpPr>
            <p:grpSpPr>
              <a:xfrm>
                <a:off x="2982915" y="5952963"/>
                <a:ext cx="1184005" cy="626087"/>
                <a:chOff x="3752904" y="1856916"/>
                <a:chExt cx="1184005" cy="626087"/>
              </a:xfrm>
            </p:grpSpPr>
            <p:sp>
              <p:nvSpPr>
                <p:cNvPr id="1823" name="Rectangle 1822">
                  <a:extLst>
                    <a:ext uri="{FF2B5EF4-FFF2-40B4-BE49-F238E27FC236}">
                      <a16:creationId xmlns:a16="http://schemas.microsoft.com/office/drawing/2014/main" id="{BC10C0EC-71A5-A99D-885E-CBD3B26DC81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24" name="Rectangle 1823">
                  <a:extLst>
                    <a:ext uri="{FF2B5EF4-FFF2-40B4-BE49-F238E27FC236}">
                      <a16:creationId xmlns:a16="http://schemas.microsoft.com/office/drawing/2014/main" id="{F5F49364-B23F-9B6D-E1AC-5D0BA717D715}"/>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11" name="Group 1810">
                <a:extLst>
                  <a:ext uri="{FF2B5EF4-FFF2-40B4-BE49-F238E27FC236}">
                    <a16:creationId xmlns:a16="http://schemas.microsoft.com/office/drawing/2014/main" id="{EC614807-5CAF-453A-1771-693C80915FEB}"/>
                  </a:ext>
                </a:extLst>
              </p:cNvPr>
              <p:cNvGrpSpPr/>
              <p:nvPr/>
            </p:nvGrpSpPr>
            <p:grpSpPr>
              <a:xfrm>
                <a:off x="1696204" y="3805630"/>
                <a:ext cx="1184005" cy="626087"/>
                <a:chOff x="3752904" y="1856916"/>
                <a:chExt cx="1184005" cy="626087"/>
              </a:xfrm>
            </p:grpSpPr>
            <p:sp>
              <p:nvSpPr>
                <p:cNvPr id="1821" name="Rectangle 1820">
                  <a:extLst>
                    <a:ext uri="{FF2B5EF4-FFF2-40B4-BE49-F238E27FC236}">
                      <a16:creationId xmlns:a16="http://schemas.microsoft.com/office/drawing/2014/main" id="{4AABC536-1CF5-DE16-2562-D97CAB4B82F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22" name="Rectangle 1821">
                  <a:extLst>
                    <a:ext uri="{FF2B5EF4-FFF2-40B4-BE49-F238E27FC236}">
                      <a16:creationId xmlns:a16="http://schemas.microsoft.com/office/drawing/2014/main" id="{8BDB2304-DBE7-4502-7C31-D99DEF55F0BD}"/>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12" name="Group 1811">
                <a:extLst>
                  <a:ext uri="{FF2B5EF4-FFF2-40B4-BE49-F238E27FC236}">
                    <a16:creationId xmlns:a16="http://schemas.microsoft.com/office/drawing/2014/main" id="{08320A17-A35A-574A-13F5-19D634F6A792}"/>
                  </a:ext>
                </a:extLst>
              </p:cNvPr>
              <p:cNvGrpSpPr/>
              <p:nvPr/>
            </p:nvGrpSpPr>
            <p:grpSpPr>
              <a:xfrm>
                <a:off x="1696204" y="5236848"/>
                <a:ext cx="1184005" cy="626087"/>
                <a:chOff x="3752904" y="1856916"/>
                <a:chExt cx="1184005" cy="626087"/>
              </a:xfrm>
            </p:grpSpPr>
            <p:sp>
              <p:nvSpPr>
                <p:cNvPr id="1819" name="Rectangle 1818">
                  <a:extLst>
                    <a:ext uri="{FF2B5EF4-FFF2-40B4-BE49-F238E27FC236}">
                      <a16:creationId xmlns:a16="http://schemas.microsoft.com/office/drawing/2014/main" id="{6030E500-519A-17B4-F8F8-C4E14A127D2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20" name="Rectangle 1819">
                  <a:extLst>
                    <a:ext uri="{FF2B5EF4-FFF2-40B4-BE49-F238E27FC236}">
                      <a16:creationId xmlns:a16="http://schemas.microsoft.com/office/drawing/2014/main" id="{EC63C78D-605F-2A30-4A37-238BA455B2D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13" name="Group 1812">
                <a:extLst>
                  <a:ext uri="{FF2B5EF4-FFF2-40B4-BE49-F238E27FC236}">
                    <a16:creationId xmlns:a16="http://schemas.microsoft.com/office/drawing/2014/main" id="{7478019B-BE83-4CC9-07BF-0E0F60CCBB7F}"/>
                  </a:ext>
                </a:extLst>
              </p:cNvPr>
              <p:cNvGrpSpPr/>
              <p:nvPr/>
            </p:nvGrpSpPr>
            <p:grpSpPr>
              <a:xfrm>
                <a:off x="1696204" y="4521239"/>
                <a:ext cx="1184005" cy="626087"/>
                <a:chOff x="3752904" y="1856916"/>
                <a:chExt cx="1184005" cy="626087"/>
              </a:xfrm>
            </p:grpSpPr>
            <p:sp>
              <p:nvSpPr>
                <p:cNvPr id="1817" name="Rectangle 1816">
                  <a:extLst>
                    <a:ext uri="{FF2B5EF4-FFF2-40B4-BE49-F238E27FC236}">
                      <a16:creationId xmlns:a16="http://schemas.microsoft.com/office/drawing/2014/main" id="{BCA99FAC-0D9A-EF76-5623-E5E73E55B36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18" name="Rectangle 1817">
                  <a:extLst>
                    <a:ext uri="{FF2B5EF4-FFF2-40B4-BE49-F238E27FC236}">
                      <a16:creationId xmlns:a16="http://schemas.microsoft.com/office/drawing/2014/main" id="{F602AB90-29FD-FB44-2664-1319017EFDFF}"/>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14" name="Group 1813">
                <a:extLst>
                  <a:ext uri="{FF2B5EF4-FFF2-40B4-BE49-F238E27FC236}">
                    <a16:creationId xmlns:a16="http://schemas.microsoft.com/office/drawing/2014/main" id="{71C35937-E74C-6AC4-5B24-405F99FE49EE}"/>
                  </a:ext>
                </a:extLst>
              </p:cNvPr>
              <p:cNvGrpSpPr/>
              <p:nvPr/>
            </p:nvGrpSpPr>
            <p:grpSpPr>
              <a:xfrm>
                <a:off x="1696204" y="5952457"/>
                <a:ext cx="1184005" cy="626087"/>
                <a:chOff x="3752904" y="1856916"/>
                <a:chExt cx="1184005" cy="626087"/>
              </a:xfrm>
            </p:grpSpPr>
            <p:sp>
              <p:nvSpPr>
                <p:cNvPr id="1815" name="Rectangle 1814">
                  <a:extLst>
                    <a:ext uri="{FF2B5EF4-FFF2-40B4-BE49-F238E27FC236}">
                      <a16:creationId xmlns:a16="http://schemas.microsoft.com/office/drawing/2014/main" id="{0C8E98D3-F94E-E016-573D-20D7A59E179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16" name="Rectangle 1815">
                  <a:extLst>
                    <a:ext uri="{FF2B5EF4-FFF2-40B4-BE49-F238E27FC236}">
                      <a16:creationId xmlns:a16="http://schemas.microsoft.com/office/drawing/2014/main" id="{FBC58255-352F-D431-59AD-45D79EBAA6EF}"/>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sp>
          <p:nvSpPr>
            <p:cNvPr id="1758" name="Rectangle 1757">
              <a:extLst>
                <a:ext uri="{FF2B5EF4-FFF2-40B4-BE49-F238E27FC236}">
                  <a16:creationId xmlns:a16="http://schemas.microsoft.com/office/drawing/2014/main" id="{5445BD51-AF97-623D-7F31-FFF7E771DEF3}"/>
                </a:ext>
              </a:extLst>
            </p:cNvPr>
            <p:cNvSpPr/>
            <p:nvPr/>
          </p:nvSpPr>
          <p:spPr>
            <a:xfrm>
              <a:off x="-4488857" y="-5547201"/>
              <a:ext cx="3927141" cy="30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L0 Instruction Cache</a:t>
              </a:r>
            </a:p>
          </p:txBody>
        </p:sp>
        <p:sp>
          <p:nvSpPr>
            <p:cNvPr id="1759" name="Rectangle 1758">
              <a:extLst>
                <a:ext uri="{FF2B5EF4-FFF2-40B4-BE49-F238E27FC236}">
                  <a16:creationId xmlns:a16="http://schemas.microsoft.com/office/drawing/2014/main" id="{4DB20134-19EC-0DAD-69CC-5CFC3B710DA0}"/>
                </a:ext>
              </a:extLst>
            </p:cNvPr>
            <p:cNvSpPr/>
            <p:nvPr/>
          </p:nvSpPr>
          <p:spPr>
            <a:xfrm>
              <a:off x="-7552095" y="2776506"/>
              <a:ext cx="7372455" cy="394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64 KB Register File</a:t>
              </a:r>
            </a:p>
          </p:txBody>
        </p:sp>
        <p:sp>
          <p:nvSpPr>
            <p:cNvPr id="1760" name="Rectangle 1759">
              <a:extLst>
                <a:ext uri="{FF2B5EF4-FFF2-40B4-BE49-F238E27FC236}">
                  <a16:creationId xmlns:a16="http://schemas.microsoft.com/office/drawing/2014/main" id="{4C8723CD-A630-F15B-EDE5-3FAB5A1D4DF3}"/>
                </a:ext>
              </a:extLst>
            </p:cNvPr>
            <p:cNvSpPr/>
            <p:nvPr/>
          </p:nvSpPr>
          <p:spPr>
            <a:xfrm>
              <a:off x="-7631128" y="-4964174"/>
              <a:ext cx="7050191" cy="381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Warp Scheduler</a:t>
              </a:r>
            </a:p>
          </p:txBody>
        </p:sp>
        <p:sp>
          <p:nvSpPr>
            <p:cNvPr id="1761" name="Rectangle 1760">
              <a:extLst>
                <a:ext uri="{FF2B5EF4-FFF2-40B4-BE49-F238E27FC236}">
                  <a16:creationId xmlns:a16="http://schemas.microsoft.com/office/drawing/2014/main" id="{145B0F02-E7C4-1160-A793-5589F735AFF2}"/>
                </a:ext>
              </a:extLst>
            </p:cNvPr>
            <p:cNvSpPr/>
            <p:nvPr/>
          </p:nvSpPr>
          <p:spPr>
            <a:xfrm>
              <a:off x="-6686823" y="-5510539"/>
              <a:ext cx="1490247" cy="226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Branch Unit</a:t>
              </a:r>
            </a:p>
          </p:txBody>
        </p:sp>
        <p:sp>
          <p:nvSpPr>
            <p:cNvPr id="1762" name="Rectangle 1761">
              <a:extLst>
                <a:ext uri="{FF2B5EF4-FFF2-40B4-BE49-F238E27FC236}">
                  <a16:creationId xmlns:a16="http://schemas.microsoft.com/office/drawing/2014/main" id="{FE727B0B-255E-081C-E14E-FA6CA81070CF}"/>
                </a:ext>
              </a:extLst>
            </p:cNvPr>
            <p:cNvSpPr/>
            <p:nvPr/>
          </p:nvSpPr>
          <p:spPr>
            <a:xfrm>
              <a:off x="-6875811" y="-4254865"/>
              <a:ext cx="6294873" cy="391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Math Dispatch Unit</a:t>
              </a:r>
            </a:p>
          </p:txBody>
        </p:sp>
        <p:cxnSp>
          <p:nvCxnSpPr>
            <p:cNvPr id="1763" name="Straight Arrow Connector 1762">
              <a:extLst>
                <a:ext uri="{FF2B5EF4-FFF2-40B4-BE49-F238E27FC236}">
                  <a16:creationId xmlns:a16="http://schemas.microsoft.com/office/drawing/2014/main" id="{1A094AAA-B305-DFCA-2D36-14504D2682F3}"/>
                </a:ext>
              </a:extLst>
            </p:cNvPr>
            <p:cNvCxnSpPr>
              <a:cxnSpLocks/>
            </p:cNvCxnSpPr>
            <p:nvPr/>
          </p:nvCxnSpPr>
          <p:spPr>
            <a:xfrm>
              <a:off x="-2457450" y="-523852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64" name="Straight Arrow Connector 1763">
              <a:extLst>
                <a:ext uri="{FF2B5EF4-FFF2-40B4-BE49-F238E27FC236}">
                  <a16:creationId xmlns:a16="http://schemas.microsoft.com/office/drawing/2014/main" id="{2183EFA8-0357-FAEF-069D-C3492B2C4954}"/>
                </a:ext>
              </a:extLst>
            </p:cNvPr>
            <p:cNvCxnSpPr>
              <a:cxnSpLocks/>
            </p:cNvCxnSpPr>
            <p:nvPr/>
          </p:nvCxnSpPr>
          <p:spPr>
            <a:xfrm flipV="1">
              <a:off x="-5774722" y="-5309862"/>
              <a:ext cx="0" cy="3456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65" name="Straight Arrow Connector 1764">
              <a:extLst>
                <a:ext uri="{FF2B5EF4-FFF2-40B4-BE49-F238E27FC236}">
                  <a16:creationId xmlns:a16="http://schemas.microsoft.com/office/drawing/2014/main" id="{E1120C16-8B85-CB19-849B-81E194E90CE0}"/>
                </a:ext>
              </a:extLst>
            </p:cNvPr>
            <p:cNvCxnSpPr>
              <a:cxnSpLocks/>
            </p:cNvCxnSpPr>
            <p:nvPr/>
          </p:nvCxnSpPr>
          <p:spPr>
            <a:xfrm>
              <a:off x="-7258764" y="-458845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66" name="Straight Arrow Connector 1765">
              <a:extLst>
                <a:ext uri="{FF2B5EF4-FFF2-40B4-BE49-F238E27FC236}">
                  <a16:creationId xmlns:a16="http://schemas.microsoft.com/office/drawing/2014/main" id="{37F97A20-229D-B7CE-1110-FCADF6EC9338}"/>
                </a:ext>
              </a:extLst>
            </p:cNvPr>
            <p:cNvCxnSpPr>
              <a:cxnSpLocks/>
            </p:cNvCxnSpPr>
            <p:nvPr/>
          </p:nvCxnSpPr>
          <p:spPr>
            <a:xfrm>
              <a:off x="-2874587" y="-455821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67" name="Straight Arrow Connector 1766">
              <a:extLst>
                <a:ext uri="{FF2B5EF4-FFF2-40B4-BE49-F238E27FC236}">
                  <a16:creationId xmlns:a16="http://schemas.microsoft.com/office/drawing/2014/main" id="{85C21FA8-4166-2073-AA32-93F56946CC56}"/>
                </a:ext>
              </a:extLst>
            </p:cNvPr>
            <p:cNvCxnSpPr>
              <a:cxnSpLocks/>
            </p:cNvCxnSpPr>
            <p:nvPr/>
          </p:nvCxnSpPr>
          <p:spPr>
            <a:xfrm>
              <a:off x="-4245346" y="-3863740"/>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768" name="Straight Arrow Connector 1767">
              <a:extLst>
                <a:ext uri="{FF2B5EF4-FFF2-40B4-BE49-F238E27FC236}">
                  <a16:creationId xmlns:a16="http://schemas.microsoft.com/office/drawing/2014/main" id="{087AFB0B-F2D3-8DE5-6B9E-DE16046DCA03}"/>
                </a:ext>
              </a:extLst>
            </p:cNvPr>
            <p:cNvCxnSpPr>
              <a:cxnSpLocks/>
              <a:stCxn id="1769" idx="2"/>
            </p:cNvCxnSpPr>
            <p:nvPr/>
          </p:nvCxnSpPr>
          <p:spPr>
            <a:xfrm>
              <a:off x="-7271229" y="-3862735"/>
              <a:ext cx="30438" cy="6434485"/>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69" name="Rectangle 1768">
              <a:extLst>
                <a:ext uri="{FF2B5EF4-FFF2-40B4-BE49-F238E27FC236}">
                  <a16:creationId xmlns:a16="http://schemas.microsoft.com/office/drawing/2014/main" id="{6EDB49EE-F044-2B3D-08BF-9C5EF11AB228}"/>
                </a:ext>
              </a:extLst>
            </p:cNvPr>
            <p:cNvSpPr/>
            <p:nvPr/>
          </p:nvSpPr>
          <p:spPr>
            <a:xfrm>
              <a:off x="-7582534" y="-4203788"/>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Tensor Core</a:t>
              </a:r>
            </a:p>
          </p:txBody>
        </p:sp>
        <p:sp>
          <p:nvSpPr>
            <p:cNvPr id="1770" name="Rectangle 1769">
              <a:extLst>
                <a:ext uri="{FF2B5EF4-FFF2-40B4-BE49-F238E27FC236}">
                  <a16:creationId xmlns:a16="http://schemas.microsoft.com/office/drawing/2014/main" id="{CE654325-F7FE-27FE-D7E2-DC72939BE95A}"/>
                </a:ext>
              </a:extLst>
            </p:cNvPr>
            <p:cNvSpPr/>
            <p:nvPr/>
          </p:nvSpPr>
          <p:spPr>
            <a:xfrm>
              <a:off x="-4572599" y="2238022"/>
              <a:ext cx="3243800" cy="361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Register Cache</a:t>
              </a:r>
            </a:p>
          </p:txBody>
        </p:sp>
        <p:sp>
          <p:nvSpPr>
            <p:cNvPr id="1771" name="Rectangle 1770">
              <a:extLst>
                <a:ext uri="{FF2B5EF4-FFF2-40B4-BE49-F238E27FC236}">
                  <a16:creationId xmlns:a16="http://schemas.microsoft.com/office/drawing/2014/main" id="{B90930CC-B5A1-EED0-B89D-15747E30294B}"/>
                </a:ext>
              </a:extLst>
            </p:cNvPr>
            <p:cNvSpPr/>
            <p:nvPr/>
          </p:nvSpPr>
          <p:spPr>
            <a:xfrm rot="16200000">
              <a:off x="-4356051" y="-883053"/>
              <a:ext cx="5666736" cy="370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Crossbar</a:t>
              </a:r>
            </a:p>
          </p:txBody>
        </p:sp>
        <p:sp>
          <p:nvSpPr>
            <p:cNvPr id="1772" name="Rectangle 1771">
              <a:extLst>
                <a:ext uri="{FF2B5EF4-FFF2-40B4-BE49-F238E27FC236}">
                  <a16:creationId xmlns:a16="http://schemas.microsoft.com/office/drawing/2014/main" id="{79A6C5AC-0BDB-E397-9873-461B613A4FA4}"/>
                </a:ext>
              </a:extLst>
            </p:cNvPr>
            <p:cNvSpPr/>
            <p:nvPr/>
          </p:nvSpPr>
          <p:spPr>
            <a:xfrm>
              <a:off x="-1238491" y="2237428"/>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1773" name="Rectangle 1772">
              <a:extLst>
                <a:ext uri="{FF2B5EF4-FFF2-40B4-BE49-F238E27FC236}">
                  <a16:creationId xmlns:a16="http://schemas.microsoft.com/office/drawing/2014/main" id="{8912228E-FCCE-3DCE-0788-259DB619AA7B}"/>
                </a:ext>
              </a:extLst>
            </p:cNvPr>
            <p:cNvSpPr/>
            <p:nvPr/>
          </p:nvSpPr>
          <p:spPr>
            <a:xfrm>
              <a:off x="-1238492" y="1567224"/>
              <a:ext cx="1058852" cy="582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Operand buffer</a:t>
              </a:r>
            </a:p>
          </p:txBody>
        </p:sp>
        <p:cxnSp>
          <p:nvCxnSpPr>
            <p:cNvPr id="1774" name="Straight Arrow Connector 1773">
              <a:extLst>
                <a:ext uri="{FF2B5EF4-FFF2-40B4-BE49-F238E27FC236}">
                  <a16:creationId xmlns:a16="http://schemas.microsoft.com/office/drawing/2014/main" id="{42902C26-A995-2801-889B-7D16387ED981}"/>
                </a:ext>
              </a:extLst>
            </p:cNvPr>
            <p:cNvCxnSpPr>
              <a:cxnSpLocks/>
            </p:cNvCxnSpPr>
            <p:nvPr/>
          </p:nvCxnSpPr>
          <p:spPr>
            <a:xfrm flipH="1" flipV="1">
              <a:off x="-368161" y="2049651"/>
              <a:ext cx="21604" cy="80383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75" name="Straight Arrow Connector 1774">
              <a:extLst>
                <a:ext uri="{FF2B5EF4-FFF2-40B4-BE49-F238E27FC236}">
                  <a16:creationId xmlns:a16="http://schemas.microsoft.com/office/drawing/2014/main" id="{0F1348D9-D3CF-B8E2-B1D2-2695921F5611}"/>
                </a:ext>
              </a:extLst>
            </p:cNvPr>
            <p:cNvCxnSpPr>
              <a:cxnSpLocks/>
            </p:cNvCxnSpPr>
            <p:nvPr/>
          </p:nvCxnSpPr>
          <p:spPr>
            <a:xfrm>
              <a:off x="-1922339" y="2608122"/>
              <a:ext cx="64729" cy="35069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76" name="Straight Arrow Connector 1775">
              <a:extLst>
                <a:ext uri="{FF2B5EF4-FFF2-40B4-BE49-F238E27FC236}">
                  <a16:creationId xmlns:a16="http://schemas.microsoft.com/office/drawing/2014/main" id="{AAFD0926-5815-83A0-78DB-3C00C9D6E02E}"/>
                </a:ext>
              </a:extLst>
            </p:cNvPr>
            <p:cNvCxnSpPr>
              <a:cxnSpLocks/>
            </p:cNvCxnSpPr>
            <p:nvPr/>
          </p:nvCxnSpPr>
          <p:spPr>
            <a:xfrm flipH="1" flipV="1">
              <a:off x="-1464805" y="1703719"/>
              <a:ext cx="456965" cy="12897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77" name="Straight Arrow Connector 1776">
              <a:extLst>
                <a:ext uri="{FF2B5EF4-FFF2-40B4-BE49-F238E27FC236}">
                  <a16:creationId xmlns:a16="http://schemas.microsoft.com/office/drawing/2014/main" id="{D287762E-BEBC-6B9E-54BD-61D8DBD13B52}"/>
                </a:ext>
              </a:extLst>
            </p:cNvPr>
            <p:cNvCxnSpPr>
              <a:cxnSpLocks/>
            </p:cNvCxnSpPr>
            <p:nvPr/>
          </p:nvCxnSpPr>
          <p:spPr>
            <a:xfrm>
              <a:off x="-1514999" y="2004573"/>
              <a:ext cx="53934"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78" name="Straight Arrow Connector 1777">
              <a:extLst>
                <a:ext uri="{FF2B5EF4-FFF2-40B4-BE49-F238E27FC236}">
                  <a16:creationId xmlns:a16="http://schemas.microsoft.com/office/drawing/2014/main" id="{1719EDA5-6608-8265-3D0E-E1B23CDF5AA9}"/>
                </a:ext>
              </a:extLst>
            </p:cNvPr>
            <p:cNvCxnSpPr>
              <a:cxnSpLocks/>
            </p:cNvCxnSpPr>
            <p:nvPr/>
          </p:nvCxnSpPr>
          <p:spPr>
            <a:xfrm flipH="1">
              <a:off x="-1883187" y="744236"/>
              <a:ext cx="428617" cy="3761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79" name="Straight Arrow Connector 1778">
              <a:extLst>
                <a:ext uri="{FF2B5EF4-FFF2-40B4-BE49-F238E27FC236}">
                  <a16:creationId xmlns:a16="http://schemas.microsoft.com/office/drawing/2014/main" id="{CF1B5C20-1525-203B-DCEE-903B71F19F43}"/>
                </a:ext>
              </a:extLst>
            </p:cNvPr>
            <p:cNvCxnSpPr>
              <a:cxnSpLocks/>
            </p:cNvCxnSpPr>
            <p:nvPr/>
          </p:nvCxnSpPr>
          <p:spPr>
            <a:xfrm flipV="1">
              <a:off x="-2268301" y="2049651"/>
              <a:ext cx="217129" cy="20475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80" name="Straight Arrow Connector 1779">
              <a:extLst>
                <a:ext uri="{FF2B5EF4-FFF2-40B4-BE49-F238E27FC236}">
                  <a16:creationId xmlns:a16="http://schemas.microsoft.com/office/drawing/2014/main" id="{28EF4F23-3CAE-8B1B-CB77-A3B7998813D4}"/>
                </a:ext>
              </a:extLst>
            </p:cNvPr>
            <p:cNvCxnSpPr>
              <a:cxnSpLocks/>
            </p:cNvCxnSpPr>
            <p:nvPr/>
          </p:nvCxnSpPr>
          <p:spPr>
            <a:xfrm>
              <a:off x="-1359470" y="1958959"/>
              <a:ext cx="308723"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81" name="Straight Arrow Connector 1780">
              <a:extLst>
                <a:ext uri="{FF2B5EF4-FFF2-40B4-BE49-F238E27FC236}">
                  <a16:creationId xmlns:a16="http://schemas.microsoft.com/office/drawing/2014/main" id="{506674E9-A36B-BEDD-75B1-367D84270A32}"/>
                </a:ext>
              </a:extLst>
            </p:cNvPr>
            <p:cNvCxnSpPr>
              <a:cxnSpLocks/>
            </p:cNvCxnSpPr>
            <p:nvPr/>
          </p:nvCxnSpPr>
          <p:spPr>
            <a:xfrm>
              <a:off x="-1407960" y="2417496"/>
              <a:ext cx="405945" cy="4678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0469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2ABE19F-D5F7-7BFB-5CFB-361EDB7BDA8F}"/>
              </a:ext>
            </a:extLst>
          </p:cNvPr>
          <p:cNvGrpSpPr/>
          <p:nvPr/>
        </p:nvGrpSpPr>
        <p:grpSpPr>
          <a:xfrm>
            <a:off x="-119350" y="-7056905"/>
            <a:ext cx="7451488" cy="8718172"/>
            <a:chOff x="-7631128" y="-5547201"/>
            <a:chExt cx="7451488" cy="8718172"/>
          </a:xfrm>
        </p:grpSpPr>
        <p:cxnSp>
          <p:nvCxnSpPr>
            <p:cNvPr id="551" name="Straight Arrow Connector 550">
              <a:extLst>
                <a:ext uri="{FF2B5EF4-FFF2-40B4-BE49-F238E27FC236}">
                  <a16:creationId xmlns:a16="http://schemas.microsoft.com/office/drawing/2014/main" id="{D14644C4-5DAC-F8C8-6550-8913B541BB9B}"/>
                </a:ext>
              </a:extLst>
            </p:cNvPr>
            <p:cNvCxnSpPr>
              <a:cxnSpLocks/>
            </p:cNvCxnSpPr>
            <p:nvPr/>
          </p:nvCxnSpPr>
          <p:spPr>
            <a:xfrm>
              <a:off x="-4780917" y="2135660"/>
              <a:ext cx="4941" cy="626087"/>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096" name="Group 1095">
              <a:extLst>
                <a:ext uri="{FF2B5EF4-FFF2-40B4-BE49-F238E27FC236}">
                  <a16:creationId xmlns:a16="http://schemas.microsoft.com/office/drawing/2014/main" id="{70ADCF6F-E7B9-2F64-DE72-5D636E0FD261}"/>
                </a:ext>
              </a:extLst>
            </p:cNvPr>
            <p:cNvGrpSpPr/>
            <p:nvPr/>
          </p:nvGrpSpPr>
          <p:grpSpPr>
            <a:xfrm>
              <a:off x="-6943810" y="-3530412"/>
              <a:ext cx="5110299" cy="5690521"/>
              <a:chOff x="1654304" y="929354"/>
              <a:chExt cx="5110299" cy="5690521"/>
            </a:xfrm>
          </p:grpSpPr>
          <p:sp>
            <p:nvSpPr>
              <p:cNvPr id="529" name="Rectangle 528">
                <a:extLst>
                  <a:ext uri="{FF2B5EF4-FFF2-40B4-BE49-F238E27FC236}">
                    <a16:creationId xmlns:a16="http://schemas.microsoft.com/office/drawing/2014/main" id="{0731E21A-BC9D-E1DB-590F-D8A9762623C8}"/>
                  </a:ext>
                </a:extLst>
              </p:cNvPr>
              <p:cNvSpPr/>
              <p:nvPr/>
            </p:nvSpPr>
            <p:spPr>
              <a:xfrm>
                <a:off x="1654304" y="929354"/>
                <a:ext cx="5110299" cy="5690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301" name="Group 300">
                <a:extLst>
                  <a:ext uri="{FF2B5EF4-FFF2-40B4-BE49-F238E27FC236}">
                    <a16:creationId xmlns:a16="http://schemas.microsoft.com/office/drawing/2014/main" id="{71D6225C-ECF5-286C-2155-68F6E1F976D0}"/>
                  </a:ext>
                </a:extLst>
              </p:cNvPr>
              <p:cNvGrpSpPr/>
              <p:nvPr/>
            </p:nvGrpSpPr>
            <p:grpSpPr>
              <a:xfrm>
                <a:off x="2982915" y="974471"/>
                <a:ext cx="1184005" cy="626087"/>
                <a:chOff x="3752904" y="1856916"/>
                <a:chExt cx="1184005" cy="626087"/>
              </a:xfrm>
            </p:grpSpPr>
            <p:sp>
              <p:nvSpPr>
                <p:cNvPr id="302" name="Rectangle 301">
                  <a:extLst>
                    <a:ext uri="{FF2B5EF4-FFF2-40B4-BE49-F238E27FC236}">
                      <a16:creationId xmlns:a16="http://schemas.microsoft.com/office/drawing/2014/main" id="{91B5F613-38C3-3BC4-67B6-368A0C07361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04" name="Rectangle 303">
                  <a:extLst>
                    <a:ext uri="{FF2B5EF4-FFF2-40B4-BE49-F238E27FC236}">
                      <a16:creationId xmlns:a16="http://schemas.microsoft.com/office/drawing/2014/main" id="{20656E01-6168-5475-FD6E-92EEE979FD8E}"/>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05" name="Group 304">
                <a:extLst>
                  <a:ext uri="{FF2B5EF4-FFF2-40B4-BE49-F238E27FC236}">
                    <a16:creationId xmlns:a16="http://schemas.microsoft.com/office/drawing/2014/main" id="{6D554F48-D9CC-63AF-893E-49E34C48CCA5}"/>
                  </a:ext>
                </a:extLst>
              </p:cNvPr>
              <p:cNvGrpSpPr/>
              <p:nvPr/>
            </p:nvGrpSpPr>
            <p:grpSpPr>
              <a:xfrm>
                <a:off x="4263025" y="969602"/>
                <a:ext cx="1184005" cy="626087"/>
                <a:chOff x="3752904" y="1856916"/>
                <a:chExt cx="1184005" cy="626087"/>
              </a:xfrm>
            </p:grpSpPr>
            <p:sp>
              <p:nvSpPr>
                <p:cNvPr id="306" name="Rectangle 305">
                  <a:extLst>
                    <a:ext uri="{FF2B5EF4-FFF2-40B4-BE49-F238E27FC236}">
                      <a16:creationId xmlns:a16="http://schemas.microsoft.com/office/drawing/2014/main" id="{631B33CB-2F4B-7642-5678-CE0519FB320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07" name="Rectangle 306">
                  <a:extLst>
                    <a:ext uri="{FF2B5EF4-FFF2-40B4-BE49-F238E27FC236}">
                      <a16:creationId xmlns:a16="http://schemas.microsoft.com/office/drawing/2014/main" id="{E144F7D8-85D7-6B77-8F7D-F51D93B1DCA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308" name="Rectangle 307">
                  <a:extLst>
                    <a:ext uri="{FF2B5EF4-FFF2-40B4-BE49-F238E27FC236}">
                      <a16:creationId xmlns:a16="http://schemas.microsoft.com/office/drawing/2014/main" id="{53C948A2-4D00-A935-6562-76AFE8D38E2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09" name="Group 308">
                <a:extLst>
                  <a:ext uri="{FF2B5EF4-FFF2-40B4-BE49-F238E27FC236}">
                    <a16:creationId xmlns:a16="http://schemas.microsoft.com/office/drawing/2014/main" id="{3582EDD8-EBAA-DA5B-A1E8-876589B8B743}"/>
                  </a:ext>
                </a:extLst>
              </p:cNvPr>
              <p:cNvGrpSpPr/>
              <p:nvPr/>
            </p:nvGrpSpPr>
            <p:grpSpPr>
              <a:xfrm>
                <a:off x="5547049" y="976888"/>
                <a:ext cx="1184005" cy="626087"/>
                <a:chOff x="3752904" y="1856916"/>
                <a:chExt cx="1184005" cy="626087"/>
              </a:xfrm>
            </p:grpSpPr>
            <p:sp>
              <p:nvSpPr>
                <p:cNvPr id="310" name="Rectangle 309">
                  <a:extLst>
                    <a:ext uri="{FF2B5EF4-FFF2-40B4-BE49-F238E27FC236}">
                      <a16:creationId xmlns:a16="http://schemas.microsoft.com/office/drawing/2014/main" id="{F3109734-749F-8A6A-120F-CF210ED3E01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11" name="Rectangle 310">
                  <a:extLst>
                    <a:ext uri="{FF2B5EF4-FFF2-40B4-BE49-F238E27FC236}">
                      <a16:creationId xmlns:a16="http://schemas.microsoft.com/office/drawing/2014/main" id="{98F65A3A-EC65-4CBB-A2F5-98BDD12FE846}"/>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312" name="Rectangle 311">
                  <a:extLst>
                    <a:ext uri="{FF2B5EF4-FFF2-40B4-BE49-F238E27FC236}">
                      <a16:creationId xmlns:a16="http://schemas.microsoft.com/office/drawing/2014/main" id="{3832C810-C46E-13BD-C6A2-0639004ADB1B}"/>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98" name="Group 397">
                <a:extLst>
                  <a:ext uri="{FF2B5EF4-FFF2-40B4-BE49-F238E27FC236}">
                    <a16:creationId xmlns:a16="http://schemas.microsoft.com/office/drawing/2014/main" id="{C30930D7-B6BC-43E0-874B-9694B397B639}"/>
                  </a:ext>
                </a:extLst>
              </p:cNvPr>
              <p:cNvGrpSpPr/>
              <p:nvPr/>
            </p:nvGrpSpPr>
            <p:grpSpPr>
              <a:xfrm>
                <a:off x="4263025" y="1687926"/>
                <a:ext cx="1184005" cy="626087"/>
                <a:chOff x="3752904" y="1856916"/>
                <a:chExt cx="1184005" cy="626087"/>
              </a:xfrm>
            </p:grpSpPr>
            <p:sp>
              <p:nvSpPr>
                <p:cNvPr id="400" name="Rectangle 399">
                  <a:extLst>
                    <a:ext uri="{FF2B5EF4-FFF2-40B4-BE49-F238E27FC236}">
                      <a16:creationId xmlns:a16="http://schemas.microsoft.com/office/drawing/2014/main" id="{79163A6F-067F-BD97-E25B-7DF9D1F451A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06" name="Rectangle 405">
                  <a:extLst>
                    <a:ext uri="{FF2B5EF4-FFF2-40B4-BE49-F238E27FC236}">
                      <a16:creationId xmlns:a16="http://schemas.microsoft.com/office/drawing/2014/main" id="{C5ADF1B7-1ED5-6011-3BED-72949C9FAA28}"/>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09" name="Rectangle 408">
                  <a:extLst>
                    <a:ext uri="{FF2B5EF4-FFF2-40B4-BE49-F238E27FC236}">
                      <a16:creationId xmlns:a16="http://schemas.microsoft.com/office/drawing/2014/main" id="{585E57F6-EBB4-9D06-BB91-2C4B0CFBDD0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10" name="Group 409">
                <a:extLst>
                  <a:ext uri="{FF2B5EF4-FFF2-40B4-BE49-F238E27FC236}">
                    <a16:creationId xmlns:a16="http://schemas.microsoft.com/office/drawing/2014/main" id="{840384C1-E1A3-0DD7-EEB1-D6981A66B402}"/>
                  </a:ext>
                </a:extLst>
              </p:cNvPr>
              <p:cNvGrpSpPr/>
              <p:nvPr/>
            </p:nvGrpSpPr>
            <p:grpSpPr>
              <a:xfrm>
                <a:off x="5547049" y="1695212"/>
                <a:ext cx="1184005" cy="626087"/>
                <a:chOff x="3752904" y="1856916"/>
                <a:chExt cx="1184005" cy="626087"/>
              </a:xfrm>
            </p:grpSpPr>
            <p:sp>
              <p:nvSpPr>
                <p:cNvPr id="412" name="Rectangle 411">
                  <a:extLst>
                    <a:ext uri="{FF2B5EF4-FFF2-40B4-BE49-F238E27FC236}">
                      <a16:creationId xmlns:a16="http://schemas.microsoft.com/office/drawing/2014/main" id="{52B75304-4B23-81B5-1DFE-680154991F9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13" name="Rectangle 412">
                  <a:extLst>
                    <a:ext uri="{FF2B5EF4-FFF2-40B4-BE49-F238E27FC236}">
                      <a16:creationId xmlns:a16="http://schemas.microsoft.com/office/drawing/2014/main" id="{7B719C62-CA7C-1F5C-02FC-0D7BB12601F3}"/>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15" name="Rectangle 414">
                  <a:extLst>
                    <a:ext uri="{FF2B5EF4-FFF2-40B4-BE49-F238E27FC236}">
                      <a16:creationId xmlns:a16="http://schemas.microsoft.com/office/drawing/2014/main" id="{60BEEA37-ED62-502F-8E75-30DB4312F62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64" name="Group 463">
                <a:extLst>
                  <a:ext uri="{FF2B5EF4-FFF2-40B4-BE49-F238E27FC236}">
                    <a16:creationId xmlns:a16="http://schemas.microsoft.com/office/drawing/2014/main" id="{FE23EEB0-B5CA-222F-2067-1F2B3B43FCDA}"/>
                  </a:ext>
                </a:extLst>
              </p:cNvPr>
              <p:cNvGrpSpPr/>
              <p:nvPr/>
            </p:nvGrpSpPr>
            <p:grpSpPr>
              <a:xfrm>
                <a:off x="4263025" y="2401392"/>
                <a:ext cx="1184005" cy="626087"/>
                <a:chOff x="3752904" y="1856916"/>
                <a:chExt cx="1184005" cy="626087"/>
              </a:xfrm>
            </p:grpSpPr>
            <p:sp>
              <p:nvSpPr>
                <p:cNvPr id="465" name="Rectangle 464">
                  <a:extLst>
                    <a:ext uri="{FF2B5EF4-FFF2-40B4-BE49-F238E27FC236}">
                      <a16:creationId xmlns:a16="http://schemas.microsoft.com/office/drawing/2014/main" id="{FAAD5C34-13A0-2D78-C6A2-A66E4D0CEBB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66" name="Rectangle 465">
                  <a:extLst>
                    <a:ext uri="{FF2B5EF4-FFF2-40B4-BE49-F238E27FC236}">
                      <a16:creationId xmlns:a16="http://schemas.microsoft.com/office/drawing/2014/main" id="{F407DD4A-9743-F297-2627-44212FEE988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67" name="Rectangle 466">
                  <a:extLst>
                    <a:ext uri="{FF2B5EF4-FFF2-40B4-BE49-F238E27FC236}">
                      <a16:creationId xmlns:a16="http://schemas.microsoft.com/office/drawing/2014/main" id="{D290587A-4371-E892-DF44-DC371671ED2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68" name="Group 467">
                <a:extLst>
                  <a:ext uri="{FF2B5EF4-FFF2-40B4-BE49-F238E27FC236}">
                    <a16:creationId xmlns:a16="http://schemas.microsoft.com/office/drawing/2014/main" id="{061ABFD3-C6E4-1C98-57F3-6F240A0A0672}"/>
                  </a:ext>
                </a:extLst>
              </p:cNvPr>
              <p:cNvGrpSpPr/>
              <p:nvPr/>
            </p:nvGrpSpPr>
            <p:grpSpPr>
              <a:xfrm>
                <a:off x="5547049" y="2408678"/>
                <a:ext cx="1184005" cy="626087"/>
                <a:chOff x="3752904" y="1856916"/>
                <a:chExt cx="1184005" cy="626087"/>
              </a:xfrm>
            </p:grpSpPr>
            <p:sp>
              <p:nvSpPr>
                <p:cNvPr id="469" name="Rectangle 468">
                  <a:extLst>
                    <a:ext uri="{FF2B5EF4-FFF2-40B4-BE49-F238E27FC236}">
                      <a16:creationId xmlns:a16="http://schemas.microsoft.com/office/drawing/2014/main" id="{9B0068A9-8423-DD14-999B-A164957C71F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70" name="Rectangle 469">
                  <a:extLst>
                    <a:ext uri="{FF2B5EF4-FFF2-40B4-BE49-F238E27FC236}">
                      <a16:creationId xmlns:a16="http://schemas.microsoft.com/office/drawing/2014/main" id="{4AC89E28-2D5C-F25F-FF06-A39D7E926977}"/>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71" name="Rectangle 470">
                  <a:extLst>
                    <a:ext uri="{FF2B5EF4-FFF2-40B4-BE49-F238E27FC236}">
                      <a16:creationId xmlns:a16="http://schemas.microsoft.com/office/drawing/2014/main" id="{4E94D4AF-3057-A970-0464-2BBBFF169F73}"/>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80" name="Group 479">
                <a:extLst>
                  <a:ext uri="{FF2B5EF4-FFF2-40B4-BE49-F238E27FC236}">
                    <a16:creationId xmlns:a16="http://schemas.microsoft.com/office/drawing/2014/main" id="{76902DD0-1038-5F73-980D-A719AF963201}"/>
                  </a:ext>
                </a:extLst>
              </p:cNvPr>
              <p:cNvGrpSpPr/>
              <p:nvPr/>
            </p:nvGrpSpPr>
            <p:grpSpPr>
              <a:xfrm>
                <a:off x="4263025" y="3119716"/>
                <a:ext cx="1184005" cy="626087"/>
                <a:chOff x="3752904" y="1856916"/>
                <a:chExt cx="1184005" cy="626087"/>
              </a:xfrm>
            </p:grpSpPr>
            <p:sp>
              <p:nvSpPr>
                <p:cNvPr id="481" name="Rectangle 480">
                  <a:extLst>
                    <a:ext uri="{FF2B5EF4-FFF2-40B4-BE49-F238E27FC236}">
                      <a16:creationId xmlns:a16="http://schemas.microsoft.com/office/drawing/2014/main" id="{3417AEF4-8F37-00EB-6985-48035353FD3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82" name="Rectangle 481">
                  <a:extLst>
                    <a:ext uri="{FF2B5EF4-FFF2-40B4-BE49-F238E27FC236}">
                      <a16:creationId xmlns:a16="http://schemas.microsoft.com/office/drawing/2014/main" id="{06DAE9A5-BF6C-7A5F-EDB9-520DC296F711}"/>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83" name="Rectangle 482">
                  <a:extLst>
                    <a:ext uri="{FF2B5EF4-FFF2-40B4-BE49-F238E27FC236}">
                      <a16:creationId xmlns:a16="http://schemas.microsoft.com/office/drawing/2014/main" id="{BB27EC9F-E2D4-ED8B-F55A-07FEC8DAA130}"/>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84" name="Group 483">
                <a:extLst>
                  <a:ext uri="{FF2B5EF4-FFF2-40B4-BE49-F238E27FC236}">
                    <a16:creationId xmlns:a16="http://schemas.microsoft.com/office/drawing/2014/main" id="{4EE90B48-90CA-4A8C-7D21-E71FAE7AA464}"/>
                  </a:ext>
                </a:extLst>
              </p:cNvPr>
              <p:cNvGrpSpPr/>
              <p:nvPr/>
            </p:nvGrpSpPr>
            <p:grpSpPr>
              <a:xfrm>
                <a:off x="5547049" y="3127002"/>
                <a:ext cx="1184005" cy="626087"/>
                <a:chOff x="3752904" y="1856916"/>
                <a:chExt cx="1184005" cy="626087"/>
              </a:xfrm>
            </p:grpSpPr>
            <p:sp>
              <p:nvSpPr>
                <p:cNvPr id="485" name="Rectangle 484">
                  <a:extLst>
                    <a:ext uri="{FF2B5EF4-FFF2-40B4-BE49-F238E27FC236}">
                      <a16:creationId xmlns:a16="http://schemas.microsoft.com/office/drawing/2014/main" id="{E1ADE760-44AA-D333-6E13-FEFAE7D1C6F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86" name="Rectangle 485">
                  <a:extLst>
                    <a:ext uri="{FF2B5EF4-FFF2-40B4-BE49-F238E27FC236}">
                      <a16:creationId xmlns:a16="http://schemas.microsoft.com/office/drawing/2014/main" id="{250ACE84-44B7-6896-2967-5B34850EBDAE}"/>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87" name="Rectangle 486">
                  <a:extLst>
                    <a:ext uri="{FF2B5EF4-FFF2-40B4-BE49-F238E27FC236}">
                      <a16:creationId xmlns:a16="http://schemas.microsoft.com/office/drawing/2014/main" id="{DA85D7FE-6C7B-EA9B-8988-5F5324EBA95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5" name="Group 564">
                <a:extLst>
                  <a:ext uri="{FF2B5EF4-FFF2-40B4-BE49-F238E27FC236}">
                    <a16:creationId xmlns:a16="http://schemas.microsoft.com/office/drawing/2014/main" id="{55292466-B506-4841-A005-38077A387D7F}"/>
                  </a:ext>
                </a:extLst>
              </p:cNvPr>
              <p:cNvGrpSpPr/>
              <p:nvPr/>
            </p:nvGrpSpPr>
            <p:grpSpPr>
              <a:xfrm>
                <a:off x="2982915" y="2405689"/>
                <a:ext cx="1184005" cy="626087"/>
                <a:chOff x="3752904" y="1856916"/>
                <a:chExt cx="1184005" cy="626087"/>
              </a:xfrm>
            </p:grpSpPr>
            <p:sp>
              <p:nvSpPr>
                <p:cNvPr id="566" name="Rectangle 565">
                  <a:extLst>
                    <a:ext uri="{FF2B5EF4-FFF2-40B4-BE49-F238E27FC236}">
                      <a16:creationId xmlns:a16="http://schemas.microsoft.com/office/drawing/2014/main" id="{BDFE20C8-DEF3-DC28-3712-830031BB396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67" name="Rectangle 566">
                  <a:extLst>
                    <a:ext uri="{FF2B5EF4-FFF2-40B4-BE49-F238E27FC236}">
                      <a16:creationId xmlns:a16="http://schemas.microsoft.com/office/drawing/2014/main" id="{211251A7-98F9-2D24-4E5B-1BEDA2054AE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8" name="Group 567">
                <a:extLst>
                  <a:ext uri="{FF2B5EF4-FFF2-40B4-BE49-F238E27FC236}">
                    <a16:creationId xmlns:a16="http://schemas.microsoft.com/office/drawing/2014/main" id="{ECE2A99E-2512-86A9-D064-9CBA722F2FED}"/>
                  </a:ext>
                </a:extLst>
              </p:cNvPr>
              <p:cNvGrpSpPr/>
              <p:nvPr/>
            </p:nvGrpSpPr>
            <p:grpSpPr>
              <a:xfrm>
                <a:off x="2982915" y="1690080"/>
                <a:ext cx="1184005" cy="626087"/>
                <a:chOff x="3752904" y="1856916"/>
                <a:chExt cx="1184005" cy="626087"/>
              </a:xfrm>
            </p:grpSpPr>
            <p:sp>
              <p:nvSpPr>
                <p:cNvPr id="569" name="Rectangle 568">
                  <a:extLst>
                    <a:ext uri="{FF2B5EF4-FFF2-40B4-BE49-F238E27FC236}">
                      <a16:creationId xmlns:a16="http://schemas.microsoft.com/office/drawing/2014/main" id="{FF187354-AC79-ED3E-642D-E1212A41B66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70" name="Rectangle 569">
                  <a:extLst>
                    <a:ext uri="{FF2B5EF4-FFF2-40B4-BE49-F238E27FC236}">
                      <a16:creationId xmlns:a16="http://schemas.microsoft.com/office/drawing/2014/main" id="{92BEAFA1-27D1-784C-C6BB-71350ADA5CD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71" name="Group 570">
                <a:extLst>
                  <a:ext uri="{FF2B5EF4-FFF2-40B4-BE49-F238E27FC236}">
                    <a16:creationId xmlns:a16="http://schemas.microsoft.com/office/drawing/2014/main" id="{5FA11643-C3AF-91CD-E737-310CA53341CA}"/>
                  </a:ext>
                </a:extLst>
              </p:cNvPr>
              <p:cNvGrpSpPr/>
              <p:nvPr/>
            </p:nvGrpSpPr>
            <p:grpSpPr>
              <a:xfrm>
                <a:off x="2982915" y="3121298"/>
                <a:ext cx="1184005" cy="626087"/>
                <a:chOff x="3752904" y="1856916"/>
                <a:chExt cx="1184005" cy="626087"/>
              </a:xfrm>
            </p:grpSpPr>
            <p:sp>
              <p:nvSpPr>
                <p:cNvPr id="572" name="Rectangle 571">
                  <a:extLst>
                    <a:ext uri="{FF2B5EF4-FFF2-40B4-BE49-F238E27FC236}">
                      <a16:creationId xmlns:a16="http://schemas.microsoft.com/office/drawing/2014/main" id="{0AA4D358-C88D-B85E-4C23-34A7EBC4BBC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73" name="Rectangle 572">
                  <a:extLst>
                    <a:ext uri="{FF2B5EF4-FFF2-40B4-BE49-F238E27FC236}">
                      <a16:creationId xmlns:a16="http://schemas.microsoft.com/office/drawing/2014/main" id="{48E14C88-199B-5875-1934-45302140B79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5" name="Group 1024">
                <a:extLst>
                  <a:ext uri="{FF2B5EF4-FFF2-40B4-BE49-F238E27FC236}">
                    <a16:creationId xmlns:a16="http://schemas.microsoft.com/office/drawing/2014/main" id="{B6D7F05D-8990-C24B-5477-A8028B575D85}"/>
                  </a:ext>
                </a:extLst>
              </p:cNvPr>
              <p:cNvGrpSpPr/>
              <p:nvPr/>
            </p:nvGrpSpPr>
            <p:grpSpPr>
              <a:xfrm>
                <a:off x="1696204" y="973965"/>
                <a:ext cx="1184005" cy="626087"/>
                <a:chOff x="3752904" y="1856916"/>
                <a:chExt cx="1184005" cy="626087"/>
              </a:xfrm>
            </p:grpSpPr>
            <p:sp>
              <p:nvSpPr>
                <p:cNvPr id="1027" name="Rectangle 1026">
                  <a:extLst>
                    <a:ext uri="{FF2B5EF4-FFF2-40B4-BE49-F238E27FC236}">
                      <a16:creationId xmlns:a16="http://schemas.microsoft.com/office/drawing/2014/main" id="{EAAC83C3-A654-5FDC-D831-FDEE6886F2D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28" name="Rectangle 1027">
                  <a:extLst>
                    <a:ext uri="{FF2B5EF4-FFF2-40B4-BE49-F238E27FC236}">
                      <a16:creationId xmlns:a16="http://schemas.microsoft.com/office/drawing/2014/main" id="{799B2112-A492-34C6-D58C-CB69DBCFCC6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9" name="Group 1028">
                <a:extLst>
                  <a:ext uri="{FF2B5EF4-FFF2-40B4-BE49-F238E27FC236}">
                    <a16:creationId xmlns:a16="http://schemas.microsoft.com/office/drawing/2014/main" id="{D65F1EBE-CA9B-A6C3-4D4E-C12D6BEB27A4}"/>
                  </a:ext>
                </a:extLst>
              </p:cNvPr>
              <p:cNvGrpSpPr/>
              <p:nvPr/>
            </p:nvGrpSpPr>
            <p:grpSpPr>
              <a:xfrm>
                <a:off x="1696204" y="2405183"/>
                <a:ext cx="1184005" cy="626087"/>
                <a:chOff x="3752904" y="1856916"/>
                <a:chExt cx="1184005" cy="626087"/>
              </a:xfrm>
            </p:grpSpPr>
            <p:sp>
              <p:nvSpPr>
                <p:cNvPr id="1030" name="Rectangle 1029">
                  <a:extLst>
                    <a:ext uri="{FF2B5EF4-FFF2-40B4-BE49-F238E27FC236}">
                      <a16:creationId xmlns:a16="http://schemas.microsoft.com/office/drawing/2014/main" id="{7DCAAE62-F5C5-36B7-8DB3-E9E6BD33051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1" name="Rectangle 1030">
                  <a:extLst>
                    <a:ext uri="{FF2B5EF4-FFF2-40B4-BE49-F238E27FC236}">
                      <a16:creationId xmlns:a16="http://schemas.microsoft.com/office/drawing/2014/main" id="{3744E715-5E96-8595-5F3A-2F04973C9D1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2" name="Group 1031">
                <a:extLst>
                  <a:ext uri="{FF2B5EF4-FFF2-40B4-BE49-F238E27FC236}">
                    <a16:creationId xmlns:a16="http://schemas.microsoft.com/office/drawing/2014/main" id="{9E027EDC-9D02-8429-1413-2064AF1C428C}"/>
                  </a:ext>
                </a:extLst>
              </p:cNvPr>
              <p:cNvGrpSpPr/>
              <p:nvPr/>
            </p:nvGrpSpPr>
            <p:grpSpPr>
              <a:xfrm>
                <a:off x="1696204" y="1689574"/>
                <a:ext cx="1184005" cy="626087"/>
                <a:chOff x="3752904" y="1856916"/>
                <a:chExt cx="1184005" cy="626087"/>
              </a:xfrm>
            </p:grpSpPr>
            <p:sp>
              <p:nvSpPr>
                <p:cNvPr id="1033" name="Rectangle 1032">
                  <a:extLst>
                    <a:ext uri="{FF2B5EF4-FFF2-40B4-BE49-F238E27FC236}">
                      <a16:creationId xmlns:a16="http://schemas.microsoft.com/office/drawing/2014/main" id="{6E5350F1-425D-2F98-90AA-9B422D352D6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4" name="Rectangle 1033">
                  <a:extLst>
                    <a:ext uri="{FF2B5EF4-FFF2-40B4-BE49-F238E27FC236}">
                      <a16:creationId xmlns:a16="http://schemas.microsoft.com/office/drawing/2014/main" id="{3DE4AFBD-32A7-7221-0BE3-E14FB109055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5" name="Group 1034">
                <a:extLst>
                  <a:ext uri="{FF2B5EF4-FFF2-40B4-BE49-F238E27FC236}">
                    <a16:creationId xmlns:a16="http://schemas.microsoft.com/office/drawing/2014/main" id="{2FF2EC2D-3267-ADD6-3428-58F1D06D2CF8}"/>
                  </a:ext>
                </a:extLst>
              </p:cNvPr>
              <p:cNvGrpSpPr/>
              <p:nvPr/>
            </p:nvGrpSpPr>
            <p:grpSpPr>
              <a:xfrm>
                <a:off x="1696204" y="3120792"/>
                <a:ext cx="1184005" cy="626087"/>
                <a:chOff x="3752904" y="1856916"/>
                <a:chExt cx="1184005" cy="626087"/>
              </a:xfrm>
            </p:grpSpPr>
            <p:sp>
              <p:nvSpPr>
                <p:cNvPr id="1036" name="Rectangle 1035">
                  <a:extLst>
                    <a:ext uri="{FF2B5EF4-FFF2-40B4-BE49-F238E27FC236}">
                      <a16:creationId xmlns:a16="http://schemas.microsoft.com/office/drawing/2014/main" id="{1C27658F-D617-5E11-9031-684980CED47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7" name="Rectangle 1036">
                  <a:extLst>
                    <a:ext uri="{FF2B5EF4-FFF2-40B4-BE49-F238E27FC236}">
                      <a16:creationId xmlns:a16="http://schemas.microsoft.com/office/drawing/2014/main" id="{8713EBA3-18A0-0ED3-859E-E56EE4EED8D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8" name="Group 1037">
                <a:extLst>
                  <a:ext uri="{FF2B5EF4-FFF2-40B4-BE49-F238E27FC236}">
                    <a16:creationId xmlns:a16="http://schemas.microsoft.com/office/drawing/2014/main" id="{DA94B045-FD46-4CDD-1D46-012C0B80702F}"/>
                  </a:ext>
                </a:extLst>
              </p:cNvPr>
              <p:cNvGrpSpPr/>
              <p:nvPr/>
            </p:nvGrpSpPr>
            <p:grpSpPr>
              <a:xfrm>
                <a:off x="2982915" y="3806136"/>
                <a:ext cx="1184005" cy="626087"/>
                <a:chOff x="3752904" y="1856916"/>
                <a:chExt cx="1184005" cy="626087"/>
              </a:xfrm>
            </p:grpSpPr>
            <p:sp>
              <p:nvSpPr>
                <p:cNvPr id="1039" name="Rectangle 1038">
                  <a:extLst>
                    <a:ext uri="{FF2B5EF4-FFF2-40B4-BE49-F238E27FC236}">
                      <a16:creationId xmlns:a16="http://schemas.microsoft.com/office/drawing/2014/main" id="{8A6554EE-BC29-88A6-AB4C-1A9F85F84D9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0" name="Rectangle 1039">
                  <a:extLst>
                    <a:ext uri="{FF2B5EF4-FFF2-40B4-BE49-F238E27FC236}">
                      <a16:creationId xmlns:a16="http://schemas.microsoft.com/office/drawing/2014/main" id="{3FFB1307-6E5C-D37E-F775-5E676D18A6B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1" name="Group 1040">
                <a:extLst>
                  <a:ext uri="{FF2B5EF4-FFF2-40B4-BE49-F238E27FC236}">
                    <a16:creationId xmlns:a16="http://schemas.microsoft.com/office/drawing/2014/main" id="{40D4BAFF-A0C8-7E4B-3B43-D249E754A0B1}"/>
                  </a:ext>
                </a:extLst>
              </p:cNvPr>
              <p:cNvGrpSpPr/>
              <p:nvPr/>
            </p:nvGrpSpPr>
            <p:grpSpPr>
              <a:xfrm>
                <a:off x="4261938" y="3808553"/>
                <a:ext cx="1184005" cy="626087"/>
                <a:chOff x="3752904" y="1856916"/>
                <a:chExt cx="1184005" cy="626087"/>
              </a:xfrm>
            </p:grpSpPr>
            <p:sp>
              <p:nvSpPr>
                <p:cNvPr id="1042" name="Rectangle 1041">
                  <a:extLst>
                    <a:ext uri="{FF2B5EF4-FFF2-40B4-BE49-F238E27FC236}">
                      <a16:creationId xmlns:a16="http://schemas.microsoft.com/office/drawing/2014/main" id="{C78949C5-AEA2-DD76-D7FF-EF2B568E5C3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3" name="Rectangle 1042">
                  <a:extLst>
                    <a:ext uri="{FF2B5EF4-FFF2-40B4-BE49-F238E27FC236}">
                      <a16:creationId xmlns:a16="http://schemas.microsoft.com/office/drawing/2014/main" id="{4FCC7766-6946-EF22-EE1D-E31ED9FDEFB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44" name="Rectangle 1043">
                  <a:extLst>
                    <a:ext uri="{FF2B5EF4-FFF2-40B4-BE49-F238E27FC236}">
                      <a16:creationId xmlns:a16="http://schemas.microsoft.com/office/drawing/2014/main" id="{EE90B30D-2CCA-8A25-4CF5-15082E6DAC81}"/>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5" name="Group 1044">
                <a:extLst>
                  <a:ext uri="{FF2B5EF4-FFF2-40B4-BE49-F238E27FC236}">
                    <a16:creationId xmlns:a16="http://schemas.microsoft.com/office/drawing/2014/main" id="{8C3DD92C-B8D5-421B-872A-5C7C89AFF9FE}"/>
                  </a:ext>
                </a:extLst>
              </p:cNvPr>
              <p:cNvGrpSpPr/>
              <p:nvPr/>
            </p:nvGrpSpPr>
            <p:grpSpPr>
              <a:xfrm>
                <a:off x="5547049" y="3808553"/>
                <a:ext cx="1184005" cy="626087"/>
                <a:chOff x="3752904" y="1856916"/>
                <a:chExt cx="1184005" cy="626087"/>
              </a:xfrm>
            </p:grpSpPr>
            <p:sp>
              <p:nvSpPr>
                <p:cNvPr id="1046" name="Rectangle 1045">
                  <a:extLst>
                    <a:ext uri="{FF2B5EF4-FFF2-40B4-BE49-F238E27FC236}">
                      <a16:creationId xmlns:a16="http://schemas.microsoft.com/office/drawing/2014/main" id="{BF0F6976-BE2E-7D91-A179-CD106C9BF5F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7" name="Rectangle 1046">
                  <a:extLst>
                    <a:ext uri="{FF2B5EF4-FFF2-40B4-BE49-F238E27FC236}">
                      <a16:creationId xmlns:a16="http://schemas.microsoft.com/office/drawing/2014/main" id="{726E8E33-0E62-2A77-5989-DF1E7DCEFC85}"/>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48" name="Rectangle 1047">
                  <a:extLst>
                    <a:ext uri="{FF2B5EF4-FFF2-40B4-BE49-F238E27FC236}">
                      <a16:creationId xmlns:a16="http://schemas.microsoft.com/office/drawing/2014/main" id="{4865E639-1E65-F6D4-57D4-056A2AC0463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9" name="Group 1048">
                <a:extLst>
                  <a:ext uri="{FF2B5EF4-FFF2-40B4-BE49-F238E27FC236}">
                    <a16:creationId xmlns:a16="http://schemas.microsoft.com/office/drawing/2014/main" id="{819744AD-94C6-30CA-9CE7-AA14BBB5784C}"/>
                  </a:ext>
                </a:extLst>
              </p:cNvPr>
              <p:cNvGrpSpPr/>
              <p:nvPr/>
            </p:nvGrpSpPr>
            <p:grpSpPr>
              <a:xfrm>
                <a:off x="4263025" y="4519591"/>
                <a:ext cx="1184005" cy="626087"/>
                <a:chOff x="3752904" y="1856916"/>
                <a:chExt cx="1184005" cy="626087"/>
              </a:xfrm>
            </p:grpSpPr>
            <p:sp>
              <p:nvSpPr>
                <p:cNvPr id="1050" name="Rectangle 1049">
                  <a:extLst>
                    <a:ext uri="{FF2B5EF4-FFF2-40B4-BE49-F238E27FC236}">
                      <a16:creationId xmlns:a16="http://schemas.microsoft.com/office/drawing/2014/main" id="{7B9050ED-F01E-BFAD-3EA9-DDE567C8D00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1" name="Rectangle 1050">
                  <a:extLst>
                    <a:ext uri="{FF2B5EF4-FFF2-40B4-BE49-F238E27FC236}">
                      <a16:creationId xmlns:a16="http://schemas.microsoft.com/office/drawing/2014/main" id="{2065FDB9-3133-C445-97EA-8612DE8B0A9B}"/>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52" name="Rectangle 1051">
                  <a:extLst>
                    <a:ext uri="{FF2B5EF4-FFF2-40B4-BE49-F238E27FC236}">
                      <a16:creationId xmlns:a16="http://schemas.microsoft.com/office/drawing/2014/main" id="{C42EE496-0EAE-3CFF-2A7B-A46A55ACD30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53" name="Group 1052">
                <a:extLst>
                  <a:ext uri="{FF2B5EF4-FFF2-40B4-BE49-F238E27FC236}">
                    <a16:creationId xmlns:a16="http://schemas.microsoft.com/office/drawing/2014/main" id="{77662092-A0A1-0DFB-A2AA-2C5C9CA01CE3}"/>
                  </a:ext>
                </a:extLst>
              </p:cNvPr>
              <p:cNvGrpSpPr/>
              <p:nvPr/>
            </p:nvGrpSpPr>
            <p:grpSpPr>
              <a:xfrm>
                <a:off x="5547049" y="4526877"/>
                <a:ext cx="1184005" cy="626087"/>
                <a:chOff x="3752904" y="1856916"/>
                <a:chExt cx="1184005" cy="626087"/>
              </a:xfrm>
            </p:grpSpPr>
            <p:sp>
              <p:nvSpPr>
                <p:cNvPr id="1054" name="Rectangle 1053">
                  <a:extLst>
                    <a:ext uri="{FF2B5EF4-FFF2-40B4-BE49-F238E27FC236}">
                      <a16:creationId xmlns:a16="http://schemas.microsoft.com/office/drawing/2014/main" id="{73FCD558-1218-93C1-6998-096D5C1791B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5" name="Rectangle 1054">
                  <a:extLst>
                    <a:ext uri="{FF2B5EF4-FFF2-40B4-BE49-F238E27FC236}">
                      <a16:creationId xmlns:a16="http://schemas.microsoft.com/office/drawing/2014/main" id="{65CE3A5F-8C00-B080-9191-E222779957E0}"/>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56" name="Rectangle 1055">
                  <a:extLst>
                    <a:ext uri="{FF2B5EF4-FFF2-40B4-BE49-F238E27FC236}">
                      <a16:creationId xmlns:a16="http://schemas.microsoft.com/office/drawing/2014/main" id="{F6664E9B-4503-F0C4-AE48-55C9DDB7C0BF}"/>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57" name="Group 1056">
                <a:extLst>
                  <a:ext uri="{FF2B5EF4-FFF2-40B4-BE49-F238E27FC236}">
                    <a16:creationId xmlns:a16="http://schemas.microsoft.com/office/drawing/2014/main" id="{F6EA28AF-35D1-AC13-86A6-B9203AD585CE}"/>
                  </a:ext>
                </a:extLst>
              </p:cNvPr>
              <p:cNvGrpSpPr/>
              <p:nvPr/>
            </p:nvGrpSpPr>
            <p:grpSpPr>
              <a:xfrm>
                <a:off x="4263025" y="5233057"/>
                <a:ext cx="1184005" cy="626087"/>
                <a:chOff x="3752904" y="1856916"/>
                <a:chExt cx="1184005" cy="626087"/>
              </a:xfrm>
            </p:grpSpPr>
            <p:sp>
              <p:nvSpPr>
                <p:cNvPr id="1058" name="Rectangle 1057">
                  <a:extLst>
                    <a:ext uri="{FF2B5EF4-FFF2-40B4-BE49-F238E27FC236}">
                      <a16:creationId xmlns:a16="http://schemas.microsoft.com/office/drawing/2014/main" id="{685FAA70-BDB6-1E38-D649-07EC740007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9" name="Rectangle 1058">
                  <a:extLst>
                    <a:ext uri="{FF2B5EF4-FFF2-40B4-BE49-F238E27FC236}">
                      <a16:creationId xmlns:a16="http://schemas.microsoft.com/office/drawing/2014/main" id="{4DDB2E53-7FFC-4D51-AA02-D2ADC7FC66CD}"/>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0" name="Rectangle 1059">
                  <a:extLst>
                    <a:ext uri="{FF2B5EF4-FFF2-40B4-BE49-F238E27FC236}">
                      <a16:creationId xmlns:a16="http://schemas.microsoft.com/office/drawing/2014/main" id="{D4A3C6BE-76F2-D886-6A7A-EC51DF03B21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1" name="Group 1060">
                <a:extLst>
                  <a:ext uri="{FF2B5EF4-FFF2-40B4-BE49-F238E27FC236}">
                    <a16:creationId xmlns:a16="http://schemas.microsoft.com/office/drawing/2014/main" id="{446B1A93-DB44-D701-E92C-10772E74F120}"/>
                  </a:ext>
                </a:extLst>
              </p:cNvPr>
              <p:cNvGrpSpPr/>
              <p:nvPr/>
            </p:nvGrpSpPr>
            <p:grpSpPr>
              <a:xfrm>
                <a:off x="5547049" y="5240343"/>
                <a:ext cx="1184005" cy="626087"/>
                <a:chOff x="3752904" y="1856916"/>
                <a:chExt cx="1184005" cy="626087"/>
              </a:xfrm>
            </p:grpSpPr>
            <p:sp>
              <p:nvSpPr>
                <p:cNvPr id="1062" name="Rectangle 1061">
                  <a:extLst>
                    <a:ext uri="{FF2B5EF4-FFF2-40B4-BE49-F238E27FC236}">
                      <a16:creationId xmlns:a16="http://schemas.microsoft.com/office/drawing/2014/main" id="{E733A07A-FF00-9E31-D04C-E6AD9CE3C12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63" name="Rectangle 1062">
                  <a:extLst>
                    <a:ext uri="{FF2B5EF4-FFF2-40B4-BE49-F238E27FC236}">
                      <a16:creationId xmlns:a16="http://schemas.microsoft.com/office/drawing/2014/main" id="{A5210CBB-79B0-988D-4C70-9F37FCB44B7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4" name="Rectangle 1063">
                  <a:extLst>
                    <a:ext uri="{FF2B5EF4-FFF2-40B4-BE49-F238E27FC236}">
                      <a16:creationId xmlns:a16="http://schemas.microsoft.com/office/drawing/2014/main" id="{805C2EC9-D311-1929-A864-27DFC4F19947}"/>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5" name="Group 1064">
                <a:extLst>
                  <a:ext uri="{FF2B5EF4-FFF2-40B4-BE49-F238E27FC236}">
                    <a16:creationId xmlns:a16="http://schemas.microsoft.com/office/drawing/2014/main" id="{880CCAB7-9A10-72A9-2255-6087153EBD5C}"/>
                  </a:ext>
                </a:extLst>
              </p:cNvPr>
              <p:cNvGrpSpPr/>
              <p:nvPr/>
            </p:nvGrpSpPr>
            <p:grpSpPr>
              <a:xfrm>
                <a:off x="4263025" y="5951381"/>
                <a:ext cx="1184005" cy="626087"/>
                <a:chOff x="3752904" y="1856916"/>
                <a:chExt cx="1184005" cy="626087"/>
              </a:xfrm>
            </p:grpSpPr>
            <p:sp>
              <p:nvSpPr>
                <p:cNvPr id="1066" name="Rectangle 1065">
                  <a:extLst>
                    <a:ext uri="{FF2B5EF4-FFF2-40B4-BE49-F238E27FC236}">
                      <a16:creationId xmlns:a16="http://schemas.microsoft.com/office/drawing/2014/main" id="{EA09E364-B7A9-97DA-CC9F-F6EC05D4D42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67" name="Rectangle 1066">
                  <a:extLst>
                    <a:ext uri="{FF2B5EF4-FFF2-40B4-BE49-F238E27FC236}">
                      <a16:creationId xmlns:a16="http://schemas.microsoft.com/office/drawing/2014/main" id="{82D169FE-CC6B-56D9-043A-6BC1491968C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8" name="Rectangle 1067">
                  <a:extLst>
                    <a:ext uri="{FF2B5EF4-FFF2-40B4-BE49-F238E27FC236}">
                      <a16:creationId xmlns:a16="http://schemas.microsoft.com/office/drawing/2014/main" id="{E613E84E-8D65-6C95-E9EE-9CF34FA84F2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9" name="Group 1068">
                <a:extLst>
                  <a:ext uri="{FF2B5EF4-FFF2-40B4-BE49-F238E27FC236}">
                    <a16:creationId xmlns:a16="http://schemas.microsoft.com/office/drawing/2014/main" id="{1484D294-7532-EF0A-53A3-DC5FA2542459}"/>
                  </a:ext>
                </a:extLst>
              </p:cNvPr>
              <p:cNvGrpSpPr/>
              <p:nvPr/>
            </p:nvGrpSpPr>
            <p:grpSpPr>
              <a:xfrm>
                <a:off x="5547049" y="5958667"/>
                <a:ext cx="1184005" cy="626087"/>
                <a:chOff x="3752904" y="1856916"/>
                <a:chExt cx="1184005" cy="626087"/>
              </a:xfrm>
            </p:grpSpPr>
            <p:sp>
              <p:nvSpPr>
                <p:cNvPr id="1070" name="Rectangle 1069">
                  <a:extLst>
                    <a:ext uri="{FF2B5EF4-FFF2-40B4-BE49-F238E27FC236}">
                      <a16:creationId xmlns:a16="http://schemas.microsoft.com/office/drawing/2014/main" id="{70FADC7E-9620-6072-3427-911655D9C8C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1" name="Rectangle 1070">
                  <a:extLst>
                    <a:ext uri="{FF2B5EF4-FFF2-40B4-BE49-F238E27FC236}">
                      <a16:creationId xmlns:a16="http://schemas.microsoft.com/office/drawing/2014/main" id="{85210C0E-B87C-F111-4D02-529C1BEECF94}"/>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72" name="Rectangle 1071">
                  <a:extLst>
                    <a:ext uri="{FF2B5EF4-FFF2-40B4-BE49-F238E27FC236}">
                      <a16:creationId xmlns:a16="http://schemas.microsoft.com/office/drawing/2014/main" id="{015A4847-BB6D-8643-9698-15E7DE7719E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3" name="Group 1072">
                <a:extLst>
                  <a:ext uri="{FF2B5EF4-FFF2-40B4-BE49-F238E27FC236}">
                    <a16:creationId xmlns:a16="http://schemas.microsoft.com/office/drawing/2014/main" id="{0C87789A-00CB-2BFA-1C12-7751A320270A}"/>
                  </a:ext>
                </a:extLst>
              </p:cNvPr>
              <p:cNvGrpSpPr/>
              <p:nvPr/>
            </p:nvGrpSpPr>
            <p:grpSpPr>
              <a:xfrm>
                <a:off x="2982915" y="5237354"/>
                <a:ext cx="1184005" cy="626087"/>
                <a:chOff x="3752904" y="1856916"/>
                <a:chExt cx="1184005" cy="626087"/>
              </a:xfrm>
            </p:grpSpPr>
            <p:sp>
              <p:nvSpPr>
                <p:cNvPr id="1074" name="Rectangle 1073">
                  <a:extLst>
                    <a:ext uri="{FF2B5EF4-FFF2-40B4-BE49-F238E27FC236}">
                      <a16:creationId xmlns:a16="http://schemas.microsoft.com/office/drawing/2014/main" id="{8F2E1E5B-F719-CC4E-64AA-22907003573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5" name="Rectangle 1074">
                  <a:extLst>
                    <a:ext uri="{FF2B5EF4-FFF2-40B4-BE49-F238E27FC236}">
                      <a16:creationId xmlns:a16="http://schemas.microsoft.com/office/drawing/2014/main" id="{A3E7E3EB-7AFA-3EDB-E293-08B49C80AFB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6" name="Group 1075">
                <a:extLst>
                  <a:ext uri="{FF2B5EF4-FFF2-40B4-BE49-F238E27FC236}">
                    <a16:creationId xmlns:a16="http://schemas.microsoft.com/office/drawing/2014/main" id="{3E0AED19-CF0E-1AE2-95E4-BC71B77C3AC2}"/>
                  </a:ext>
                </a:extLst>
              </p:cNvPr>
              <p:cNvGrpSpPr/>
              <p:nvPr/>
            </p:nvGrpSpPr>
            <p:grpSpPr>
              <a:xfrm>
                <a:off x="2982915" y="4521745"/>
                <a:ext cx="1184005" cy="626087"/>
                <a:chOff x="3752904" y="1856916"/>
                <a:chExt cx="1184005" cy="626087"/>
              </a:xfrm>
            </p:grpSpPr>
            <p:sp>
              <p:nvSpPr>
                <p:cNvPr id="1077" name="Rectangle 1076">
                  <a:extLst>
                    <a:ext uri="{FF2B5EF4-FFF2-40B4-BE49-F238E27FC236}">
                      <a16:creationId xmlns:a16="http://schemas.microsoft.com/office/drawing/2014/main" id="{39430C75-97D9-2B7C-656A-14752C1E62C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8" name="Rectangle 1077">
                  <a:extLst>
                    <a:ext uri="{FF2B5EF4-FFF2-40B4-BE49-F238E27FC236}">
                      <a16:creationId xmlns:a16="http://schemas.microsoft.com/office/drawing/2014/main" id="{01DCE81A-F509-7ABD-A41E-54879CC6FE4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9" name="Group 1078">
                <a:extLst>
                  <a:ext uri="{FF2B5EF4-FFF2-40B4-BE49-F238E27FC236}">
                    <a16:creationId xmlns:a16="http://schemas.microsoft.com/office/drawing/2014/main" id="{23521645-3AC3-1014-EC8B-7496A9E86361}"/>
                  </a:ext>
                </a:extLst>
              </p:cNvPr>
              <p:cNvGrpSpPr/>
              <p:nvPr/>
            </p:nvGrpSpPr>
            <p:grpSpPr>
              <a:xfrm>
                <a:off x="2982915" y="5952963"/>
                <a:ext cx="1184005" cy="626087"/>
                <a:chOff x="3752904" y="1856916"/>
                <a:chExt cx="1184005" cy="626087"/>
              </a:xfrm>
            </p:grpSpPr>
            <p:sp>
              <p:nvSpPr>
                <p:cNvPr id="1080" name="Rectangle 1079">
                  <a:extLst>
                    <a:ext uri="{FF2B5EF4-FFF2-40B4-BE49-F238E27FC236}">
                      <a16:creationId xmlns:a16="http://schemas.microsoft.com/office/drawing/2014/main" id="{77A271E8-2904-9EBE-6ED9-ADDF815A147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1" name="Rectangle 1080">
                  <a:extLst>
                    <a:ext uri="{FF2B5EF4-FFF2-40B4-BE49-F238E27FC236}">
                      <a16:creationId xmlns:a16="http://schemas.microsoft.com/office/drawing/2014/main" id="{0E4F90D3-62DD-3307-FCD9-4880BDAABDBD}"/>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2" name="Group 1081">
                <a:extLst>
                  <a:ext uri="{FF2B5EF4-FFF2-40B4-BE49-F238E27FC236}">
                    <a16:creationId xmlns:a16="http://schemas.microsoft.com/office/drawing/2014/main" id="{96E19158-9187-3AB4-E5D9-8DF3C92B99DB}"/>
                  </a:ext>
                </a:extLst>
              </p:cNvPr>
              <p:cNvGrpSpPr/>
              <p:nvPr/>
            </p:nvGrpSpPr>
            <p:grpSpPr>
              <a:xfrm>
                <a:off x="1696204" y="3805630"/>
                <a:ext cx="1184005" cy="626087"/>
                <a:chOff x="3752904" y="1856916"/>
                <a:chExt cx="1184005" cy="626087"/>
              </a:xfrm>
            </p:grpSpPr>
            <p:sp>
              <p:nvSpPr>
                <p:cNvPr id="1083" name="Rectangle 1082">
                  <a:extLst>
                    <a:ext uri="{FF2B5EF4-FFF2-40B4-BE49-F238E27FC236}">
                      <a16:creationId xmlns:a16="http://schemas.microsoft.com/office/drawing/2014/main" id="{845C44F6-E604-8AF9-08F4-CDAFA9C983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4" name="Rectangle 1083">
                  <a:extLst>
                    <a:ext uri="{FF2B5EF4-FFF2-40B4-BE49-F238E27FC236}">
                      <a16:creationId xmlns:a16="http://schemas.microsoft.com/office/drawing/2014/main" id="{A006F1D2-0F61-929F-4BFD-AC30CE67F32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5" name="Group 1084">
                <a:extLst>
                  <a:ext uri="{FF2B5EF4-FFF2-40B4-BE49-F238E27FC236}">
                    <a16:creationId xmlns:a16="http://schemas.microsoft.com/office/drawing/2014/main" id="{A3900A80-A156-60AD-7AAC-4AAB31D56D4B}"/>
                  </a:ext>
                </a:extLst>
              </p:cNvPr>
              <p:cNvGrpSpPr/>
              <p:nvPr/>
            </p:nvGrpSpPr>
            <p:grpSpPr>
              <a:xfrm>
                <a:off x="1696204" y="5236848"/>
                <a:ext cx="1184005" cy="626087"/>
                <a:chOff x="3752904" y="1856916"/>
                <a:chExt cx="1184005" cy="626087"/>
              </a:xfrm>
            </p:grpSpPr>
            <p:sp>
              <p:nvSpPr>
                <p:cNvPr id="1086" name="Rectangle 1085">
                  <a:extLst>
                    <a:ext uri="{FF2B5EF4-FFF2-40B4-BE49-F238E27FC236}">
                      <a16:creationId xmlns:a16="http://schemas.microsoft.com/office/drawing/2014/main" id="{F2A48D45-B52F-A675-A60B-849A88ED09F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7" name="Rectangle 1086">
                  <a:extLst>
                    <a:ext uri="{FF2B5EF4-FFF2-40B4-BE49-F238E27FC236}">
                      <a16:creationId xmlns:a16="http://schemas.microsoft.com/office/drawing/2014/main" id="{6E4FA5EB-5EF6-C2AB-6662-617F8AB09B2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8" name="Group 1087">
                <a:extLst>
                  <a:ext uri="{FF2B5EF4-FFF2-40B4-BE49-F238E27FC236}">
                    <a16:creationId xmlns:a16="http://schemas.microsoft.com/office/drawing/2014/main" id="{A41A1F9E-1C65-774C-5D7B-5D7432F1CE4A}"/>
                  </a:ext>
                </a:extLst>
              </p:cNvPr>
              <p:cNvGrpSpPr/>
              <p:nvPr/>
            </p:nvGrpSpPr>
            <p:grpSpPr>
              <a:xfrm>
                <a:off x="1696204" y="4521239"/>
                <a:ext cx="1184005" cy="626087"/>
                <a:chOff x="3752904" y="1856916"/>
                <a:chExt cx="1184005" cy="626087"/>
              </a:xfrm>
            </p:grpSpPr>
            <p:sp>
              <p:nvSpPr>
                <p:cNvPr id="1089" name="Rectangle 1088">
                  <a:extLst>
                    <a:ext uri="{FF2B5EF4-FFF2-40B4-BE49-F238E27FC236}">
                      <a16:creationId xmlns:a16="http://schemas.microsoft.com/office/drawing/2014/main" id="{1C0B39DD-4F54-EC5D-07BF-90FCB97DC83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90" name="Rectangle 1089">
                  <a:extLst>
                    <a:ext uri="{FF2B5EF4-FFF2-40B4-BE49-F238E27FC236}">
                      <a16:creationId xmlns:a16="http://schemas.microsoft.com/office/drawing/2014/main" id="{772943D7-9127-D9D7-E5D3-5FC34FB6C983}"/>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91" name="Group 1090">
                <a:extLst>
                  <a:ext uri="{FF2B5EF4-FFF2-40B4-BE49-F238E27FC236}">
                    <a16:creationId xmlns:a16="http://schemas.microsoft.com/office/drawing/2014/main" id="{FD109441-225F-E1CC-BCF0-40FA007BB005}"/>
                  </a:ext>
                </a:extLst>
              </p:cNvPr>
              <p:cNvGrpSpPr/>
              <p:nvPr/>
            </p:nvGrpSpPr>
            <p:grpSpPr>
              <a:xfrm>
                <a:off x="1696204" y="5952457"/>
                <a:ext cx="1184005" cy="626087"/>
                <a:chOff x="3752904" y="1856916"/>
                <a:chExt cx="1184005" cy="626087"/>
              </a:xfrm>
            </p:grpSpPr>
            <p:sp>
              <p:nvSpPr>
                <p:cNvPr id="1092" name="Rectangle 1091">
                  <a:extLst>
                    <a:ext uri="{FF2B5EF4-FFF2-40B4-BE49-F238E27FC236}">
                      <a16:creationId xmlns:a16="http://schemas.microsoft.com/office/drawing/2014/main" id="{EF84B445-4116-13FE-79A7-87A7B031D0B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93" name="Rectangle 1092">
                  <a:extLst>
                    <a:ext uri="{FF2B5EF4-FFF2-40B4-BE49-F238E27FC236}">
                      <a16:creationId xmlns:a16="http://schemas.microsoft.com/office/drawing/2014/main" id="{1A02BF4B-D147-2539-516E-E4E51FB17BB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sp>
          <p:nvSpPr>
            <p:cNvPr id="283" name="Rectangle 282">
              <a:extLst>
                <a:ext uri="{FF2B5EF4-FFF2-40B4-BE49-F238E27FC236}">
                  <a16:creationId xmlns:a16="http://schemas.microsoft.com/office/drawing/2014/main" id="{487BEF0B-DEEB-B9D1-BA00-8E3B78708A44}"/>
                </a:ext>
              </a:extLst>
            </p:cNvPr>
            <p:cNvSpPr/>
            <p:nvPr/>
          </p:nvSpPr>
          <p:spPr>
            <a:xfrm>
              <a:off x="-4488857" y="-5547201"/>
              <a:ext cx="3927141" cy="30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L0 Instruction Cache</a:t>
              </a:r>
            </a:p>
          </p:txBody>
        </p:sp>
        <p:sp>
          <p:nvSpPr>
            <p:cNvPr id="285" name="Rectangle 284">
              <a:extLst>
                <a:ext uri="{FF2B5EF4-FFF2-40B4-BE49-F238E27FC236}">
                  <a16:creationId xmlns:a16="http://schemas.microsoft.com/office/drawing/2014/main" id="{1DEB7E0D-3399-50AF-158F-0F78DA1C6A3E}"/>
                </a:ext>
              </a:extLst>
            </p:cNvPr>
            <p:cNvSpPr/>
            <p:nvPr/>
          </p:nvSpPr>
          <p:spPr>
            <a:xfrm>
              <a:off x="-7552095" y="2776506"/>
              <a:ext cx="7372455" cy="394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64 KB Register File</a:t>
              </a:r>
            </a:p>
          </p:txBody>
        </p:sp>
        <p:sp>
          <p:nvSpPr>
            <p:cNvPr id="286" name="Rectangle 285">
              <a:extLst>
                <a:ext uri="{FF2B5EF4-FFF2-40B4-BE49-F238E27FC236}">
                  <a16:creationId xmlns:a16="http://schemas.microsoft.com/office/drawing/2014/main" id="{30AB03B7-538A-AD74-D97B-C8A28C55EC26}"/>
                </a:ext>
              </a:extLst>
            </p:cNvPr>
            <p:cNvSpPr/>
            <p:nvPr/>
          </p:nvSpPr>
          <p:spPr>
            <a:xfrm>
              <a:off x="-7631128" y="-4964174"/>
              <a:ext cx="7050191" cy="381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Warp Scheduler</a:t>
              </a:r>
            </a:p>
          </p:txBody>
        </p:sp>
        <p:sp>
          <p:nvSpPr>
            <p:cNvPr id="287" name="Rectangle 286">
              <a:extLst>
                <a:ext uri="{FF2B5EF4-FFF2-40B4-BE49-F238E27FC236}">
                  <a16:creationId xmlns:a16="http://schemas.microsoft.com/office/drawing/2014/main" id="{876B33D3-A6A7-E491-47BF-EF68B86BD064}"/>
                </a:ext>
              </a:extLst>
            </p:cNvPr>
            <p:cNvSpPr/>
            <p:nvPr/>
          </p:nvSpPr>
          <p:spPr>
            <a:xfrm>
              <a:off x="-6686823" y="-5510539"/>
              <a:ext cx="1490247" cy="226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Branch Unit</a:t>
              </a:r>
            </a:p>
          </p:txBody>
        </p:sp>
        <p:sp>
          <p:nvSpPr>
            <p:cNvPr id="294" name="Rectangle 293">
              <a:extLst>
                <a:ext uri="{FF2B5EF4-FFF2-40B4-BE49-F238E27FC236}">
                  <a16:creationId xmlns:a16="http://schemas.microsoft.com/office/drawing/2014/main" id="{54E3F77F-BB74-764B-451E-A9F164D156F1}"/>
                </a:ext>
              </a:extLst>
            </p:cNvPr>
            <p:cNvSpPr/>
            <p:nvPr/>
          </p:nvSpPr>
          <p:spPr>
            <a:xfrm>
              <a:off x="-6875811" y="-4254865"/>
              <a:ext cx="6294873" cy="391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Math Dispatch Unit</a:t>
              </a:r>
            </a:p>
          </p:txBody>
        </p:sp>
        <p:cxnSp>
          <p:nvCxnSpPr>
            <p:cNvPr id="520" name="Straight Arrow Connector 519">
              <a:extLst>
                <a:ext uri="{FF2B5EF4-FFF2-40B4-BE49-F238E27FC236}">
                  <a16:creationId xmlns:a16="http://schemas.microsoft.com/office/drawing/2014/main" id="{FA9ECD6F-73C8-72B0-6010-EA5C2486FA67}"/>
                </a:ext>
              </a:extLst>
            </p:cNvPr>
            <p:cNvCxnSpPr>
              <a:cxnSpLocks/>
            </p:cNvCxnSpPr>
            <p:nvPr/>
          </p:nvCxnSpPr>
          <p:spPr>
            <a:xfrm>
              <a:off x="-2457450" y="-523852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22" name="Straight Arrow Connector 521">
              <a:extLst>
                <a:ext uri="{FF2B5EF4-FFF2-40B4-BE49-F238E27FC236}">
                  <a16:creationId xmlns:a16="http://schemas.microsoft.com/office/drawing/2014/main" id="{13A7A47C-E975-3869-6AC4-56E7D4D90DCF}"/>
                </a:ext>
              </a:extLst>
            </p:cNvPr>
            <p:cNvCxnSpPr>
              <a:cxnSpLocks/>
            </p:cNvCxnSpPr>
            <p:nvPr/>
          </p:nvCxnSpPr>
          <p:spPr>
            <a:xfrm flipV="1">
              <a:off x="-5774722" y="-5309862"/>
              <a:ext cx="0" cy="3456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27" name="Straight Arrow Connector 526">
              <a:extLst>
                <a:ext uri="{FF2B5EF4-FFF2-40B4-BE49-F238E27FC236}">
                  <a16:creationId xmlns:a16="http://schemas.microsoft.com/office/drawing/2014/main" id="{5AFFC2F2-5ED3-CAA6-9C71-DB2D3D01303A}"/>
                </a:ext>
              </a:extLst>
            </p:cNvPr>
            <p:cNvCxnSpPr>
              <a:cxnSpLocks/>
            </p:cNvCxnSpPr>
            <p:nvPr/>
          </p:nvCxnSpPr>
          <p:spPr>
            <a:xfrm>
              <a:off x="-7258764" y="-458845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28" name="Straight Arrow Connector 527">
              <a:extLst>
                <a:ext uri="{FF2B5EF4-FFF2-40B4-BE49-F238E27FC236}">
                  <a16:creationId xmlns:a16="http://schemas.microsoft.com/office/drawing/2014/main" id="{4809FAF3-5F0C-FCBD-0227-B960A1E9FDBF}"/>
                </a:ext>
              </a:extLst>
            </p:cNvPr>
            <p:cNvCxnSpPr>
              <a:cxnSpLocks/>
            </p:cNvCxnSpPr>
            <p:nvPr/>
          </p:nvCxnSpPr>
          <p:spPr>
            <a:xfrm>
              <a:off x="-2874587" y="-455821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31" name="Straight Arrow Connector 530">
              <a:extLst>
                <a:ext uri="{FF2B5EF4-FFF2-40B4-BE49-F238E27FC236}">
                  <a16:creationId xmlns:a16="http://schemas.microsoft.com/office/drawing/2014/main" id="{9B0CFF81-90F3-E0DF-AB03-AF31BE55AB3D}"/>
                </a:ext>
              </a:extLst>
            </p:cNvPr>
            <p:cNvCxnSpPr>
              <a:cxnSpLocks/>
            </p:cNvCxnSpPr>
            <p:nvPr/>
          </p:nvCxnSpPr>
          <p:spPr>
            <a:xfrm>
              <a:off x="-4245346" y="-3863740"/>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50" name="Straight Arrow Connector 549">
              <a:extLst>
                <a:ext uri="{FF2B5EF4-FFF2-40B4-BE49-F238E27FC236}">
                  <a16:creationId xmlns:a16="http://schemas.microsoft.com/office/drawing/2014/main" id="{5452DE12-EE76-317E-DA52-B0A26EBA3B15}"/>
                </a:ext>
              </a:extLst>
            </p:cNvPr>
            <p:cNvCxnSpPr>
              <a:cxnSpLocks/>
              <a:stCxn id="563" idx="2"/>
            </p:cNvCxnSpPr>
            <p:nvPr/>
          </p:nvCxnSpPr>
          <p:spPr>
            <a:xfrm>
              <a:off x="-7271229" y="-3862735"/>
              <a:ext cx="30438" cy="6434485"/>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63" name="Rectangle 562">
              <a:extLst>
                <a:ext uri="{FF2B5EF4-FFF2-40B4-BE49-F238E27FC236}">
                  <a16:creationId xmlns:a16="http://schemas.microsoft.com/office/drawing/2014/main" id="{B5A41D0F-A814-DFC5-C9A7-E5EABCCF85A9}"/>
                </a:ext>
              </a:extLst>
            </p:cNvPr>
            <p:cNvSpPr/>
            <p:nvPr/>
          </p:nvSpPr>
          <p:spPr>
            <a:xfrm>
              <a:off x="-7582534" y="-4203788"/>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err="1"/>
                <a:t>Tensovr</a:t>
              </a:r>
              <a:r>
                <a:rPr lang="en-SG" sz="1100" dirty="0"/>
                <a:t> Core</a:t>
              </a:r>
            </a:p>
          </p:txBody>
        </p:sp>
        <p:sp>
          <p:nvSpPr>
            <p:cNvPr id="1142" name="Rectangle 1141">
              <a:extLst>
                <a:ext uri="{FF2B5EF4-FFF2-40B4-BE49-F238E27FC236}">
                  <a16:creationId xmlns:a16="http://schemas.microsoft.com/office/drawing/2014/main" id="{357A4CAF-2EED-8BDA-3267-7002FC108394}"/>
                </a:ext>
              </a:extLst>
            </p:cNvPr>
            <p:cNvSpPr/>
            <p:nvPr/>
          </p:nvSpPr>
          <p:spPr>
            <a:xfrm>
              <a:off x="-4572599" y="2238022"/>
              <a:ext cx="3243800" cy="361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Register Cache</a:t>
              </a:r>
            </a:p>
          </p:txBody>
        </p:sp>
        <p:sp>
          <p:nvSpPr>
            <p:cNvPr id="1145" name="Rectangle 1144">
              <a:extLst>
                <a:ext uri="{FF2B5EF4-FFF2-40B4-BE49-F238E27FC236}">
                  <a16:creationId xmlns:a16="http://schemas.microsoft.com/office/drawing/2014/main" id="{C1072EBE-C745-1DCD-80AB-332EA91CDE79}"/>
                </a:ext>
              </a:extLst>
            </p:cNvPr>
            <p:cNvSpPr/>
            <p:nvPr/>
          </p:nvSpPr>
          <p:spPr>
            <a:xfrm rot="16200000">
              <a:off x="-4356051" y="-883053"/>
              <a:ext cx="5666736" cy="370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Crossbar</a:t>
              </a:r>
            </a:p>
          </p:txBody>
        </p:sp>
        <p:sp>
          <p:nvSpPr>
            <p:cNvPr id="1149" name="Rectangle 1148">
              <a:extLst>
                <a:ext uri="{FF2B5EF4-FFF2-40B4-BE49-F238E27FC236}">
                  <a16:creationId xmlns:a16="http://schemas.microsoft.com/office/drawing/2014/main" id="{15F2287B-2E88-197A-55F1-D04A48CADE79}"/>
                </a:ext>
              </a:extLst>
            </p:cNvPr>
            <p:cNvSpPr/>
            <p:nvPr/>
          </p:nvSpPr>
          <p:spPr>
            <a:xfrm>
              <a:off x="-1238491" y="2237428"/>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1150" name="Rectangle 1149">
              <a:extLst>
                <a:ext uri="{FF2B5EF4-FFF2-40B4-BE49-F238E27FC236}">
                  <a16:creationId xmlns:a16="http://schemas.microsoft.com/office/drawing/2014/main" id="{0A70884A-BCFE-B171-0E8A-CF4E9D0C5EC9}"/>
                </a:ext>
              </a:extLst>
            </p:cNvPr>
            <p:cNvSpPr/>
            <p:nvPr/>
          </p:nvSpPr>
          <p:spPr>
            <a:xfrm>
              <a:off x="-1238492" y="1567224"/>
              <a:ext cx="1058852" cy="582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Operand buffer</a:t>
              </a:r>
            </a:p>
          </p:txBody>
        </p:sp>
        <p:cxnSp>
          <p:nvCxnSpPr>
            <p:cNvPr id="1181" name="Straight Arrow Connector 1180">
              <a:extLst>
                <a:ext uri="{FF2B5EF4-FFF2-40B4-BE49-F238E27FC236}">
                  <a16:creationId xmlns:a16="http://schemas.microsoft.com/office/drawing/2014/main" id="{2AD90B27-DEAF-2BDC-4787-1F6098BDDA7C}"/>
                </a:ext>
              </a:extLst>
            </p:cNvPr>
            <p:cNvCxnSpPr>
              <a:cxnSpLocks/>
            </p:cNvCxnSpPr>
            <p:nvPr/>
          </p:nvCxnSpPr>
          <p:spPr>
            <a:xfrm flipH="1" flipV="1">
              <a:off x="-368161" y="2049651"/>
              <a:ext cx="21604" cy="80383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4" name="Straight Arrow Connector 1183">
              <a:extLst>
                <a:ext uri="{FF2B5EF4-FFF2-40B4-BE49-F238E27FC236}">
                  <a16:creationId xmlns:a16="http://schemas.microsoft.com/office/drawing/2014/main" id="{716C5E58-E167-53D6-216A-A0E2F228FA32}"/>
                </a:ext>
              </a:extLst>
            </p:cNvPr>
            <p:cNvCxnSpPr>
              <a:cxnSpLocks/>
            </p:cNvCxnSpPr>
            <p:nvPr/>
          </p:nvCxnSpPr>
          <p:spPr>
            <a:xfrm>
              <a:off x="-1922339" y="2608122"/>
              <a:ext cx="64729" cy="35069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6" name="Straight Arrow Connector 1185">
              <a:extLst>
                <a:ext uri="{FF2B5EF4-FFF2-40B4-BE49-F238E27FC236}">
                  <a16:creationId xmlns:a16="http://schemas.microsoft.com/office/drawing/2014/main" id="{1A6EF287-9B0F-A416-D385-0FD1A08284C8}"/>
                </a:ext>
              </a:extLst>
            </p:cNvPr>
            <p:cNvCxnSpPr>
              <a:cxnSpLocks/>
            </p:cNvCxnSpPr>
            <p:nvPr/>
          </p:nvCxnSpPr>
          <p:spPr>
            <a:xfrm flipH="1" flipV="1">
              <a:off x="-1464805" y="1703719"/>
              <a:ext cx="456965" cy="12897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8" name="Straight Arrow Connector 1187">
              <a:extLst>
                <a:ext uri="{FF2B5EF4-FFF2-40B4-BE49-F238E27FC236}">
                  <a16:creationId xmlns:a16="http://schemas.microsoft.com/office/drawing/2014/main" id="{6A36F53F-8F83-2137-14DA-585F81E911B9}"/>
                </a:ext>
              </a:extLst>
            </p:cNvPr>
            <p:cNvCxnSpPr>
              <a:cxnSpLocks/>
            </p:cNvCxnSpPr>
            <p:nvPr/>
          </p:nvCxnSpPr>
          <p:spPr>
            <a:xfrm>
              <a:off x="-1514999" y="2004573"/>
              <a:ext cx="53934"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0" name="Straight Arrow Connector 1189">
              <a:extLst>
                <a:ext uri="{FF2B5EF4-FFF2-40B4-BE49-F238E27FC236}">
                  <a16:creationId xmlns:a16="http://schemas.microsoft.com/office/drawing/2014/main" id="{BF2F8BDB-F7DF-048E-9953-BA1A0E94804E}"/>
                </a:ext>
              </a:extLst>
            </p:cNvPr>
            <p:cNvCxnSpPr>
              <a:cxnSpLocks/>
            </p:cNvCxnSpPr>
            <p:nvPr/>
          </p:nvCxnSpPr>
          <p:spPr>
            <a:xfrm flipH="1">
              <a:off x="-1883187" y="744236"/>
              <a:ext cx="428617" cy="3761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2" name="Straight Arrow Connector 1191">
              <a:extLst>
                <a:ext uri="{FF2B5EF4-FFF2-40B4-BE49-F238E27FC236}">
                  <a16:creationId xmlns:a16="http://schemas.microsoft.com/office/drawing/2014/main" id="{515560A1-C82C-0DC1-F570-E9D09E8B8340}"/>
                </a:ext>
              </a:extLst>
            </p:cNvPr>
            <p:cNvCxnSpPr>
              <a:cxnSpLocks/>
            </p:cNvCxnSpPr>
            <p:nvPr/>
          </p:nvCxnSpPr>
          <p:spPr>
            <a:xfrm flipV="1">
              <a:off x="-2268301" y="2049651"/>
              <a:ext cx="217129" cy="20475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3" name="Straight Arrow Connector 1192">
              <a:extLst>
                <a:ext uri="{FF2B5EF4-FFF2-40B4-BE49-F238E27FC236}">
                  <a16:creationId xmlns:a16="http://schemas.microsoft.com/office/drawing/2014/main" id="{27511F00-D880-B01B-4703-D2DA03F2A48F}"/>
                </a:ext>
              </a:extLst>
            </p:cNvPr>
            <p:cNvCxnSpPr>
              <a:cxnSpLocks/>
            </p:cNvCxnSpPr>
            <p:nvPr/>
          </p:nvCxnSpPr>
          <p:spPr>
            <a:xfrm>
              <a:off x="-1359470" y="1958959"/>
              <a:ext cx="308723"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01" name="Straight Arrow Connector 1200">
              <a:extLst>
                <a:ext uri="{FF2B5EF4-FFF2-40B4-BE49-F238E27FC236}">
                  <a16:creationId xmlns:a16="http://schemas.microsoft.com/office/drawing/2014/main" id="{C6A652B3-BEF0-E95E-25F9-7C2908A8C3BA}"/>
                </a:ext>
              </a:extLst>
            </p:cNvPr>
            <p:cNvCxnSpPr>
              <a:cxnSpLocks/>
            </p:cNvCxnSpPr>
            <p:nvPr/>
          </p:nvCxnSpPr>
          <p:spPr>
            <a:xfrm>
              <a:off x="-1407960" y="2417496"/>
              <a:ext cx="405945" cy="4678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sp>
        <p:nvSpPr>
          <p:cNvPr id="1418" name="Rectangle 1417">
            <a:extLst>
              <a:ext uri="{FF2B5EF4-FFF2-40B4-BE49-F238E27FC236}">
                <a16:creationId xmlns:a16="http://schemas.microsoft.com/office/drawing/2014/main" id="{EECA82EB-1D6A-DCAE-2BA6-6E4D5F10B13F}"/>
              </a:ext>
            </a:extLst>
          </p:cNvPr>
          <p:cNvSpPr/>
          <p:nvPr/>
        </p:nvSpPr>
        <p:spPr>
          <a:xfrm>
            <a:off x="425437" y="-7709646"/>
            <a:ext cx="6524625" cy="458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 Instruction Cache</a:t>
            </a:r>
          </a:p>
        </p:txBody>
      </p:sp>
      <p:grpSp>
        <p:nvGrpSpPr>
          <p:cNvPr id="1588" name="Group 1587">
            <a:extLst>
              <a:ext uri="{FF2B5EF4-FFF2-40B4-BE49-F238E27FC236}">
                <a16:creationId xmlns:a16="http://schemas.microsoft.com/office/drawing/2014/main" id="{8965911E-F602-BE55-2FF0-D9DED1E12159}"/>
              </a:ext>
            </a:extLst>
          </p:cNvPr>
          <p:cNvGrpSpPr/>
          <p:nvPr/>
        </p:nvGrpSpPr>
        <p:grpSpPr>
          <a:xfrm>
            <a:off x="6383018" y="-5190880"/>
            <a:ext cx="3851428" cy="3034384"/>
            <a:chOff x="4711809" y="-2462077"/>
            <a:chExt cx="3851428" cy="3034384"/>
          </a:xfrm>
        </p:grpSpPr>
        <p:grpSp>
          <p:nvGrpSpPr>
            <p:cNvPr id="1421" name="Group 1420">
              <a:extLst>
                <a:ext uri="{FF2B5EF4-FFF2-40B4-BE49-F238E27FC236}">
                  <a16:creationId xmlns:a16="http://schemas.microsoft.com/office/drawing/2014/main" id="{AF452BBD-F8B1-80C6-08D0-DB1501E0E533}"/>
                </a:ext>
              </a:extLst>
            </p:cNvPr>
            <p:cNvGrpSpPr/>
            <p:nvPr/>
          </p:nvGrpSpPr>
          <p:grpSpPr>
            <a:xfrm>
              <a:off x="4711809" y="-236000"/>
              <a:ext cx="949120" cy="489627"/>
              <a:chOff x="6871745" y="902186"/>
              <a:chExt cx="1173627" cy="496662"/>
            </a:xfrm>
          </p:grpSpPr>
          <p:sp>
            <p:nvSpPr>
              <p:cNvPr id="1422" name="Rectangle 1421">
                <a:extLst>
                  <a:ext uri="{FF2B5EF4-FFF2-40B4-BE49-F238E27FC236}">
                    <a16:creationId xmlns:a16="http://schemas.microsoft.com/office/drawing/2014/main" id="{A81CFF74-C274-DF9D-2D15-7A930BA8D917}"/>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423" name="Rectangle 1422">
                <a:extLst>
                  <a:ext uri="{FF2B5EF4-FFF2-40B4-BE49-F238E27FC236}">
                    <a16:creationId xmlns:a16="http://schemas.microsoft.com/office/drawing/2014/main" id="{DD201143-1940-A51B-1829-368BA082BAFE}"/>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4" name="Rectangle 1423">
                <a:extLst>
                  <a:ext uri="{FF2B5EF4-FFF2-40B4-BE49-F238E27FC236}">
                    <a16:creationId xmlns:a16="http://schemas.microsoft.com/office/drawing/2014/main" id="{E7C52D4C-63E7-FF1B-137A-7BC74A312D07}"/>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5" name="Rectangle 1424">
                <a:extLst>
                  <a:ext uri="{FF2B5EF4-FFF2-40B4-BE49-F238E27FC236}">
                    <a16:creationId xmlns:a16="http://schemas.microsoft.com/office/drawing/2014/main" id="{D2719E0D-123D-A97B-D912-274B3942D373}"/>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426" name="Rectangle 1425">
                <a:extLst>
                  <a:ext uri="{FF2B5EF4-FFF2-40B4-BE49-F238E27FC236}">
                    <a16:creationId xmlns:a16="http://schemas.microsoft.com/office/drawing/2014/main" id="{53D1BB99-FB90-58AF-2906-E559CFE87571}"/>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grpSp>
        <p:sp>
          <p:nvSpPr>
            <p:cNvPr id="1427" name="Rectangle 1426">
              <a:extLst>
                <a:ext uri="{FF2B5EF4-FFF2-40B4-BE49-F238E27FC236}">
                  <a16:creationId xmlns:a16="http://schemas.microsoft.com/office/drawing/2014/main" id="{6FB029A1-EB4E-BECA-411C-B015FA936AF0}"/>
                </a:ext>
              </a:extLst>
            </p:cNvPr>
            <p:cNvSpPr/>
            <p:nvPr/>
          </p:nvSpPr>
          <p:spPr>
            <a:xfrm>
              <a:off x="4711809" y="-1442766"/>
              <a:ext cx="2101646" cy="7113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MIO Scheduler</a:t>
              </a:r>
            </a:p>
          </p:txBody>
        </p:sp>
        <p:sp>
          <p:nvSpPr>
            <p:cNvPr id="1428" name="Rectangle 1427">
              <a:extLst>
                <a:ext uri="{FF2B5EF4-FFF2-40B4-BE49-F238E27FC236}">
                  <a16:creationId xmlns:a16="http://schemas.microsoft.com/office/drawing/2014/main" id="{2BA9CEA1-595D-FD4A-B949-74CEAE07E9D9}"/>
                </a:ext>
              </a:extLst>
            </p:cNvPr>
            <p:cNvSpPr/>
            <p:nvPr/>
          </p:nvSpPr>
          <p:spPr>
            <a:xfrm>
              <a:off x="5853381" y="-648462"/>
              <a:ext cx="536648" cy="155645"/>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fp64</a:t>
              </a:r>
            </a:p>
          </p:txBody>
        </p:sp>
        <p:sp>
          <p:nvSpPr>
            <p:cNvPr id="1429" name="Rectangle 1428">
              <a:extLst>
                <a:ext uri="{FF2B5EF4-FFF2-40B4-BE49-F238E27FC236}">
                  <a16:creationId xmlns:a16="http://schemas.microsoft.com/office/drawing/2014/main" id="{46162D4D-4E7F-F037-2EC2-3BE10699251F}"/>
                </a:ext>
              </a:extLst>
            </p:cNvPr>
            <p:cNvSpPr/>
            <p:nvPr/>
          </p:nvSpPr>
          <p:spPr>
            <a:xfrm>
              <a:off x="4711809" y="-2462077"/>
              <a:ext cx="1077284"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MUFU/XU/SFU Instruction</a:t>
              </a:r>
            </a:p>
            <a:p>
              <a:pPr algn="ctr"/>
              <a:r>
                <a:rPr lang="en-SG" sz="1100" dirty="0"/>
                <a:t>queue</a:t>
              </a:r>
            </a:p>
          </p:txBody>
        </p:sp>
        <p:grpSp>
          <p:nvGrpSpPr>
            <p:cNvPr id="1430" name="Group 1429">
              <a:extLst>
                <a:ext uri="{FF2B5EF4-FFF2-40B4-BE49-F238E27FC236}">
                  <a16:creationId xmlns:a16="http://schemas.microsoft.com/office/drawing/2014/main" id="{B1A4829F-C616-F2EB-6FB9-128507D27467}"/>
                </a:ext>
              </a:extLst>
            </p:cNvPr>
            <p:cNvGrpSpPr/>
            <p:nvPr/>
          </p:nvGrpSpPr>
          <p:grpSpPr>
            <a:xfrm>
              <a:off x="5828222" y="-233058"/>
              <a:ext cx="984199" cy="510103"/>
              <a:chOff x="6871745" y="902186"/>
              <a:chExt cx="1173627" cy="496662"/>
            </a:xfrm>
          </p:grpSpPr>
          <p:sp>
            <p:nvSpPr>
              <p:cNvPr id="1431" name="Rectangle 1430">
                <a:extLst>
                  <a:ext uri="{FF2B5EF4-FFF2-40B4-BE49-F238E27FC236}">
                    <a16:creationId xmlns:a16="http://schemas.microsoft.com/office/drawing/2014/main" id="{3E351772-2AF6-B4B4-6836-E62CC359AB1A}"/>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432" name="Rectangle 1431">
                <a:extLst>
                  <a:ext uri="{FF2B5EF4-FFF2-40B4-BE49-F238E27FC236}">
                    <a16:creationId xmlns:a16="http://schemas.microsoft.com/office/drawing/2014/main" id="{401951C8-5F3B-FECF-DF0D-5FD7EAEE9E9D}"/>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3" name="Rectangle 1432">
                <a:extLst>
                  <a:ext uri="{FF2B5EF4-FFF2-40B4-BE49-F238E27FC236}">
                    <a16:creationId xmlns:a16="http://schemas.microsoft.com/office/drawing/2014/main" id="{61D715E0-FE0F-83B3-6A69-5376AE4B4915}"/>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4" name="Rectangle 1433">
                <a:extLst>
                  <a:ext uri="{FF2B5EF4-FFF2-40B4-BE49-F238E27FC236}">
                    <a16:creationId xmlns:a16="http://schemas.microsoft.com/office/drawing/2014/main" id="{9FDFFC9A-2658-E20B-2909-33BC71CE1BA1}"/>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435" name="Rectangle 1434">
                <a:extLst>
                  <a:ext uri="{FF2B5EF4-FFF2-40B4-BE49-F238E27FC236}">
                    <a16:creationId xmlns:a16="http://schemas.microsoft.com/office/drawing/2014/main" id="{F17F928F-43FB-22BD-EB6F-25F43EE82241}"/>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grpSp>
        <p:cxnSp>
          <p:nvCxnSpPr>
            <p:cNvPr id="1436" name="Straight Arrow Connector 1435">
              <a:extLst>
                <a:ext uri="{FF2B5EF4-FFF2-40B4-BE49-F238E27FC236}">
                  <a16:creationId xmlns:a16="http://schemas.microsoft.com/office/drawing/2014/main" id="{84626E58-33F6-1ED3-2728-D591AF15D2D3}"/>
                </a:ext>
              </a:extLst>
            </p:cNvPr>
            <p:cNvCxnSpPr>
              <a:cxnSpLocks/>
            </p:cNvCxnSpPr>
            <p:nvPr/>
          </p:nvCxnSpPr>
          <p:spPr>
            <a:xfrm>
              <a:off x="5264569" y="-1924035"/>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37" name="Rectangle 1436">
              <a:extLst>
                <a:ext uri="{FF2B5EF4-FFF2-40B4-BE49-F238E27FC236}">
                  <a16:creationId xmlns:a16="http://schemas.microsoft.com/office/drawing/2014/main" id="{80106083-3A6E-A204-E52D-8717CA7AAB32}"/>
                </a:ext>
              </a:extLst>
            </p:cNvPr>
            <p:cNvSpPr/>
            <p:nvPr/>
          </p:nvSpPr>
          <p:spPr>
            <a:xfrm>
              <a:off x="5937855" y="-2462077"/>
              <a:ext cx="896748"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 (FIFO) Instruction Queue</a:t>
              </a:r>
            </a:p>
          </p:txBody>
        </p:sp>
        <p:cxnSp>
          <p:nvCxnSpPr>
            <p:cNvPr id="1438" name="Straight Arrow Connector 1437">
              <a:extLst>
                <a:ext uri="{FF2B5EF4-FFF2-40B4-BE49-F238E27FC236}">
                  <a16:creationId xmlns:a16="http://schemas.microsoft.com/office/drawing/2014/main" id="{147E6D15-D4DB-737A-2D8C-881E47ECA1E7}"/>
                </a:ext>
              </a:extLst>
            </p:cNvPr>
            <p:cNvCxnSpPr>
              <a:cxnSpLocks/>
            </p:cNvCxnSpPr>
            <p:nvPr/>
          </p:nvCxnSpPr>
          <p:spPr>
            <a:xfrm>
              <a:off x="6439297" y="-1935418"/>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39" name="Straight Arrow Connector 1438">
              <a:extLst>
                <a:ext uri="{FF2B5EF4-FFF2-40B4-BE49-F238E27FC236}">
                  <a16:creationId xmlns:a16="http://schemas.microsoft.com/office/drawing/2014/main" id="{36DADA7C-3F44-4C37-90F2-FE5BEA648E86}"/>
                </a:ext>
              </a:extLst>
            </p:cNvPr>
            <p:cNvCxnSpPr>
              <a:cxnSpLocks/>
            </p:cNvCxnSpPr>
            <p:nvPr/>
          </p:nvCxnSpPr>
          <p:spPr>
            <a:xfrm>
              <a:off x="5226956" y="-747252"/>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440" name="Straight Arrow Connector 1439">
              <a:extLst>
                <a:ext uri="{FF2B5EF4-FFF2-40B4-BE49-F238E27FC236}">
                  <a16:creationId xmlns:a16="http://schemas.microsoft.com/office/drawing/2014/main" id="{C4D6BE93-6F6B-1B85-3596-7856712894AF}"/>
                </a:ext>
              </a:extLst>
            </p:cNvPr>
            <p:cNvCxnSpPr>
              <a:cxnSpLocks/>
            </p:cNvCxnSpPr>
            <p:nvPr/>
          </p:nvCxnSpPr>
          <p:spPr>
            <a:xfrm>
              <a:off x="6439297" y="-747252"/>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441" name="Rectangle 1440">
              <a:extLst>
                <a:ext uri="{FF2B5EF4-FFF2-40B4-BE49-F238E27FC236}">
                  <a16:creationId xmlns:a16="http://schemas.microsoft.com/office/drawing/2014/main" id="{E148D9AE-0B91-A257-A16E-AAA8CA053507}"/>
                </a:ext>
              </a:extLst>
            </p:cNvPr>
            <p:cNvSpPr/>
            <p:nvPr/>
          </p:nvSpPr>
          <p:spPr>
            <a:xfrm>
              <a:off x="5337479" y="-648115"/>
              <a:ext cx="483978" cy="2246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ADU</a:t>
              </a:r>
            </a:p>
          </p:txBody>
        </p:sp>
        <p:sp>
          <p:nvSpPr>
            <p:cNvPr id="1442" name="Rectangle 1">
              <a:extLst>
                <a:ext uri="{FF2B5EF4-FFF2-40B4-BE49-F238E27FC236}">
                  <a16:creationId xmlns:a16="http://schemas.microsoft.com/office/drawing/2014/main" id="{B80A464F-7804-D8B1-E688-C6EA16C12FC4}"/>
                </a:ext>
              </a:extLst>
            </p:cNvPr>
            <p:cNvSpPr txBox="1">
              <a:spLocks noChangeArrowheads="1"/>
            </p:cNvSpPr>
            <p:nvPr/>
          </p:nvSpPr>
          <p:spPr bwMode="auto">
            <a:xfrm>
              <a:off x="6825977" y="-294918"/>
              <a:ext cx="1737260" cy="8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executes global/local/shared loads/store/atomics and several warp level operations (e.g. VOTE, SHUFFLE).</a:t>
              </a:r>
              <a:endParaRPr lang="en-GB" sz="1100" dirty="0">
                <a:latin typeface="Arial" panose="020B0604020202020204" pitchFamily="34" charset="0"/>
              </a:endParaRPr>
            </a:p>
          </p:txBody>
        </p:sp>
        <p:sp>
          <p:nvSpPr>
            <p:cNvPr id="1443" name="Rectangle 1">
              <a:extLst>
                <a:ext uri="{FF2B5EF4-FFF2-40B4-BE49-F238E27FC236}">
                  <a16:creationId xmlns:a16="http://schemas.microsoft.com/office/drawing/2014/main" id="{1CED7704-4F32-8C9C-4F3A-B5AB5A42062E}"/>
                </a:ext>
              </a:extLst>
            </p:cNvPr>
            <p:cNvSpPr txBox="1">
              <a:spLocks noChangeArrowheads="1"/>
            </p:cNvSpPr>
            <p:nvPr/>
          </p:nvSpPr>
          <p:spPr bwMode="auto">
            <a:xfrm>
              <a:off x="6820306" y="-781415"/>
              <a:ext cx="1612663" cy="47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What is MIO instruction queue? </a:t>
              </a:r>
            </a:p>
            <a:p>
              <a:pPr marL="0" indent="0" eaLnBrk="0" fontAlgn="base" hangingPunct="0">
                <a:lnSpc>
                  <a:spcPts val="1000"/>
                </a:lnSpc>
                <a:spcBef>
                  <a:spcPct val="0"/>
                </a:spcBef>
                <a:spcAft>
                  <a:spcPct val="0"/>
                </a:spcAft>
                <a:buNone/>
              </a:pPr>
              <a:r>
                <a:rPr lang="en-GB" sz="1100" dirty="0">
                  <a:latin typeface="Arial" panose="020B0604020202020204" pitchFamily="34" charset="0"/>
                </a:rPr>
                <a:t>Direct dispatch?</a:t>
              </a:r>
            </a:p>
          </p:txBody>
        </p:sp>
        <p:sp>
          <p:nvSpPr>
            <p:cNvPr id="1444" name="Rectangle 1">
              <a:extLst>
                <a:ext uri="{FF2B5EF4-FFF2-40B4-BE49-F238E27FC236}">
                  <a16:creationId xmlns:a16="http://schemas.microsoft.com/office/drawing/2014/main" id="{D11FEBE4-915D-D0B9-5A32-1E6A7DB41EEC}"/>
                </a:ext>
              </a:extLst>
            </p:cNvPr>
            <p:cNvSpPr txBox="1">
              <a:spLocks noChangeArrowheads="1"/>
            </p:cNvSpPr>
            <p:nvPr/>
          </p:nvSpPr>
          <p:spPr bwMode="auto">
            <a:xfrm>
              <a:off x="5613811" y="-479284"/>
              <a:ext cx="747138" cy="22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pipelined</a:t>
              </a:r>
              <a:endParaRPr lang="en-GB" sz="1100" dirty="0">
                <a:latin typeface="Arial" panose="020B0604020202020204" pitchFamily="34" charset="0"/>
              </a:endParaRPr>
            </a:p>
          </p:txBody>
        </p:sp>
        <p:sp>
          <p:nvSpPr>
            <p:cNvPr id="1445" name="Rectangle 1">
              <a:extLst>
                <a:ext uri="{FF2B5EF4-FFF2-40B4-BE49-F238E27FC236}">
                  <a16:creationId xmlns:a16="http://schemas.microsoft.com/office/drawing/2014/main" id="{83443B00-7726-29DF-B596-F310A7390D65}"/>
                </a:ext>
              </a:extLst>
            </p:cNvPr>
            <p:cNvSpPr txBox="1">
              <a:spLocks noChangeArrowheads="1"/>
            </p:cNvSpPr>
            <p:nvPr/>
          </p:nvSpPr>
          <p:spPr bwMode="auto">
            <a:xfrm>
              <a:off x="6875836" y="-1364154"/>
              <a:ext cx="1062429" cy="61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SG" sz="1100" dirty="0"/>
                <a:t>All short scoreboards</a:t>
              </a:r>
            </a:p>
            <a:p>
              <a:pPr marL="0" indent="0" eaLnBrk="0" fontAlgn="base" hangingPunct="0">
                <a:lnSpc>
                  <a:spcPts val="1000"/>
                </a:lnSpc>
                <a:spcBef>
                  <a:spcPct val="0"/>
                </a:spcBef>
                <a:spcAft>
                  <a:spcPct val="0"/>
                </a:spcAft>
                <a:buNone/>
              </a:pPr>
              <a:r>
                <a:rPr lang="en-SG" sz="1100" dirty="0">
                  <a:latin typeface="Arial" panose="020B0604020202020204" pitchFamily="34" charset="0"/>
                </a:rPr>
                <a:t>All </a:t>
              </a:r>
              <a:r>
                <a:rPr lang="en-GB" sz="1100" dirty="0"/>
                <a:t>Variable latency</a:t>
              </a:r>
              <a:endParaRPr lang="en-GB" sz="1100" dirty="0">
                <a:latin typeface="Arial" panose="020B0604020202020204" pitchFamily="34" charset="0"/>
              </a:endParaRPr>
            </a:p>
          </p:txBody>
        </p:sp>
        <p:sp>
          <p:nvSpPr>
            <p:cNvPr id="1446" name="Rectangle 1">
              <a:extLst>
                <a:ext uri="{FF2B5EF4-FFF2-40B4-BE49-F238E27FC236}">
                  <a16:creationId xmlns:a16="http://schemas.microsoft.com/office/drawing/2014/main" id="{095AAE5F-CCBB-5EA5-6308-351F3C3FC0A3}"/>
                </a:ext>
              </a:extLst>
            </p:cNvPr>
            <p:cNvSpPr txBox="1">
              <a:spLocks noChangeArrowheads="1"/>
            </p:cNvSpPr>
            <p:nvPr/>
          </p:nvSpPr>
          <p:spPr bwMode="auto">
            <a:xfrm>
              <a:off x="6898720" y="-2427560"/>
              <a:ext cx="1612663" cy="99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The memory subsystems contains L1, TEX unit, shared memory unit, and other domain specific (e.g. graphics) interfaces to the SM</a:t>
              </a:r>
              <a:endParaRPr lang="en-GB" sz="1100" dirty="0">
                <a:latin typeface="Arial" panose="020B0604020202020204" pitchFamily="34" charset="0"/>
              </a:endParaRPr>
            </a:p>
          </p:txBody>
        </p:sp>
      </p:grpSp>
      <p:pic>
        <p:nvPicPr>
          <p:cNvPr id="1590" name="Picture 6">
            <a:extLst>
              <a:ext uri="{FF2B5EF4-FFF2-40B4-BE49-F238E27FC236}">
                <a16:creationId xmlns:a16="http://schemas.microsoft.com/office/drawing/2014/main" id="{5E28701D-1C2C-C025-F5C8-277E2BAC31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11" t="10380" r="13392" b="10178"/>
          <a:stretch/>
        </p:blipFill>
        <p:spPr bwMode="auto">
          <a:xfrm>
            <a:off x="11440926" y="-766251"/>
            <a:ext cx="9204640" cy="3587923"/>
          </a:xfrm>
          <a:prstGeom prst="rect">
            <a:avLst/>
          </a:prstGeom>
          <a:noFill/>
          <a:extLst>
            <a:ext uri="{909E8E84-426E-40DD-AFC4-6F175D3DCCD1}">
              <a14:hiddenFill xmlns:a14="http://schemas.microsoft.com/office/drawing/2010/main">
                <a:solidFill>
                  <a:srgbClr val="FFFFFF"/>
                </a:solidFill>
              </a14:hiddenFill>
            </a:ext>
          </a:extLst>
        </p:spPr>
      </p:pic>
      <p:grpSp>
        <p:nvGrpSpPr>
          <p:cNvPr id="1613" name="Group 1612">
            <a:extLst>
              <a:ext uri="{FF2B5EF4-FFF2-40B4-BE49-F238E27FC236}">
                <a16:creationId xmlns:a16="http://schemas.microsoft.com/office/drawing/2014/main" id="{96406F2C-4CDC-DD5E-F048-09B94312CE8F}"/>
              </a:ext>
            </a:extLst>
          </p:cNvPr>
          <p:cNvGrpSpPr/>
          <p:nvPr/>
        </p:nvGrpSpPr>
        <p:grpSpPr>
          <a:xfrm>
            <a:off x="7650650" y="-110326"/>
            <a:ext cx="2214685" cy="1758505"/>
            <a:chOff x="1084444" y="2074344"/>
            <a:chExt cx="2718200" cy="2158306"/>
          </a:xfrm>
        </p:grpSpPr>
        <p:sp>
          <p:nvSpPr>
            <p:cNvPr id="1420" name="Rectangle 1419">
              <a:extLst>
                <a:ext uri="{FF2B5EF4-FFF2-40B4-BE49-F238E27FC236}">
                  <a16:creationId xmlns:a16="http://schemas.microsoft.com/office/drawing/2014/main" id="{D5A9B110-B17D-9EF3-E139-7BEF8C771F03}"/>
                </a:ext>
              </a:extLst>
            </p:cNvPr>
            <p:cNvSpPr/>
            <p:nvPr/>
          </p:nvSpPr>
          <p:spPr>
            <a:xfrm>
              <a:off x="1084444" y="2074344"/>
              <a:ext cx="2718200" cy="21583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100" dirty="0"/>
                <a:t>L1 </a:t>
              </a:r>
              <a:r>
                <a:rPr lang="en-SG" sz="1100" dirty="0" err="1"/>
                <a:t>Dcache</a:t>
              </a:r>
              <a:r>
                <a:rPr lang="en-SG" sz="1100" dirty="0"/>
                <a:t>/</a:t>
              </a:r>
              <a:r>
                <a:rPr lang="en-SG" sz="1100" dirty="0" err="1"/>
                <a:t>Smem</a:t>
              </a:r>
              <a:r>
                <a:rPr lang="en-SG" sz="1100" dirty="0"/>
                <a:t> 128kb (LUSIN)</a:t>
              </a:r>
            </a:p>
          </p:txBody>
        </p:sp>
        <p:sp>
          <p:nvSpPr>
            <p:cNvPr id="1589" name="Rectangle 1588">
              <a:extLst>
                <a:ext uri="{FF2B5EF4-FFF2-40B4-BE49-F238E27FC236}">
                  <a16:creationId xmlns:a16="http://schemas.microsoft.com/office/drawing/2014/main" id="{6A268E14-6C96-3E6C-02D0-43252EFF0535}"/>
                </a:ext>
              </a:extLst>
            </p:cNvPr>
            <p:cNvSpPr/>
            <p:nvPr/>
          </p:nvSpPr>
          <p:spPr>
            <a:xfrm>
              <a:off x="1258015" y="2427395"/>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LSUIN</a:t>
              </a:r>
            </a:p>
          </p:txBody>
        </p:sp>
        <p:sp>
          <p:nvSpPr>
            <p:cNvPr id="1591" name="Rectangle 1590">
              <a:extLst>
                <a:ext uri="{FF2B5EF4-FFF2-40B4-BE49-F238E27FC236}">
                  <a16:creationId xmlns:a16="http://schemas.microsoft.com/office/drawing/2014/main" id="{7390C3BB-9D32-BF5E-FECE-0263F7D22BFF}"/>
                </a:ext>
              </a:extLst>
            </p:cNvPr>
            <p:cNvSpPr/>
            <p:nvPr/>
          </p:nvSpPr>
          <p:spPr>
            <a:xfrm>
              <a:off x="1258015" y="3418851"/>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Tag</a:t>
              </a:r>
            </a:p>
          </p:txBody>
        </p:sp>
        <p:sp>
          <p:nvSpPr>
            <p:cNvPr id="1592" name="Rectangle 1591">
              <a:extLst>
                <a:ext uri="{FF2B5EF4-FFF2-40B4-BE49-F238E27FC236}">
                  <a16:creationId xmlns:a16="http://schemas.microsoft.com/office/drawing/2014/main" id="{BE64EEFA-3213-D8DD-C548-033517DC7DC1}"/>
                </a:ext>
              </a:extLst>
            </p:cNvPr>
            <p:cNvSpPr/>
            <p:nvPr/>
          </p:nvSpPr>
          <p:spPr>
            <a:xfrm>
              <a:off x="2127022" y="3429000"/>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Miss</a:t>
              </a:r>
            </a:p>
          </p:txBody>
        </p:sp>
        <p:sp>
          <p:nvSpPr>
            <p:cNvPr id="1593" name="Rectangle 1592">
              <a:extLst>
                <a:ext uri="{FF2B5EF4-FFF2-40B4-BE49-F238E27FC236}">
                  <a16:creationId xmlns:a16="http://schemas.microsoft.com/office/drawing/2014/main" id="{26CF23B0-1E13-982A-EFC7-9C976A5D0515}"/>
                </a:ext>
              </a:extLst>
            </p:cNvPr>
            <p:cNvSpPr/>
            <p:nvPr/>
          </p:nvSpPr>
          <p:spPr>
            <a:xfrm>
              <a:off x="3000587" y="3429000"/>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Data</a:t>
              </a:r>
            </a:p>
          </p:txBody>
        </p:sp>
        <p:sp>
          <p:nvSpPr>
            <p:cNvPr id="1594" name="Rectangle 1593">
              <a:extLst>
                <a:ext uri="{FF2B5EF4-FFF2-40B4-BE49-F238E27FC236}">
                  <a16:creationId xmlns:a16="http://schemas.microsoft.com/office/drawing/2014/main" id="{170609EB-D9A3-EC34-83FE-0D3B51C2A492}"/>
                </a:ext>
              </a:extLst>
            </p:cNvPr>
            <p:cNvSpPr/>
            <p:nvPr/>
          </p:nvSpPr>
          <p:spPr>
            <a:xfrm>
              <a:off x="3000587" y="2423007"/>
              <a:ext cx="619127" cy="6745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cxnSp>
          <p:nvCxnSpPr>
            <p:cNvPr id="1595" name="Straight Arrow Connector 1594">
              <a:extLst>
                <a:ext uri="{FF2B5EF4-FFF2-40B4-BE49-F238E27FC236}">
                  <a16:creationId xmlns:a16="http://schemas.microsoft.com/office/drawing/2014/main" id="{9F1054FA-40B7-E375-90F3-F9E594DA64C3}"/>
                </a:ext>
              </a:extLst>
            </p:cNvPr>
            <p:cNvCxnSpPr>
              <a:cxnSpLocks/>
              <a:stCxn id="1589" idx="2"/>
              <a:endCxn id="1591" idx="0"/>
            </p:cNvCxnSpPr>
            <p:nvPr/>
          </p:nvCxnSpPr>
          <p:spPr>
            <a:xfrm>
              <a:off x="1567579" y="3101898"/>
              <a:ext cx="0" cy="316953"/>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98" name="Straight Arrow Connector 1597">
              <a:extLst>
                <a:ext uri="{FF2B5EF4-FFF2-40B4-BE49-F238E27FC236}">
                  <a16:creationId xmlns:a16="http://schemas.microsoft.com/office/drawing/2014/main" id="{2C2F4780-2DFA-D77F-DD88-D2D6B8E49505}"/>
                </a:ext>
              </a:extLst>
            </p:cNvPr>
            <p:cNvCxnSpPr>
              <a:cxnSpLocks/>
              <a:stCxn id="1591" idx="3"/>
              <a:endCxn id="1592" idx="1"/>
            </p:cNvCxnSpPr>
            <p:nvPr/>
          </p:nvCxnSpPr>
          <p:spPr>
            <a:xfrm>
              <a:off x="1877142" y="3756103"/>
              <a:ext cx="249880" cy="10149"/>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02" name="Straight Arrow Connector 1601">
              <a:extLst>
                <a:ext uri="{FF2B5EF4-FFF2-40B4-BE49-F238E27FC236}">
                  <a16:creationId xmlns:a16="http://schemas.microsoft.com/office/drawing/2014/main" id="{29E828E8-04C9-E1C4-D5BB-91DBC55AB2D8}"/>
                </a:ext>
              </a:extLst>
            </p:cNvPr>
            <p:cNvCxnSpPr>
              <a:cxnSpLocks/>
              <a:stCxn id="1589" idx="3"/>
              <a:endCxn id="1594" idx="1"/>
            </p:cNvCxnSpPr>
            <p:nvPr/>
          </p:nvCxnSpPr>
          <p:spPr>
            <a:xfrm flipV="1">
              <a:off x="1877142" y="2760259"/>
              <a:ext cx="1123445" cy="43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05" name="Straight Arrow Connector 1604">
              <a:extLst>
                <a:ext uri="{FF2B5EF4-FFF2-40B4-BE49-F238E27FC236}">
                  <a16:creationId xmlns:a16="http://schemas.microsoft.com/office/drawing/2014/main" id="{F65568D2-85F9-8B81-DCF4-BCC383AAD63C}"/>
                </a:ext>
              </a:extLst>
            </p:cNvPr>
            <p:cNvCxnSpPr>
              <a:cxnSpLocks/>
              <a:stCxn id="1592" idx="3"/>
              <a:endCxn id="1593" idx="1"/>
            </p:cNvCxnSpPr>
            <p:nvPr/>
          </p:nvCxnSpPr>
          <p:spPr>
            <a:xfrm>
              <a:off x="2746149" y="3766252"/>
              <a:ext cx="254438" cy="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10" name="Straight Arrow Connector 1609">
              <a:extLst>
                <a:ext uri="{FF2B5EF4-FFF2-40B4-BE49-F238E27FC236}">
                  <a16:creationId xmlns:a16="http://schemas.microsoft.com/office/drawing/2014/main" id="{25C641D3-D764-11CB-EAD7-19F970D11240}"/>
                </a:ext>
              </a:extLst>
            </p:cNvPr>
            <p:cNvCxnSpPr>
              <a:cxnSpLocks/>
              <a:stCxn id="1593" idx="0"/>
            </p:cNvCxnSpPr>
            <p:nvPr/>
          </p:nvCxnSpPr>
          <p:spPr>
            <a:xfrm flipH="1" flipV="1">
              <a:off x="3310150" y="3097510"/>
              <a:ext cx="1" cy="331490"/>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cxnSp>
        <p:nvCxnSpPr>
          <p:cNvPr id="1895" name="Straight Arrow Connector 1894">
            <a:extLst>
              <a:ext uri="{FF2B5EF4-FFF2-40B4-BE49-F238E27FC236}">
                <a16:creationId xmlns:a16="http://schemas.microsoft.com/office/drawing/2014/main" id="{DD6F20B0-924D-DFB7-A08E-A14205043FB1}"/>
              </a:ext>
            </a:extLst>
          </p:cNvPr>
          <p:cNvCxnSpPr>
            <a:cxnSpLocks/>
            <a:stCxn id="1431" idx="2"/>
            <a:endCxn id="1589" idx="0"/>
          </p:cNvCxnSpPr>
          <p:nvPr/>
        </p:nvCxnSpPr>
        <p:spPr>
          <a:xfrm>
            <a:off x="7991531" y="-2451758"/>
            <a:ext cx="52759" cy="262908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899" name="Rectangle 1898">
            <a:extLst>
              <a:ext uri="{FF2B5EF4-FFF2-40B4-BE49-F238E27FC236}">
                <a16:creationId xmlns:a16="http://schemas.microsoft.com/office/drawing/2014/main" id="{97D598DF-F48D-1A37-2877-AEE4A10E418E}"/>
              </a:ext>
            </a:extLst>
          </p:cNvPr>
          <p:cNvSpPr/>
          <p:nvPr/>
        </p:nvSpPr>
        <p:spPr>
          <a:xfrm>
            <a:off x="8348146" y="-1582410"/>
            <a:ext cx="1489254" cy="602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L1 Immediate Constant Cache 2 KB</a:t>
            </a:r>
          </a:p>
        </p:txBody>
      </p:sp>
      <p:sp>
        <p:nvSpPr>
          <p:cNvPr id="1900" name="Rectangle 1899">
            <a:extLst>
              <a:ext uri="{FF2B5EF4-FFF2-40B4-BE49-F238E27FC236}">
                <a16:creationId xmlns:a16="http://schemas.microsoft.com/office/drawing/2014/main" id="{60E58088-DC0A-3E42-2101-B36190093211}"/>
              </a:ext>
            </a:extLst>
          </p:cNvPr>
          <p:cNvSpPr/>
          <p:nvPr/>
        </p:nvSpPr>
        <p:spPr>
          <a:xfrm>
            <a:off x="8372128" y="-849279"/>
            <a:ext cx="1489254" cy="6027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L1 </a:t>
            </a:r>
            <a:r>
              <a:rPr lang="en-SG" sz="1100" dirty="0" err="1"/>
              <a:t>InDexed</a:t>
            </a:r>
            <a:r>
              <a:rPr lang="en-SG" sz="1100" dirty="0"/>
              <a:t> Constant Cache 8 KB</a:t>
            </a:r>
          </a:p>
        </p:txBody>
      </p:sp>
      <p:cxnSp>
        <p:nvCxnSpPr>
          <p:cNvPr id="1901" name="Straight Arrow Connector 1900">
            <a:extLst>
              <a:ext uri="{FF2B5EF4-FFF2-40B4-BE49-F238E27FC236}">
                <a16:creationId xmlns:a16="http://schemas.microsoft.com/office/drawing/2014/main" id="{DB89DFC7-A117-10EF-E97B-BFFF900D82FD}"/>
              </a:ext>
            </a:extLst>
          </p:cNvPr>
          <p:cNvCxnSpPr>
            <a:cxnSpLocks/>
          </p:cNvCxnSpPr>
          <p:nvPr/>
        </p:nvCxnSpPr>
        <p:spPr>
          <a:xfrm>
            <a:off x="8116439" y="-2299470"/>
            <a:ext cx="224929" cy="1762285"/>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03" name="Straight Arrow Connector 1902">
            <a:extLst>
              <a:ext uri="{FF2B5EF4-FFF2-40B4-BE49-F238E27FC236}">
                <a16:creationId xmlns:a16="http://schemas.microsoft.com/office/drawing/2014/main" id="{4F386B5C-4B3C-E932-2A3D-B8E0784A1B3D}"/>
              </a:ext>
            </a:extLst>
          </p:cNvPr>
          <p:cNvCxnSpPr>
            <a:cxnSpLocks/>
            <a:endCxn id="1899" idx="1"/>
          </p:cNvCxnSpPr>
          <p:nvPr/>
        </p:nvCxnSpPr>
        <p:spPr>
          <a:xfrm>
            <a:off x="8226274" y="-2424783"/>
            <a:ext cx="121872" cy="1143741"/>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905" name="Rectangle 1904">
            <a:extLst>
              <a:ext uri="{FF2B5EF4-FFF2-40B4-BE49-F238E27FC236}">
                <a16:creationId xmlns:a16="http://schemas.microsoft.com/office/drawing/2014/main" id="{A10AEA1B-9FB5-9197-46F4-DE1989178450}"/>
              </a:ext>
            </a:extLst>
          </p:cNvPr>
          <p:cNvSpPr/>
          <p:nvPr/>
        </p:nvSpPr>
        <p:spPr>
          <a:xfrm>
            <a:off x="7652904" y="-6082073"/>
            <a:ext cx="917025" cy="30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Instruction Counter</a:t>
            </a:r>
          </a:p>
        </p:txBody>
      </p:sp>
      <p:pic>
        <p:nvPicPr>
          <p:cNvPr id="136" name="Picture 135">
            <a:extLst>
              <a:ext uri="{FF2B5EF4-FFF2-40B4-BE49-F238E27FC236}">
                <a16:creationId xmlns:a16="http://schemas.microsoft.com/office/drawing/2014/main" id="{19FDF662-7831-6903-7794-F2B27BAB32C1}"/>
              </a:ext>
            </a:extLst>
          </p:cNvPr>
          <p:cNvPicPr>
            <a:picLocks noChangeAspect="1"/>
          </p:cNvPicPr>
          <p:nvPr/>
        </p:nvPicPr>
        <p:blipFill>
          <a:blip r:embed="rId4"/>
          <a:stretch>
            <a:fillRect/>
          </a:stretch>
        </p:blipFill>
        <p:spPr>
          <a:xfrm>
            <a:off x="12610550" y="5500685"/>
            <a:ext cx="7893456" cy="2933851"/>
          </a:xfrm>
          <a:prstGeom prst="rect">
            <a:avLst/>
          </a:prstGeom>
        </p:spPr>
      </p:pic>
      <p:sp>
        <p:nvSpPr>
          <p:cNvPr id="137" name="Rectangle 136">
            <a:extLst>
              <a:ext uri="{FF2B5EF4-FFF2-40B4-BE49-F238E27FC236}">
                <a16:creationId xmlns:a16="http://schemas.microsoft.com/office/drawing/2014/main" id="{2D703D4C-0171-008A-560C-75FAD53B4612}"/>
              </a:ext>
            </a:extLst>
          </p:cNvPr>
          <p:cNvSpPr/>
          <p:nvPr/>
        </p:nvSpPr>
        <p:spPr>
          <a:xfrm>
            <a:off x="10133913" y="-746662"/>
            <a:ext cx="1250131" cy="14873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1100" dirty="0"/>
              <a:t>L2 Cache</a:t>
            </a:r>
          </a:p>
        </p:txBody>
      </p:sp>
      <p:pic>
        <p:nvPicPr>
          <p:cNvPr id="139" name="Picture 138" descr="A diagram of data processing&#10;&#10;Description automatically generated">
            <a:extLst>
              <a:ext uri="{FF2B5EF4-FFF2-40B4-BE49-F238E27FC236}">
                <a16:creationId xmlns:a16="http://schemas.microsoft.com/office/drawing/2014/main" id="{36F1EB66-AD4C-F267-5963-365A85F1BE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04949" y="2028703"/>
            <a:ext cx="9077598" cy="3153977"/>
          </a:xfrm>
          <a:prstGeom prst="rect">
            <a:avLst/>
          </a:prstGeom>
        </p:spPr>
      </p:pic>
      <p:grpSp>
        <p:nvGrpSpPr>
          <p:cNvPr id="141" name="Group 140">
            <a:extLst>
              <a:ext uri="{FF2B5EF4-FFF2-40B4-BE49-F238E27FC236}">
                <a16:creationId xmlns:a16="http://schemas.microsoft.com/office/drawing/2014/main" id="{E11F9D3F-13A4-58BB-8B8D-6FBAA145753C}"/>
              </a:ext>
            </a:extLst>
          </p:cNvPr>
          <p:cNvGrpSpPr/>
          <p:nvPr/>
        </p:nvGrpSpPr>
        <p:grpSpPr>
          <a:xfrm>
            <a:off x="7652198" y="3157619"/>
            <a:ext cx="4355184" cy="3304894"/>
            <a:chOff x="141315" y="8449084"/>
            <a:chExt cx="14241704" cy="10807196"/>
          </a:xfrm>
        </p:grpSpPr>
        <p:pic>
          <p:nvPicPr>
            <p:cNvPr id="142" name="Picture 141">
              <a:extLst>
                <a:ext uri="{FF2B5EF4-FFF2-40B4-BE49-F238E27FC236}">
                  <a16:creationId xmlns:a16="http://schemas.microsoft.com/office/drawing/2014/main" id="{3EACDBB4-93AB-DC97-6213-031E2BCF69EC}"/>
                </a:ext>
              </a:extLst>
            </p:cNvPr>
            <p:cNvPicPr>
              <a:picLocks noChangeAspect="1"/>
            </p:cNvPicPr>
            <p:nvPr/>
          </p:nvPicPr>
          <p:blipFill>
            <a:blip r:embed="rId6"/>
            <a:stretch>
              <a:fillRect/>
            </a:stretch>
          </p:blipFill>
          <p:spPr>
            <a:xfrm>
              <a:off x="141315" y="8449084"/>
              <a:ext cx="14241704" cy="10792724"/>
            </a:xfrm>
            <a:prstGeom prst="rect">
              <a:avLst/>
            </a:prstGeom>
          </p:spPr>
        </p:pic>
        <mc:AlternateContent xmlns:mc="http://schemas.openxmlformats.org/markup-compatibility/2006" xmlns:p14="http://schemas.microsoft.com/office/powerpoint/2010/main">
          <mc:Choice Requires="p14">
            <p:contentPart p14:bwMode="auto" r:id="rId7">
              <p14:nvContentPartPr>
                <p14:cNvPr id="143" name="Ink 142">
                  <a:extLst>
                    <a:ext uri="{FF2B5EF4-FFF2-40B4-BE49-F238E27FC236}">
                      <a16:creationId xmlns:a16="http://schemas.microsoft.com/office/drawing/2014/main" id="{22160890-1F20-126D-260E-14A88DCD8C2D}"/>
                    </a:ext>
                  </a:extLst>
                </p14:cNvPr>
                <p14:cNvContentPartPr/>
                <p14:nvPr/>
              </p14:nvContentPartPr>
              <p14:xfrm>
                <a:off x="6400530" y="14496000"/>
                <a:ext cx="4094640" cy="802440"/>
              </p14:xfrm>
            </p:contentPart>
          </mc:Choice>
          <mc:Fallback xmlns="">
            <p:pic>
              <p:nvPicPr>
                <p:cNvPr id="143" name="Ink 142">
                  <a:extLst>
                    <a:ext uri="{FF2B5EF4-FFF2-40B4-BE49-F238E27FC236}">
                      <a16:creationId xmlns:a16="http://schemas.microsoft.com/office/drawing/2014/main" id="{22160890-1F20-126D-260E-14A88DCD8C2D}"/>
                    </a:ext>
                  </a:extLst>
                </p:cNvPr>
                <p:cNvPicPr/>
                <p:nvPr/>
              </p:nvPicPr>
              <p:blipFill>
                <a:blip r:embed="rId8"/>
                <a:stretch>
                  <a:fillRect/>
                </a:stretch>
              </p:blipFill>
              <p:spPr>
                <a:xfrm>
                  <a:off x="6341682" y="14437170"/>
                  <a:ext cx="4211159" cy="918923"/>
                </a:xfrm>
                <a:prstGeom prst="rect">
                  <a:avLst/>
                </a:prstGeom>
              </p:spPr>
            </p:pic>
          </mc:Fallback>
        </mc:AlternateContent>
        <p:grpSp>
          <p:nvGrpSpPr>
            <p:cNvPr id="144" name="Group 143">
              <a:extLst>
                <a:ext uri="{FF2B5EF4-FFF2-40B4-BE49-F238E27FC236}">
                  <a16:creationId xmlns:a16="http://schemas.microsoft.com/office/drawing/2014/main" id="{C590A3ED-EFCB-BC46-E5BF-0C81F9379BB1}"/>
                </a:ext>
              </a:extLst>
            </p:cNvPr>
            <p:cNvGrpSpPr/>
            <p:nvPr/>
          </p:nvGrpSpPr>
          <p:grpSpPr>
            <a:xfrm>
              <a:off x="12782250" y="18552480"/>
              <a:ext cx="913680" cy="703800"/>
              <a:chOff x="12782250" y="18552480"/>
              <a:chExt cx="913680" cy="703800"/>
            </a:xfrm>
          </p:grpSpPr>
          <mc:AlternateContent xmlns:mc="http://schemas.openxmlformats.org/markup-compatibility/2006" xmlns:p14="http://schemas.microsoft.com/office/powerpoint/2010/main">
            <mc:Choice Requires="p14">
              <p:contentPart p14:bwMode="auto" r:id="rId9">
                <p14:nvContentPartPr>
                  <p14:cNvPr id="147" name="Ink 146">
                    <a:extLst>
                      <a:ext uri="{FF2B5EF4-FFF2-40B4-BE49-F238E27FC236}">
                        <a16:creationId xmlns:a16="http://schemas.microsoft.com/office/drawing/2014/main" id="{6F80BF5D-3FA0-65A4-1857-ACA5E9A0F2D9}"/>
                      </a:ext>
                    </a:extLst>
                  </p14:cNvPr>
                  <p14:cNvContentPartPr/>
                  <p14:nvPr/>
                </p14:nvContentPartPr>
                <p14:xfrm>
                  <a:off x="12782250" y="18554640"/>
                  <a:ext cx="913680" cy="701640"/>
                </p14:xfrm>
              </p:contentPart>
            </mc:Choice>
            <mc:Fallback xmlns="">
              <p:pic>
                <p:nvPicPr>
                  <p:cNvPr id="147" name="Ink 146">
                    <a:extLst>
                      <a:ext uri="{FF2B5EF4-FFF2-40B4-BE49-F238E27FC236}">
                        <a16:creationId xmlns:a16="http://schemas.microsoft.com/office/drawing/2014/main" id="{6F80BF5D-3FA0-65A4-1857-ACA5E9A0F2D9}"/>
                      </a:ext>
                    </a:extLst>
                  </p:cNvPr>
                  <p:cNvPicPr/>
                  <p:nvPr/>
                </p:nvPicPr>
                <p:blipFill>
                  <a:blip r:embed="rId10"/>
                  <a:stretch>
                    <a:fillRect/>
                  </a:stretch>
                </p:blipFill>
                <p:spPr>
                  <a:xfrm>
                    <a:off x="12723455" y="18495876"/>
                    <a:ext cx="1030095" cy="81799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8" name="Ink 147">
                    <a:extLst>
                      <a:ext uri="{FF2B5EF4-FFF2-40B4-BE49-F238E27FC236}">
                        <a16:creationId xmlns:a16="http://schemas.microsoft.com/office/drawing/2014/main" id="{D7056A88-962A-DDFE-66CE-75165EBA14F6}"/>
                      </a:ext>
                    </a:extLst>
                  </p14:cNvPr>
                  <p14:cNvContentPartPr/>
                  <p14:nvPr/>
                </p14:nvContentPartPr>
                <p14:xfrm>
                  <a:off x="12896730" y="18552480"/>
                  <a:ext cx="437040" cy="59760"/>
                </p14:xfrm>
              </p:contentPart>
            </mc:Choice>
            <mc:Fallback xmlns="">
              <p:pic>
                <p:nvPicPr>
                  <p:cNvPr id="148" name="Ink 147">
                    <a:extLst>
                      <a:ext uri="{FF2B5EF4-FFF2-40B4-BE49-F238E27FC236}">
                        <a16:creationId xmlns:a16="http://schemas.microsoft.com/office/drawing/2014/main" id="{D7056A88-962A-DDFE-66CE-75165EBA14F6}"/>
                      </a:ext>
                    </a:extLst>
                  </p:cNvPr>
                  <p:cNvPicPr/>
                  <p:nvPr/>
                </p:nvPicPr>
                <p:blipFill>
                  <a:blip r:embed="rId12"/>
                  <a:stretch>
                    <a:fillRect/>
                  </a:stretch>
                </p:blipFill>
                <p:spPr>
                  <a:xfrm>
                    <a:off x="12837988" y="18493892"/>
                    <a:ext cx="553349" cy="1757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145" name="Ink 144">
                  <a:extLst>
                    <a:ext uri="{FF2B5EF4-FFF2-40B4-BE49-F238E27FC236}">
                      <a16:creationId xmlns:a16="http://schemas.microsoft.com/office/drawing/2014/main" id="{3526456C-C755-42CB-F6A2-C0D7008149ED}"/>
                    </a:ext>
                  </a:extLst>
                </p14:cNvPr>
                <p14:cNvContentPartPr/>
                <p14:nvPr/>
              </p14:nvContentPartPr>
              <p14:xfrm>
                <a:off x="169290" y="17678040"/>
                <a:ext cx="2541600" cy="1563840"/>
              </p14:xfrm>
            </p:contentPart>
          </mc:Choice>
          <mc:Fallback xmlns="">
            <p:pic>
              <p:nvPicPr>
                <p:cNvPr id="145" name="Ink 144">
                  <a:extLst>
                    <a:ext uri="{FF2B5EF4-FFF2-40B4-BE49-F238E27FC236}">
                      <a16:creationId xmlns:a16="http://schemas.microsoft.com/office/drawing/2014/main" id="{3526456C-C755-42CB-F6A2-C0D7008149ED}"/>
                    </a:ext>
                  </a:extLst>
                </p:cNvPr>
                <p:cNvPicPr/>
                <p:nvPr/>
              </p:nvPicPr>
              <p:blipFill>
                <a:blip r:embed="rId14"/>
                <a:stretch>
                  <a:fillRect/>
                </a:stretch>
              </p:blipFill>
              <p:spPr>
                <a:xfrm>
                  <a:off x="110457" y="17619205"/>
                  <a:ext cx="2658090" cy="1680334"/>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6" name="Ink 145">
                  <a:extLst>
                    <a:ext uri="{FF2B5EF4-FFF2-40B4-BE49-F238E27FC236}">
                      <a16:creationId xmlns:a16="http://schemas.microsoft.com/office/drawing/2014/main" id="{726065CF-5546-2770-E3DB-7523DAC1D331}"/>
                    </a:ext>
                  </a:extLst>
                </p14:cNvPr>
                <p14:cNvContentPartPr/>
                <p14:nvPr/>
              </p14:nvContentPartPr>
              <p14:xfrm>
                <a:off x="2479770" y="14210880"/>
                <a:ext cx="2546640" cy="1718640"/>
              </p14:xfrm>
            </p:contentPart>
          </mc:Choice>
          <mc:Fallback xmlns="">
            <p:pic>
              <p:nvPicPr>
                <p:cNvPr id="146" name="Ink 145">
                  <a:extLst>
                    <a:ext uri="{FF2B5EF4-FFF2-40B4-BE49-F238E27FC236}">
                      <a16:creationId xmlns:a16="http://schemas.microsoft.com/office/drawing/2014/main" id="{726065CF-5546-2770-E3DB-7523DAC1D331}"/>
                    </a:ext>
                  </a:extLst>
                </p:cNvPr>
                <p:cNvPicPr/>
                <p:nvPr/>
              </p:nvPicPr>
              <p:blipFill>
                <a:blip r:embed="rId16"/>
                <a:stretch>
                  <a:fillRect/>
                </a:stretch>
              </p:blipFill>
              <p:spPr>
                <a:xfrm>
                  <a:off x="2420929" y="14152022"/>
                  <a:ext cx="2663145" cy="1835178"/>
                </a:xfrm>
                <a:prstGeom prst="rect">
                  <a:avLst/>
                </a:prstGeom>
              </p:spPr>
            </p:pic>
          </mc:Fallback>
        </mc:AlternateContent>
      </p:grpSp>
      <p:pic>
        <p:nvPicPr>
          <p:cNvPr id="140" name="Picture 139" descr="A close up of a computer chip&#10;&#10;Description automatically generated">
            <a:extLst>
              <a:ext uri="{FF2B5EF4-FFF2-40B4-BE49-F238E27FC236}">
                <a16:creationId xmlns:a16="http://schemas.microsoft.com/office/drawing/2014/main" id="{674E4912-4CEF-792B-89F0-ECE2186C20B2}"/>
              </a:ext>
            </a:extLst>
          </p:cNvPr>
          <p:cNvPicPr>
            <a:picLocks noChangeAspect="1"/>
          </p:cNvPicPr>
          <p:nvPr/>
        </p:nvPicPr>
        <p:blipFill rotWithShape="1">
          <a:blip r:embed="rId17">
            <a:extLst>
              <a:ext uri="{28A0092B-C50C-407E-A947-70E740481C1C}">
                <a14:useLocalDpi xmlns:a14="http://schemas.microsoft.com/office/drawing/2010/main" val="0"/>
              </a:ext>
            </a:extLst>
          </a:blip>
          <a:srcRect l="30423" t="49202" r="55695" b="44988"/>
          <a:stretch/>
        </p:blipFill>
        <p:spPr>
          <a:xfrm flipH="1">
            <a:off x="-1575381" y="2283081"/>
            <a:ext cx="9029119" cy="4336785"/>
          </a:xfrm>
          <a:prstGeom prst="rect">
            <a:avLst/>
          </a:prstGeom>
        </p:spPr>
      </p:pic>
      <p:sp>
        <p:nvSpPr>
          <p:cNvPr id="149" name="Rectangle 148">
            <a:extLst>
              <a:ext uri="{FF2B5EF4-FFF2-40B4-BE49-F238E27FC236}">
                <a16:creationId xmlns:a16="http://schemas.microsoft.com/office/drawing/2014/main" id="{2E995BBE-6EB1-BE0E-0D5E-C62872939733}"/>
              </a:ext>
            </a:extLst>
          </p:cNvPr>
          <p:cNvSpPr/>
          <p:nvPr/>
        </p:nvSpPr>
        <p:spPr>
          <a:xfrm>
            <a:off x="4447280" y="4073461"/>
            <a:ext cx="817209" cy="926542"/>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51" name="Rectangle 150">
            <a:extLst>
              <a:ext uri="{FF2B5EF4-FFF2-40B4-BE49-F238E27FC236}">
                <a16:creationId xmlns:a16="http://schemas.microsoft.com/office/drawing/2014/main" id="{65EED7EC-147A-3427-1D17-CEF70AE04774}"/>
              </a:ext>
            </a:extLst>
          </p:cNvPr>
          <p:cNvSpPr/>
          <p:nvPr/>
        </p:nvSpPr>
        <p:spPr>
          <a:xfrm>
            <a:off x="3927878" y="4017776"/>
            <a:ext cx="452889" cy="61245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2" name="Rectangle 151">
            <a:extLst>
              <a:ext uri="{FF2B5EF4-FFF2-40B4-BE49-F238E27FC236}">
                <a16:creationId xmlns:a16="http://schemas.microsoft.com/office/drawing/2014/main" id="{3F506516-039C-CAF0-E302-6242F7C3E5E7}"/>
              </a:ext>
            </a:extLst>
          </p:cNvPr>
          <p:cNvSpPr/>
          <p:nvPr/>
        </p:nvSpPr>
        <p:spPr>
          <a:xfrm>
            <a:off x="4451735" y="5291345"/>
            <a:ext cx="452889" cy="20934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3" name="Rectangle 152">
            <a:extLst>
              <a:ext uri="{FF2B5EF4-FFF2-40B4-BE49-F238E27FC236}">
                <a16:creationId xmlns:a16="http://schemas.microsoft.com/office/drawing/2014/main" id="{370F5C4D-1F3C-4452-598E-0A2FFA51503B}"/>
              </a:ext>
            </a:extLst>
          </p:cNvPr>
          <p:cNvSpPr/>
          <p:nvPr/>
        </p:nvSpPr>
        <p:spPr>
          <a:xfrm>
            <a:off x="4900154" y="5317204"/>
            <a:ext cx="206279" cy="446826"/>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4" name="Rectangle 153">
            <a:extLst>
              <a:ext uri="{FF2B5EF4-FFF2-40B4-BE49-F238E27FC236}">
                <a16:creationId xmlns:a16="http://schemas.microsoft.com/office/drawing/2014/main" id="{5260CD43-97FA-6CAE-B2F1-BE359EF7C9AA}"/>
              </a:ext>
            </a:extLst>
          </p:cNvPr>
          <p:cNvSpPr/>
          <p:nvPr/>
        </p:nvSpPr>
        <p:spPr>
          <a:xfrm>
            <a:off x="5117737" y="5246483"/>
            <a:ext cx="549727" cy="54340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5" name="Rectangle 154">
            <a:extLst>
              <a:ext uri="{FF2B5EF4-FFF2-40B4-BE49-F238E27FC236}">
                <a16:creationId xmlns:a16="http://schemas.microsoft.com/office/drawing/2014/main" id="{5F4A43E3-CE28-59A5-689C-8A592D302ECF}"/>
              </a:ext>
            </a:extLst>
          </p:cNvPr>
          <p:cNvSpPr/>
          <p:nvPr/>
        </p:nvSpPr>
        <p:spPr>
          <a:xfrm>
            <a:off x="5880576" y="3476405"/>
            <a:ext cx="205510" cy="2475649"/>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6" name="Rectangle 155">
            <a:extLst>
              <a:ext uri="{FF2B5EF4-FFF2-40B4-BE49-F238E27FC236}">
                <a16:creationId xmlns:a16="http://schemas.microsoft.com/office/drawing/2014/main" id="{45ED0D74-0972-0714-9866-FAA66B5DA0E0}"/>
              </a:ext>
            </a:extLst>
          </p:cNvPr>
          <p:cNvSpPr/>
          <p:nvPr/>
        </p:nvSpPr>
        <p:spPr>
          <a:xfrm>
            <a:off x="5880574" y="2821672"/>
            <a:ext cx="205510" cy="62202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7" name="Rectangle 156">
            <a:extLst>
              <a:ext uri="{FF2B5EF4-FFF2-40B4-BE49-F238E27FC236}">
                <a16:creationId xmlns:a16="http://schemas.microsoft.com/office/drawing/2014/main" id="{D38FE8BA-703B-20C2-D6C4-FE87ECD4A515}"/>
              </a:ext>
            </a:extLst>
          </p:cNvPr>
          <p:cNvSpPr/>
          <p:nvPr/>
        </p:nvSpPr>
        <p:spPr>
          <a:xfrm>
            <a:off x="3204310" y="5207169"/>
            <a:ext cx="205510" cy="62202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8" name="Rectangle 157">
            <a:extLst>
              <a:ext uri="{FF2B5EF4-FFF2-40B4-BE49-F238E27FC236}">
                <a16:creationId xmlns:a16="http://schemas.microsoft.com/office/drawing/2014/main" id="{098F4039-8CD0-EC6D-7C7B-7EC83DAD28EA}"/>
              </a:ext>
            </a:extLst>
          </p:cNvPr>
          <p:cNvSpPr/>
          <p:nvPr/>
        </p:nvSpPr>
        <p:spPr>
          <a:xfrm>
            <a:off x="3198685" y="2854377"/>
            <a:ext cx="205510" cy="170783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9" name="Rectangle 158">
            <a:extLst>
              <a:ext uri="{FF2B5EF4-FFF2-40B4-BE49-F238E27FC236}">
                <a16:creationId xmlns:a16="http://schemas.microsoft.com/office/drawing/2014/main" id="{3AD90D49-486A-F25B-03E9-CCAA06BA6CD5}"/>
              </a:ext>
            </a:extLst>
          </p:cNvPr>
          <p:cNvSpPr/>
          <p:nvPr/>
        </p:nvSpPr>
        <p:spPr>
          <a:xfrm>
            <a:off x="3424731" y="2842309"/>
            <a:ext cx="192579" cy="2986887"/>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0" name="Rectangle 159">
            <a:extLst>
              <a:ext uri="{FF2B5EF4-FFF2-40B4-BE49-F238E27FC236}">
                <a16:creationId xmlns:a16="http://schemas.microsoft.com/office/drawing/2014/main" id="{E5DA37F2-9C80-05AA-4BCD-59D75CB3FDDF}"/>
              </a:ext>
            </a:extLst>
          </p:cNvPr>
          <p:cNvSpPr/>
          <p:nvPr/>
        </p:nvSpPr>
        <p:spPr>
          <a:xfrm>
            <a:off x="2760679" y="2830560"/>
            <a:ext cx="192579" cy="2986887"/>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2" name="Rectangle 161">
            <a:extLst>
              <a:ext uri="{FF2B5EF4-FFF2-40B4-BE49-F238E27FC236}">
                <a16:creationId xmlns:a16="http://schemas.microsoft.com/office/drawing/2014/main" id="{B3EA0056-DCAC-B7FC-15F1-63A28A4F3640}"/>
              </a:ext>
            </a:extLst>
          </p:cNvPr>
          <p:cNvSpPr/>
          <p:nvPr/>
        </p:nvSpPr>
        <p:spPr>
          <a:xfrm>
            <a:off x="4586914" y="4314520"/>
            <a:ext cx="495825" cy="1438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Crossbar</a:t>
            </a:r>
          </a:p>
        </p:txBody>
      </p:sp>
      <p:sp>
        <p:nvSpPr>
          <p:cNvPr id="163" name="Rectangle 162">
            <a:extLst>
              <a:ext uri="{FF2B5EF4-FFF2-40B4-BE49-F238E27FC236}">
                <a16:creationId xmlns:a16="http://schemas.microsoft.com/office/drawing/2014/main" id="{F37AF398-977A-27E8-5ABB-EC90F5D559A3}"/>
              </a:ext>
            </a:extLst>
          </p:cNvPr>
          <p:cNvSpPr/>
          <p:nvPr/>
        </p:nvSpPr>
        <p:spPr>
          <a:xfrm>
            <a:off x="5106433" y="5056930"/>
            <a:ext cx="586221" cy="1714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Fp16 cores</a:t>
            </a:r>
          </a:p>
        </p:txBody>
      </p:sp>
      <p:sp>
        <p:nvSpPr>
          <p:cNvPr id="164" name="Rectangle 163">
            <a:extLst>
              <a:ext uri="{FF2B5EF4-FFF2-40B4-BE49-F238E27FC236}">
                <a16:creationId xmlns:a16="http://schemas.microsoft.com/office/drawing/2014/main" id="{3F9CB2C7-3740-8294-6D08-CEFF5383F6E3}"/>
              </a:ext>
            </a:extLst>
          </p:cNvPr>
          <p:cNvSpPr/>
          <p:nvPr/>
        </p:nvSpPr>
        <p:spPr>
          <a:xfrm>
            <a:off x="3406428" y="4596958"/>
            <a:ext cx="478963" cy="2964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Register File</a:t>
            </a:r>
          </a:p>
        </p:txBody>
      </p:sp>
      <p:sp>
        <p:nvSpPr>
          <p:cNvPr id="165" name="Rectangle 164">
            <a:extLst>
              <a:ext uri="{FF2B5EF4-FFF2-40B4-BE49-F238E27FC236}">
                <a16:creationId xmlns:a16="http://schemas.microsoft.com/office/drawing/2014/main" id="{C37C1FD6-22DB-A146-778A-C6EBA44A4ED7}"/>
              </a:ext>
            </a:extLst>
          </p:cNvPr>
          <p:cNvSpPr/>
          <p:nvPr/>
        </p:nvSpPr>
        <p:spPr>
          <a:xfrm>
            <a:off x="4860517" y="5820260"/>
            <a:ext cx="324665" cy="1591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SFU</a:t>
            </a:r>
          </a:p>
        </p:txBody>
      </p:sp>
      <p:sp>
        <p:nvSpPr>
          <p:cNvPr id="166" name="Rectangle 165">
            <a:extLst>
              <a:ext uri="{FF2B5EF4-FFF2-40B4-BE49-F238E27FC236}">
                <a16:creationId xmlns:a16="http://schemas.microsoft.com/office/drawing/2014/main" id="{DEF5BEEC-0371-FF31-6A13-2EB693FDF6BE}"/>
              </a:ext>
            </a:extLst>
          </p:cNvPr>
          <p:cNvSpPr/>
          <p:nvPr/>
        </p:nvSpPr>
        <p:spPr>
          <a:xfrm>
            <a:off x="4432476" y="5025862"/>
            <a:ext cx="486801" cy="2437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Register Cache</a:t>
            </a:r>
          </a:p>
        </p:txBody>
      </p:sp>
      <p:sp>
        <p:nvSpPr>
          <p:cNvPr id="167" name="Rectangle 166">
            <a:extLst>
              <a:ext uri="{FF2B5EF4-FFF2-40B4-BE49-F238E27FC236}">
                <a16:creationId xmlns:a16="http://schemas.microsoft.com/office/drawing/2014/main" id="{511AF810-5FC2-30AC-DBC5-A40176D25712}"/>
              </a:ext>
            </a:extLst>
          </p:cNvPr>
          <p:cNvSpPr/>
          <p:nvPr/>
        </p:nvSpPr>
        <p:spPr>
          <a:xfrm>
            <a:off x="3711241" y="5260523"/>
            <a:ext cx="549727" cy="54340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8" name="Rectangle 167">
            <a:extLst>
              <a:ext uri="{FF2B5EF4-FFF2-40B4-BE49-F238E27FC236}">
                <a16:creationId xmlns:a16="http://schemas.microsoft.com/office/drawing/2014/main" id="{0777EA44-2764-D8E8-CC9B-9F0BFF23A0B1}"/>
              </a:ext>
            </a:extLst>
          </p:cNvPr>
          <p:cNvSpPr/>
          <p:nvPr/>
        </p:nvSpPr>
        <p:spPr>
          <a:xfrm>
            <a:off x="3652482" y="5052040"/>
            <a:ext cx="667852" cy="1714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Int/fp16 cores</a:t>
            </a:r>
          </a:p>
        </p:txBody>
      </p:sp>
      <p:sp>
        <p:nvSpPr>
          <p:cNvPr id="169" name="Rectangle 168">
            <a:extLst>
              <a:ext uri="{FF2B5EF4-FFF2-40B4-BE49-F238E27FC236}">
                <a16:creationId xmlns:a16="http://schemas.microsoft.com/office/drawing/2014/main" id="{F3A8A3E1-179B-1E5C-8F6F-E2D5E76EFCE0}"/>
              </a:ext>
            </a:extLst>
          </p:cNvPr>
          <p:cNvSpPr/>
          <p:nvPr/>
        </p:nvSpPr>
        <p:spPr>
          <a:xfrm>
            <a:off x="4126198" y="4766030"/>
            <a:ext cx="269540" cy="26253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0" name="Rectangle 169">
            <a:extLst>
              <a:ext uri="{FF2B5EF4-FFF2-40B4-BE49-F238E27FC236}">
                <a16:creationId xmlns:a16="http://schemas.microsoft.com/office/drawing/2014/main" id="{FB1971B7-DCEC-843C-E256-5F130A0F2E3E}"/>
              </a:ext>
            </a:extLst>
          </p:cNvPr>
          <p:cNvSpPr/>
          <p:nvPr/>
        </p:nvSpPr>
        <p:spPr>
          <a:xfrm>
            <a:off x="4264795" y="5304025"/>
            <a:ext cx="206279" cy="446826"/>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1" name="Rectangle 170">
            <a:extLst>
              <a:ext uri="{FF2B5EF4-FFF2-40B4-BE49-F238E27FC236}">
                <a16:creationId xmlns:a16="http://schemas.microsoft.com/office/drawing/2014/main" id="{1378A7A3-CE0E-1456-C073-6D7D821940D9}"/>
              </a:ext>
            </a:extLst>
          </p:cNvPr>
          <p:cNvSpPr/>
          <p:nvPr/>
        </p:nvSpPr>
        <p:spPr>
          <a:xfrm>
            <a:off x="4188155" y="5829196"/>
            <a:ext cx="324665" cy="1591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SFU</a:t>
            </a:r>
          </a:p>
        </p:txBody>
      </p:sp>
      <p:sp>
        <p:nvSpPr>
          <p:cNvPr id="172" name="Rectangle 171">
            <a:extLst>
              <a:ext uri="{FF2B5EF4-FFF2-40B4-BE49-F238E27FC236}">
                <a16:creationId xmlns:a16="http://schemas.microsoft.com/office/drawing/2014/main" id="{E87EF20E-3406-6A57-B4E1-E969BDA8134E}"/>
              </a:ext>
            </a:extLst>
          </p:cNvPr>
          <p:cNvSpPr/>
          <p:nvPr/>
        </p:nvSpPr>
        <p:spPr>
          <a:xfrm>
            <a:off x="2637696" y="4345803"/>
            <a:ext cx="525817" cy="161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ICache</a:t>
            </a:r>
            <a:endParaRPr lang="en-SG" sz="600" dirty="0"/>
          </a:p>
        </p:txBody>
      </p:sp>
      <p:sp>
        <p:nvSpPr>
          <p:cNvPr id="177" name="Rectangle 176">
            <a:extLst>
              <a:ext uri="{FF2B5EF4-FFF2-40B4-BE49-F238E27FC236}">
                <a16:creationId xmlns:a16="http://schemas.microsoft.com/office/drawing/2014/main" id="{74E0BF37-6D5E-1D61-97F5-F539AE57D992}"/>
              </a:ext>
            </a:extLst>
          </p:cNvPr>
          <p:cNvSpPr/>
          <p:nvPr/>
        </p:nvSpPr>
        <p:spPr>
          <a:xfrm>
            <a:off x="3935473" y="4165285"/>
            <a:ext cx="427227" cy="2964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Tensor Core</a:t>
            </a:r>
          </a:p>
        </p:txBody>
      </p:sp>
      <p:sp>
        <p:nvSpPr>
          <p:cNvPr id="178" name="Rectangle 177">
            <a:extLst>
              <a:ext uri="{FF2B5EF4-FFF2-40B4-BE49-F238E27FC236}">
                <a16:creationId xmlns:a16="http://schemas.microsoft.com/office/drawing/2014/main" id="{E2012955-4680-C27A-79DC-3750E2A856C9}"/>
              </a:ext>
            </a:extLst>
          </p:cNvPr>
          <p:cNvSpPr/>
          <p:nvPr/>
        </p:nvSpPr>
        <p:spPr>
          <a:xfrm>
            <a:off x="4498124" y="5838842"/>
            <a:ext cx="350385" cy="2311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ALU</a:t>
            </a:r>
          </a:p>
        </p:txBody>
      </p:sp>
      <p:sp>
        <p:nvSpPr>
          <p:cNvPr id="179" name="Rectangle 178">
            <a:extLst>
              <a:ext uri="{FF2B5EF4-FFF2-40B4-BE49-F238E27FC236}">
                <a16:creationId xmlns:a16="http://schemas.microsoft.com/office/drawing/2014/main" id="{49D3D607-3CC6-E5A2-422B-BA4918E48ACD}"/>
              </a:ext>
            </a:extLst>
          </p:cNvPr>
          <p:cNvSpPr/>
          <p:nvPr/>
        </p:nvSpPr>
        <p:spPr>
          <a:xfrm>
            <a:off x="5727641" y="4405074"/>
            <a:ext cx="545645" cy="225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DCache</a:t>
            </a:r>
            <a:endParaRPr lang="en-SG" sz="600" dirty="0"/>
          </a:p>
        </p:txBody>
      </p:sp>
      <p:sp>
        <p:nvSpPr>
          <p:cNvPr id="180" name="Rectangle 179">
            <a:extLst>
              <a:ext uri="{FF2B5EF4-FFF2-40B4-BE49-F238E27FC236}">
                <a16:creationId xmlns:a16="http://schemas.microsoft.com/office/drawing/2014/main" id="{6575BD64-1E09-F0A9-6FD0-F8569F199C84}"/>
              </a:ext>
            </a:extLst>
          </p:cNvPr>
          <p:cNvSpPr/>
          <p:nvPr/>
        </p:nvSpPr>
        <p:spPr>
          <a:xfrm>
            <a:off x="6149760" y="3158652"/>
            <a:ext cx="545646" cy="2703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immCache</a:t>
            </a:r>
            <a:endParaRPr lang="en-SG" sz="600" dirty="0"/>
          </a:p>
        </p:txBody>
      </p:sp>
      <p:sp>
        <p:nvSpPr>
          <p:cNvPr id="181" name="Rectangle 180">
            <a:extLst>
              <a:ext uri="{FF2B5EF4-FFF2-40B4-BE49-F238E27FC236}">
                <a16:creationId xmlns:a16="http://schemas.microsoft.com/office/drawing/2014/main" id="{500FB6E0-B537-9882-199E-0E453B052CE8}"/>
              </a:ext>
            </a:extLst>
          </p:cNvPr>
          <p:cNvSpPr/>
          <p:nvPr/>
        </p:nvSpPr>
        <p:spPr>
          <a:xfrm>
            <a:off x="6149760" y="2841204"/>
            <a:ext cx="545646" cy="2703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idxCache</a:t>
            </a:r>
            <a:endParaRPr lang="en-SG" sz="600" dirty="0"/>
          </a:p>
        </p:txBody>
      </p:sp>
      <p:sp>
        <p:nvSpPr>
          <p:cNvPr id="183" name="Rectangle 182">
            <a:extLst>
              <a:ext uri="{FF2B5EF4-FFF2-40B4-BE49-F238E27FC236}">
                <a16:creationId xmlns:a16="http://schemas.microsoft.com/office/drawing/2014/main" id="{0C35B97C-6222-0081-D7BC-8AEE80FE5E09}"/>
              </a:ext>
            </a:extLst>
          </p:cNvPr>
          <p:cNvSpPr/>
          <p:nvPr/>
        </p:nvSpPr>
        <p:spPr>
          <a:xfrm>
            <a:off x="3088292" y="4232391"/>
            <a:ext cx="539137" cy="161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L0 </a:t>
            </a:r>
            <a:r>
              <a:rPr lang="en-SG" sz="600" dirty="0" err="1"/>
              <a:t>ICache</a:t>
            </a:r>
            <a:endParaRPr lang="en-SG" sz="600" dirty="0"/>
          </a:p>
        </p:txBody>
      </p:sp>
      <p:sp>
        <p:nvSpPr>
          <p:cNvPr id="184" name="Rectangle 183">
            <a:extLst>
              <a:ext uri="{FF2B5EF4-FFF2-40B4-BE49-F238E27FC236}">
                <a16:creationId xmlns:a16="http://schemas.microsoft.com/office/drawing/2014/main" id="{3E57F1AC-C83C-6C0F-20C3-7B8BFB20214B}"/>
              </a:ext>
            </a:extLst>
          </p:cNvPr>
          <p:cNvSpPr/>
          <p:nvPr/>
        </p:nvSpPr>
        <p:spPr>
          <a:xfrm>
            <a:off x="3020083" y="5357611"/>
            <a:ext cx="503958" cy="2606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Warp </a:t>
            </a:r>
            <a:r>
              <a:rPr lang="en-SG" sz="600" dirty="0" err="1"/>
              <a:t>Schduler</a:t>
            </a:r>
            <a:endParaRPr lang="en-SG" sz="600" dirty="0"/>
          </a:p>
        </p:txBody>
      </p:sp>
      <p:sp>
        <p:nvSpPr>
          <p:cNvPr id="185" name="Rectangle 184">
            <a:extLst>
              <a:ext uri="{FF2B5EF4-FFF2-40B4-BE49-F238E27FC236}">
                <a16:creationId xmlns:a16="http://schemas.microsoft.com/office/drawing/2014/main" id="{03A6074D-BC47-C375-3DD4-37F5764A3639}"/>
              </a:ext>
            </a:extLst>
          </p:cNvPr>
          <p:cNvSpPr/>
          <p:nvPr/>
        </p:nvSpPr>
        <p:spPr>
          <a:xfrm>
            <a:off x="4546410" y="5507907"/>
            <a:ext cx="269540" cy="26253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6" name="Rectangle 185">
            <a:extLst>
              <a:ext uri="{FF2B5EF4-FFF2-40B4-BE49-F238E27FC236}">
                <a16:creationId xmlns:a16="http://schemas.microsoft.com/office/drawing/2014/main" id="{3CDAE6A5-2890-2D86-2E87-C98ACA40E932}"/>
              </a:ext>
            </a:extLst>
          </p:cNvPr>
          <p:cNvSpPr/>
          <p:nvPr/>
        </p:nvSpPr>
        <p:spPr>
          <a:xfrm>
            <a:off x="3507141" y="1737078"/>
            <a:ext cx="478963" cy="2964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Operand Buffer</a:t>
            </a:r>
          </a:p>
        </p:txBody>
      </p:sp>
      <p:sp>
        <p:nvSpPr>
          <p:cNvPr id="187" name="Rectangle 186">
            <a:extLst>
              <a:ext uri="{FF2B5EF4-FFF2-40B4-BE49-F238E27FC236}">
                <a16:creationId xmlns:a16="http://schemas.microsoft.com/office/drawing/2014/main" id="{9229DB91-1495-FD16-3AEA-94066CC47476}"/>
              </a:ext>
            </a:extLst>
          </p:cNvPr>
          <p:cNvSpPr/>
          <p:nvPr/>
        </p:nvSpPr>
        <p:spPr>
          <a:xfrm>
            <a:off x="3973522" y="1758237"/>
            <a:ext cx="674726" cy="222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Math Dispatch </a:t>
            </a:r>
            <a:r>
              <a:rPr lang="en-SG" sz="600" dirty="0" err="1"/>
              <a:t>Unitv</a:t>
            </a:r>
            <a:endParaRPr lang="en-SG" sz="600" dirty="0"/>
          </a:p>
        </p:txBody>
      </p:sp>
      <p:sp>
        <p:nvSpPr>
          <p:cNvPr id="188" name="Rectangle 187">
            <a:extLst>
              <a:ext uri="{FF2B5EF4-FFF2-40B4-BE49-F238E27FC236}">
                <a16:creationId xmlns:a16="http://schemas.microsoft.com/office/drawing/2014/main" id="{1EBA514A-19C6-2EBF-342C-C500385CEA02}"/>
              </a:ext>
            </a:extLst>
          </p:cNvPr>
          <p:cNvSpPr/>
          <p:nvPr/>
        </p:nvSpPr>
        <p:spPr>
          <a:xfrm>
            <a:off x="4724817" y="1790291"/>
            <a:ext cx="674726" cy="222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Warp Scheduler</a:t>
            </a:r>
          </a:p>
        </p:txBody>
      </p:sp>
      <p:sp>
        <p:nvSpPr>
          <p:cNvPr id="189" name="Rectangle 188">
            <a:extLst>
              <a:ext uri="{FF2B5EF4-FFF2-40B4-BE49-F238E27FC236}">
                <a16:creationId xmlns:a16="http://schemas.microsoft.com/office/drawing/2014/main" id="{24CB6BDE-8141-EF1D-242E-D10F0A7EDB75}"/>
              </a:ext>
            </a:extLst>
          </p:cNvPr>
          <p:cNvSpPr/>
          <p:nvPr/>
        </p:nvSpPr>
        <p:spPr>
          <a:xfrm>
            <a:off x="5475034" y="1756478"/>
            <a:ext cx="674726" cy="222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Branch Unit</a:t>
            </a:r>
          </a:p>
        </p:txBody>
      </p:sp>
      <p:sp>
        <p:nvSpPr>
          <p:cNvPr id="190" name="Rectangle 189">
            <a:extLst>
              <a:ext uri="{FF2B5EF4-FFF2-40B4-BE49-F238E27FC236}">
                <a16:creationId xmlns:a16="http://schemas.microsoft.com/office/drawing/2014/main" id="{8E7EF084-2F11-E3E1-D28C-3AAA451B7F98}"/>
              </a:ext>
            </a:extLst>
          </p:cNvPr>
          <p:cNvSpPr/>
          <p:nvPr/>
        </p:nvSpPr>
        <p:spPr>
          <a:xfrm>
            <a:off x="6310010" y="1899938"/>
            <a:ext cx="674726" cy="2220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Branch Unit</a:t>
            </a:r>
          </a:p>
        </p:txBody>
      </p:sp>
      <p:sp>
        <p:nvSpPr>
          <p:cNvPr id="191" name="Rectangle 190">
            <a:extLst>
              <a:ext uri="{FF2B5EF4-FFF2-40B4-BE49-F238E27FC236}">
                <a16:creationId xmlns:a16="http://schemas.microsoft.com/office/drawing/2014/main" id="{42FC642D-0CAB-692E-6A64-0FF6A1D9AD0E}"/>
              </a:ext>
            </a:extLst>
          </p:cNvPr>
          <p:cNvSpPr/>
          <p:nvPr/>
        </p:nvSpPr>
        <p:spPr>
          <a:xfrm>
            <a:off x="7005414" y="1866553"/>
            <a:ext cx="448324" cy="2081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256" name="Rectangle 255">
            <a:extLst>
              <a:ext uri="{FF2B5EF4-FFF2-40B4-BE49-F238E27FC236}">
                <a16:creationId xmlns:a16="http://schemas.microsoft.com/office/drawing/2014/main" id="{BD45673F-DAB6-D7B4-3803-DD5506FEC87B}"/>
              </a:ext>
            </a:extLst>
          </p:cNvPr>
          <p:cNvSpPr/>
          <p:nvPr/>
        </p:nvSpPr>
        <p:spPr>
          <a:xfrm>
            <a:off x="-4535565" y="-2828022"/>
            <a:ext cx="3625077" cy="3696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Crossbar</a:t>
            </a:r>
          </a:p>
        </p:txBody>
      </p:sp>
      <p:sp>
        <p:nvSpPr>
          <p:cNvPr id="257" name="Rectangle 256">
            <a:extLst>
              <a:ext uri="{FF2B5EF4-FFF2-40B4-BE49-F238E27FC236}">
                <a16:creationId xmlns:a16="http://schemas.microsoft.com/office/drawing/2014/main" id="{8190B94A-D7CF-A5C9-5119-D0C4541FE001}"/>
              </a:ext>
            </a:extLst>
          </p:cNvPr>
          <p:cNvSpPr/>
          <p:nvPr/>
        </p:nvSpPr>
        <p:spPr>
          <a:xfrm>
            <a:off x="-4490651" y="931184"/>
            <a:ext cx="3499615" cy="3077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Register Cache</a:t>
            </a:r>
          </a:p>
        </p:txBody>
      </p:sp>
      <p:sp>
        <p:nvSpPr>
          <p:cNvPr id="258" name="Rectangle 257">
            <a:extLst>
              <a:ext uri="{FF2B5EF4-FFF2-40B4-BE49-F238E27FC236}">
                <a16:creationId xmlns:a16="http://schemas.microsoft.com/office/drawing/2014/main" id="{139B2934-FFA8-0354-D390-030F193134D5}"/>
              </a:ext>
            </a:extLst>
          </p:cNvPr>
          <p:cNvSpPr/>
          <p:nvPr/>
        </p:nvSpPr>
        <p:spPr>
          <a:xfrm>
            <a:off x="-3601962" y="1843356"/>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259" name="Rectangle 258">
            <a:extLst>
              <a:ext uri="{FF2B5EF4-FFF2-40B4-BE49-F238E27FC236}">
                <a16:creationId xmlns:a16="http://schemas.microsoft.com/office/drawing/2014/main" id="{D72C7A9A-C2A4-6A30-D030-C0704204C29F}"/>
              </a:ext>
            </a:extLst>
          </p:cNvPr>
          <p:cNvSpPr/>
          <p:nvPr/>
        </p:nvSpPr>
        <p:spPr>
          <a:xfrm>
            <a:off x="-2813945" y="1365858"/>
            <a:ext cx="432344" cy="1997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260" name="Rectangle 259">
            <a:extLst>
              <a:ext uri="{FF2B5EF4-FFF2-40B4-BE49-F238E27FC236}">
                <a16:creationId xmlns:a16="http://schemas.microsoft.com/office/drawing/2014/main" id="{77BC0E1E-61FB-AB46-C395-2F8294FE58F7}"/>
              </a:ext>
            </a:extLst>
          </p:cNvPr>
          <p:cNvSpPr/>
          <p:nvPr/>
        </p:nvSpPr>
        <p:spPr>
          <a:xfrm>
            <a:off x="-4287831" y="1411649"/>
            <a:ext cx="432344" cy="1997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262" name="Rectangle 261">
            <a:extLst>
              <a:ext uri="{FF2B5EF4-FFF2-40B4-BE49-F238E27FC236}">
                <a16:creationId xmlns:a16="http://schemas.microsoft.com/office/drawing/2014/main" id="{47817833-170C-36F2-4852-BD616FDA5CEB}"/>
              </a:ext>
            </a:extLst>
          </p:cNvPr>
          <p:cNvSpPr/>
          <p:nvPr/>
        </p:nvSpPr>
        <p:spPr>
          <a:xfrm>
            <a:off x="-2046237" y="1379552"/>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63" name="Rectangle 262">
            <a:extLst>
              <a:ext uri="{FF2B5EF4-FFF2-40B4-BE49-F238E27FC236}">
                <a16:creationId xmlns:a16="http://schemas.microsoft.com/office/drawing/2014/main" id="{CBF9B58F-87B8-9CF3-26A2-4CBD25FC9314}"/>
              </a:ext>
            </a:extLst>
          </p:cNvPr>
          <p:cNvSpPr/>
          <p:nvPr/>
        </p:nvSpPr>
        <p:spPr>
          <a:xfrm>
            <a:off x="-5841917" y="1360831"/>
            <a:ext cx="1400882" cy="667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64" name="Rectangle 263">
            <a:extLst>
              <a:ext uri="{FF2B5EF4-FFF2-40B4-BE49-F238E27FC236}">
                <a16:creationId xmlns:a16="http://schemas.microsoft.com/office/drawing/2014/main" id="{E7E36C51-791E-A99C-DA2E-47149EA24D41}"/>
              </a:ext>
            </a:extLst>
          </p:cNvPr>
          <p:cNvSpPr/>
          <p:nvPr/>
        </p:nvSpPr>
        <p:spPr>
          <a:xfrm>
            <a:off x="-4260817" y="1845472"/>
            <a:ext cx="432344" cy="1997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265" name="Rectangle 264">
            <a:extLst>
              <a:ext uri="{FF2B5EF4-FFF2-40B4-BE49-F238E27FC236}">
                <a16:creationId xmlns:a16="http://schemas.microsoft.com/office/drawing/2014/main" id="{AB876F4F-3141-389E-7D1A-53FB86CD7DCD}"/>
              </a:ext>
            </a:extLst>
          </p:cNvPr>
          <p:cNvSpPr/>
          <p:nvPr/>
        </p:nvSpPr>
        <p:spPr>
          <a:xfrm>
            <a:off x="-2801141" y="1692595"/>
            <a:ext cx="432344" cy="1997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266" name="Rectangle 265">
            <a:extLst>
              <a:ext uri="{FF2B5EF4-FFF2-40B4-BE49-F238E27FC236}">
                <a16:creationId xmlns:a16="http://schemas.microsoft.com/office/drawing/2014/main" id="{57776EFB-9CED-CB2E-EEBE-A3660730DC9B}"/>
              </a:ext>
            </a:extLst>
          </p:cNvPr>
          <p:cNvSpPr/>
          <p:nvPr/>
        </p:nvSpPr>
        <p:spPr>
          <a:xfrm>
            <a:off x="-3601962" y="1379021"/>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err="1"/>
              <a:t>Tensovr</a:t>
            </a:r>
            <a:r>
              <a:rPr lang="en-SG" sz="1100" dirty="0"/>
              <a:t> Core</a:t>
            </a:r>
          </a:p>
        </p:txBody>
      </p:sp>
      <p:sp>
        <p:nvSpPr>
          <p:cNvPr id="267" name="Rectangle 266">
            <a:extLst>
              <a:ext uri="{FF2B5EF4-FFF2-40B4-BE49-F238E27FC236}">
                <a16:creationId xmlns:a16="http://schemas.microsoft.com/office/drawing/2014/main" id="{5DB8CAC8-95AE-3DB9-882A-7A50844273FC}"/>
              </a:ext>
            </a:extLst>
          </p:cNvPr>
          <p:cNvSpPr/>
          <p:nvPr/>
        </p:nvSpPr>
        <p:spPr>
          <a:xfrm rot="16200000">
            <a:off x="-9971512" y="-1380257"/>
            <a:ext cx="7372455" cy="394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64 KB Register File</a:t>
            </a:r>
          </a:p>
        </p:txBody>
      </p:sp>
      <p:sp>
        <p:nvSpPr>
          <p:cNvPr id="268" name="Rectangle 267">
            <a:extLst>
              <a:ext uri="{FF2B5EF4-FFF2-40B4-BE49-F238E27FC236}">
                <a16:creationId xmlns:a16="http://schemas.microsoft.com/office/drawing/2014/main" id="{CB29482B-A9B8-20D9-0B09-4249160C55A8}"/>
              </a:ext>
            </a:extLst>
          </p:cNvPr>
          <p:cNvSpPr/>
          <p:nvPr/>
        </p:nvSpPr>
        <p:spPr>
          <a:xfrm>
            <a:off x="-5601164" y="546510"/>
            <a:ext cx="1058852" cy="582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Operand buffer</a:t>
            </a:r>
          </a:p>
        </p:txBody>
      </p:sp>
      <p:sp>
        <p:nvSpPr>
          <p:cNvPr id="269" name="Rectangle 268">
            <a:extLst>
              <a:ext uri="{FF2B5EF4-FFF2-40B4-BE49-F238E27FC236}">
                <a16:creationId xmlns:a16="http://schemas.microsoft.com/office/drawing/2014/main" id="{ECBEB9B7-9A1B-18F6-6456-1D0161C9EF1B}"/>
              </a:ext>
            </a:extLst>
          </p:cNvPr>
          <p:cNvSpPr/>
          <p:nvPr/>
        </p:nvSpPr>
        <p:spPr>
          <a:xfrm>
            <a:off x="-5861748" y="-1551731"/>
            <a:ext cx="1129687" cy="8443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Math Dispatch Unit</a:t>
            </a:r>
          </a:p>
        </p:txBody>
      </p:sp>
    </p:spTree>
    <p:extLst>
      <p:ext uri="{BB962C8B-B14F-4D97-AF65-F5344CB8AC3E}">
        <p14:creationId xmlns:p14="http://schemas.microsoft.com/office/powerpoint/2010/main" val="1651411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sp>
        <p:nvSpPr>
          <p:cNvPr id="1208" name="Rectangle 1207">
            <a:extLst>
              <a:ext uri="{FF2B5EF4-FFF2-40B4-BE49-F238E27FC236}">
                <a16:creationId xmlns:a16="http://schemas.microsoft.com/office/drawing/2014/main" id="{DDBC85F3-A5A0-7C2E-5FBB-33594269FCF9}"/>
              </a:ext>
            </a:extLst>
          </p:cNvPr>
          <p:cNvSpPr/>
          <p:nvPr/>
        </p:nvSpPr>
        <p:spPr>
          <a:xfrm>
            <a:off x="7811576" y="842513"/>
            <a:ext cx="3667059" cy="16675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400" dirty="0"/>
              <a:t>MIO</a:t>
            </a:r>
          </a:p>
          <a:p>
            <a:r>
              <a:rPr lang="en-SG" sz="1400" dirty="0"/>
              <a:t>Block</a:t>
            </a:r>
          </a:p>
        </p:txBody>
      </p:sp>
      <p:sp>
        <p:nvSpPr>
          <p:cNvPr id="1113" name="Rectangle 1112">
            <a:extLst>
              <a:ext uri="{FF2B5EF4-FFF2-40B4-BE49-F238E27FC236}">
                <a16:creationId xmlns:a16="http://schemas.microsoft.com/office/drawing/2014/main" id="{0305EEEE-5CB2-DB35-6F38-A0116700E110}"/>
              </a:ext>
            </a:extLst>
          </p:cNvPr>
          <p:cNvSpPr/>
          <p:nvPr/>
        </p:nvSpPr>
        <p:spPr>
          <a:xfrm>
            <a:off x="-11662314" y="-582091"/>
            <a:ext cx="11774232" cy="83105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cxnSp>
        <p:nvCxnSpPr>
          <p:cNvPr id="551" name="Straight Arrow Connector 550">
            <a:extLst>
              <a:ext uri="{FF2B5EF4-FFF2-40B4-BE49-F238E27FC236}">
                <a16:creationId xmlns:a16="http://schemas.microsoft.com/office/drawing/2014/main" id="{D14644C4-5DAC-F8C8-6550-8913B541BB9B}"/>
              </a:ext>
            </a:extLst>
          </p:cNvPr>
          <p:cNvCxnSpPr>
            <a:cxnSpLocks/>
          </p:cNvCxnSpPr>
          <p:nvPr/>
        </p:nvCxnSpPr>
        <p:spPr>
          <a:xfrm>
            <a:off x="3772533" y="6593360"/>
            <a:ext cx="4941" cy="626087"/>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7" name="Straight Arrow Connector 556">
            <a:extLst>
              <a:ext uri="{FF2B5EF4-FFF2-40B4-BE49-F238E27FC236}">
                <a16:creationId xmlns:a16="http://schemas.microsoft.com/office/drawing/2014/main" id="{567152B2-9121-E6B7-4AFD-F266B194EC15}"/>
              </a:ext>
            </a:extLst>
          </p:cNvPr>
          <p:cNvCxnSpPr>
            <a:cxnSpLocks/>
          </p:cNvCxnSpPr>
          <p:nvPr/>
        </p:nvCxnSpPr>
        <p:spPr>
          <a:xfrm flipH="1">
            <a:off x="4496871" y="7587838"/>
            <a:ext cx="1131" cy="361184"/>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096" name="Group 1095">
            <a:extLst>
              <a:ext uri="{FF2B5EF4-FFF2-40B4-BE49-F238E27FC236}">
                <a16:creationId xmlns:a16="http://schemas.microsoft.com/office/drawing/2014/main" id="{70ADCF6F-E7B9-2F64-DE72-5D636E0FD261}"/>
              </a:ext>
            </a:extLst>
          </p:cNvPr>
          <p:cNvGrpSpPr/>
          <p:nvPr/>
        </p:nvGrpSpPr>
        <p:grpSpPr>
          <a:xfrm>
            <a:off x="1609640" y="927288"/>
            <a:ext cx="5110299" cy="5690521"/>
            <a:chOff x="1654304" y="929354"/>
            <a:chExt cx="5110299" cy="5690521"/>
          </a:xfrm>
        </p:grpSpPr>
        <p:sp>
          <p:nvSpPr>
            <p:cNvPr id="529" name="Rectangle 528">
              <a:extLst>
                <a:ext uri="{FF2B5EF4-FFF2-40B4-BE49-F238E27FC236}">
                  <a16:creationId xmlns:a16="http://schemas.microsoft.com/office/drawing/2014/main" id="{0731E21A-BC9D-E1DB-590F-D8A9762623C8}"/>
                </a:ext>
              </a:extLst>
            </p:cNvPr>
            <p:cNvSpPr/>
            <p:nvPr/>
          </p:nvSpPr>
          <p:spPr>
            <a:xfrm>
              <a:off x="1654304" y="929354"/>
              <a:ext cx="5110299" cy="5690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301" name="Group 300">
              <a:extLst>
                <a:ext uri="{FF2B5EF4-FFF2-40B4-BE49-F238E27FC236}">
                  <a16:creationId xmlns:a16="http://schemas.microsoft.com/office/drawing/2014/main" id="{71D6225C-ECF5-286C-2155-68F6E1F976D0}"/>
                </a:ext>
              </a:extLst>
            </p:cNvPr>
            <p:cNvGrpSpPr/>
            <p:nvPr/>
          </p:nvGrpSpPr>
          <p:grpSpPr>
            <a:xfrm>
              <a:off x="2982915" y="974471"/>
              <a:ext cx="1184005" cy="626087"/>
              <a:chOff x="3752904" y="1856916"/>
              <a:chExt cx="1184005" cy="626087"/>
            </a:xfrm>
          </p:grpSpPr>
          <p:sp>
            <p:nvSpPr>
              <p:cNvPr id="302" name="Rectangle 301">
                <a:extLst>
                  <a:ext uri="{FF2B5EF4-FFF2-40B4-BE49-F238E27FC236}">
                    <a16:creationId xmlns:a16="http://schemas.microsoft.com/office/drawing/2014/main" id="{91B5F613-38C3-3BC4-67B6-368A0C07361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04" name="Rectangle 303">
                <a:extLst>
                  <a:ext uri="{FF2B5EF4-FFF2-40B4-BE49-F238E27FC236}">
                    <a16:creationId xmlns:a16="http://schemas.microsoft.com/office/drawing/2014/main" id="{20656E01-6168-5475-FD6E-92EEE979FD8E}"/>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05" name="Group 304">
              <a:extLst>
                <a:ext uri="{FF2B5EF4-FFF2-40B4-BE49-F238E27FC236}">
                  <a16:creationId xmlns:a16="http://schemas.microsoft.com/office/drawing/2014/main" id="{6D554F48-D9CC-63AF-893E-49E34C48CCA5}"/>
                </a:ext>
              </a:extLst>
            </p:cNvPr>
            <p:cNvGrpSpPr/>
            <p:nvPr/>
          </p:nvGrpSpPr>
          <p:grpSpPr>
            <a:xfrm>
              <a:off x="4263025" y="969602"/>
              <a:ext cx="1184005" cy="626087"/>
              <a:chOff x="3752904" y="1856916"/>
              <a:chExt cx="1184005" cy="626087"/>
            </a:xfrm>
          </p:grpSpPr>
          <p:sp>
            <p:nvSpPr>
              <p:cNvPr id="306" name="Rectangle 305">
                <a:extLst>
                  <a:ext uri="{FF2B5EF4-FFF2-40B4-BE49-F238E27FC236}">
                    <a16:creationId xmlns:a16="http://schemas.microsoft.com/office/drawing/2014/main" id="{631B33CB-2F4B-7642-5678-CE0519FB320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07" name="Rectangle 306">
                <a:extLst>
                  <a:ext uri="{FF2B5EF4-FFF2-40B4-BE49-F238E27FC236}">
                    <a16:creationId xmlns:a16="http://schemas.microsoft.com/office/drawing/2014/main" id="{E144F7D8-85D7-6B77-8F7D-F51D93B1DCA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308" name="Rectangle 307">
                <a:extLst>
                  <a:ext uri="{FF2B5EF4-FFF2-40B4-BE49-F238E27FC236}">
                    <a16:creationId xmlns:a16="http://schemas.microsoft.com/office/drawing/2014/main" id="{53C948A2-4D00-A935-6562-76AFE8D38E2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09" name="Group 308">
              <a:extLst>
                <a:ext uri="{FF2B5EF4-FFF2-40B4-BE49-F238E27FC236}">
                  <a16:creationId xmlns:a16="http://schemas.microsoft.com/office/drawing/2014/main" id="{3582EDD8-EBAA-DA5B-A1E8-876589B8B743}"/>
                </a:ext>
              </a:extLst>
            </p:cNvPr>
            <p:cNvGrpSpPr/>
            <p:nvPr/>
          </p:nvGrpSpPr>
          <p:grpSpPr>
            <a:xfrm>
              <a:off x="5547049" y="976888"/>
              <a:ext cx="1184005" cy="626087"/>
              <a:chOff x="3752904" y="1856916"/>
              <a:chExt cx="1184005" cy="626087"/>
            </a:xfrm>
          </p:grpSpPr>
          <p:sp>
            <p:nvSpPr>
              <p:cNvPr id="310" name="Rectangle 309">
                <a:extLst>
                  <a:ext uri="{FF2B5EF4-FFF2-40B4-BE49-F238E27FC236}">
                    <a16:creationId xmlns:a16="http://schemas.microsoft.com/office/drawing/2014/main" id="{F3109734-749F-8A6A-120F-CF210ED3E01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311" name="Rectangle 310">
                <a:extLst>
                  <a:ext uri="{FF2B5EF4-FFF2-40B4-BE49-F238E27FC236}">
                    <a16:creationId xmlns:a16="http://schemas.microsoft.com/office/drawing/2014/main" id="{98F65A3A-EC65-4CBB-A2F5-98BDD12FE846}"/>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312" name="Rectangle 311">
                <a:extLst>
                  <a:ext uri="{FF2B5EF4-FFF2-40B4-BE49-F238E27FC236}">
                    <a16:creationId xmlns:a16="http://schemas.microsoft.com/office/drawing/2014/main" id="{3832C810-C46E-13BD-C6A2-0639004ADB1B}"/>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98" name="Group 397">
              <a:extLst>
                <a:ext uri="{FF2B5EF4-FFF2-40B4-BE49-F238E27FC236}">
                  <a16:creationId xmlns:a16="http://schemas.microsoft.com/office/drawing/2014/main" id="{C30930D7-B6BC-43E0-874B-9694B397B639}"/>
                </a:ext>
              </a:extLst>
            </p:cNvPr>
            <p:cNvGrpSpPr/>
            <p:nvPr/>
          </p:nvGrpSpPr>
          <p:grpSpPr>
            <a:xfrm>
              <a:off x="4263025" y="1687926"/>
              <a:ext cx="1184005" cy="626087"/>
              <a:chOff x="3752904" y="1856916"/>
              <a:chExt cx="1184005" cy="626087"/>
            </a:xfrm>
          </p:grpSpPr>
          <p:sp>
            <p:nvSpPr>
              <p:cNvPr id="400" name="Rectangle 399">
                <a:extLst>
                  <a:ext uri="{FF2B5EF4-FFF2-40B4-BE49-F238E27FC236}">
                    <a16:creationId xmlns:a16="http://schemas.microsoft.com/office/drawing/2014/main" id="{79163A6F-067F-BD97-E25B-7DF9D1F451A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06" name="Rectangle 405">
                <a:extLst>
                  <a:ext uri="{FF2B5EF4-FFF2-40B4-BE49-F238E27FC236}">
                    <a16:creationId xmlns:a16="http://schemas.microsoft.com/office/drawing/2014/main" id="{C5ADF1B7-1ED5-6011-3BED-72949C9FAA28}"/>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09" name="Rectangle 408">
                <a:extLst>
                  <a:ext uri="{FF2B5EF4-FFF2-40B4-BE49-F238E27FC236}">
                    <a16:creationId xmlns:a16="http://schemas.microsoft.com/office/drawing/2014/main" id="{585E57F6-EBB4-9D06-BB91-2C4B0CFBDD0E}"/>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10" name="Group 409">
              <a:extLst>
                <a:ext uri="{FF2B5EF4-FFF2-40B4-BE49-F238E27FC236}">
                  <a16:creationId xmlns:a16="http://schemas.microsoft.com/office/drawing/2014/main" id="{840384C1-E1A3-0DD7-EEB1-D6981A66B402}"/>
                </a:ext>
              </a:extLst>
            </p:cNvPr>
            <p:cNvGrpSpPr/>
            <p:nvPr/>
          </p:nvGrpSpPr>
          <p:grpSpPr>
            <a:xfrm>
              <a:off x="5547049" y="1695212"/>
              <a:ext cx="1184005" cy="626087"/>
              <a:chOff x="3752904" y="1856916"/>
              <a:chExt cx="1184005" cy="626087"/>
            </a:xfrm>
          </p:grpSpPr>
          <p:sp>
            <p:nvSpPr>
              <p:cNvPr id="412" name="Rectangle 411">
                <a:extLst>
                  <a:ext uri="{FF2B5EF4-FFF2-40B4-BE49-F238E27FC236}">
                    <a16:creationId xmlns:a16="http://schemas.microsoft.com/office/drawing/2014/main" id="{52B75304-4B23-81B5-1DFE-680154991F9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13" name="Rectangle 412">
                <a:extLst>
                  <a:ext uri="{FF2B5EF4-FFF2-40B4-BE49-F238E27FC236}">
                    <a16:creationId xmlns:a16="http://schemas.microsoft.com/office/drawing/2014/main" id="{7B719C62-CA7C-1F5C-02FC-0D7BB12601F3}"/>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15" name="Rectangle 414">
                <a:extLst>
                  <a:ext uri="{FF2B5EF4-FFF2-40B4-BE49-F238E27FC236}">
                    <a16:creationId xmlns:a16="http://schemas.microsoft.com/office/drawing/2014/main" id="{60BEEA37-ED62-502F-8E75-30DB4312F62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64" name="Group 463">
              <a:extLst>
                <a:ext uri="{FF2B5EF4-FFF2-40B4-BE49-F238E27FC236}">
                  <a16:creationId xmlns:a16="http://schemas.microsoft.com/office/drawing/2014/main" id="{FE23EEB0-B5CA-222F-2067-1F2B3B43FCDA}"/>
                </a:ext>
              </a:extLst>
            </p:cNvPr>
            <p:cNvGrpSpPr/>
            <p:nvPr/>
          </p:nvGrpSpPr>
          <p:grpSpPr>
            <a:xfrm>
              <a:off x="4263025" y="2401392"/>
              <a:ext cx="1184005" cy="626087"/>
              <a:chOff x="3752904" y="1856916"/>
              <a:chExt cx="1184005" cy="626087"/>
            </a:xfrm>
          </p:grpSpPr>
          <p:sp>
            <p:nvSpPr>
              <p:cNvPr id="465" name="Rectangle 464">
                <a:extLst>
                  <a:ext uri="{FF2B5EF4-FFF2-40B4-BE49-F238E27FC236}">
                    <a16:creationId xmlns:a16="http://schemas.microsoft.com/office/drawing/2014/main" id="{FAAD5C34-13A0-2D78-C6A2-A66E4D0CEBB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66" name="Rectangle 465">
                <a:extLst>
                  <a:ext uri="{FF2B5EF4-FFF2-40B4-BE49-F238E27FC236}">
                    <a16:creationId xmlns:a16="http://schemas.microsoft.com/office/drawing/2014/main" id="{F407DD4A-9743-F297-2627-44212FEE988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67" name="Rectangle 466">
                <a:extLst>
                  <a:ext uri="{FF2B5EF4-FFF2-40B4-BE49-F238E27FC236}">
                    <a16:creationId xmlns:a16="http://schemas.microsoft.com/office/drawing/2014/main" id="{D290587A-4371-E892-DF44-DC371671ED2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68" name="Group 467">
              <a:extLst>
                <a:ext uri="{FF2B5EF4-FFF2-40B4-BE49-F238E27FC236}">
                  <a16:creationId xmlns:a16="http://schemas.microsoft.com/office/drawing/2014/main" id="{061ABFD3-C6E4-1C98-57F3-6F240A0A0672}"/>
                </a:ext>
              </a:extLst>
            </p:cNvPr>
            <p:cNvGrpSpPr/>
            <p:nvPr/>
          </p:nvGrpSpPr>
          <p:grpSpPr>
            <a:xfrm>
              <a:off x="5547049" y="2408678"/>
              <a:ext cx="1184005" cy="626087"/>
              <a:chOff x="3752904" y="1856916"/>
              <a:chExt cx="1184005" cy="626087"/>
            </a:xfrm>
          </p:grpSpPr>
          <p:sp>
            <p:nvSpPr>
              <p:cNvPr id="469" name="Rectangle 468">
                <a:extLst>
                  <a:ext uri="{FF2B5EF4-FFF2-40B4-BE49-F238E27FC236}">
                    <a16:creationId xmlns:a16="http://schemas.microsoft.com/office/drawing/2014/main" id="{9B0068A9-8423-DD14-999B-A164957C71F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70" name="Rectangle 469">
                <a:extLst>
                  <a:ext uri="{FF2B5EF4-FFF2-40B4-BE49-F238E27FC236}">
                    <a16:creationId xmlns:a16="http://schemas.microsoft.com/office/drawing/2014/main" id="{4AC89E28-2D5C-F25F-FF06-A39D7E926977}"/>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71" name="Rectangle 470">
                <a:extLst>
                  <a:ext uri="{FF2B5EF4-FFF2-40B4-BE49-F238E27FC236}">
                    <a16:creationId xmlns:a16="http://schemas.microsoft.com/office/drawing/2014/main" id="{4E94D4AF-3057-A970-0464-2BBBFF169F73}"/>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80" name="Group 479">
              <a:extLst>
                <a:ext uri="{FF2B5EF4-FFF2-40B4-BE49-F238E27FC236}">
                  <a16:creationId xmlns:a16="http://schemas.microsoft.com/office/drawing/2014/main" id="{76902DD0-1038-5F73-980D-A719AF963201}"/>
                </a:ext>
              </a:extLst>
            </p:cNvPr>
            <p:cNvGrpSpPr/>
            <p:nvPr/>
          </p:nvGrpSpPr>
          <p:grpSpPr>
            <a:xfrm>
              <a:off x="4263025" y="3119716"/>
              <a:ext cx="1184005" cy="626087"/>
              <a:chOff x="3752904" y="1856916"/>
              <a:chExt cx="1184005" cy="626087"/>
            </a:xfrm>
          </p:grpSpPr>
          <p:sp>
            <p:nvSpPr>
              <p:cNvPr id="481" name="Rectangle 480">
                <a:extLst>
                  <a:ext uri="{FF2B5EF4-FFF2-40B4-BE49-F238E27FC236}">
                    <a16:creationId xmlns:a16="http://schemas.microsoft.com/office/drawing/2014/main" id="{3417AEF4-8F37-00EB-6985-48035353FD3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82" name="Rectangle 481">
                <a:extLst>
                  <a:ext uri="{FF2B5EF4-FFF2-40B4-BE49-F238E27FC236}">
                    <a16:creationId xmlns:a16="http://schemas.microsoft.com/office/drawing/2014/main" id="{06DAE9A5-BF6C-7A5F-EDB9-520DC296F711}"/>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83" name="Rectangle 482">
                <a:extLst>
                  <a:ext uri="{FF2B5EF4-FFF2-40B4-BE49-F238E27FC236}">
                    <a16:creationId xmlns:a16="http://schemas.microsoft.com/office/drawing/2014/main" id="{BB27EC9F-E2D4-ED8B-F55A-07FEC8DAA130}"/>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484" name="Group 483">
              <a:extLst>
                <a:ext uri="{FF2B5EF4-FFF2-40B4-BE49-F238E27FC236}">
                  <a16:creationId xmlns:a16="http://schemas.microsoft.com/office/drawing/2014/main" id="{4EE90B48-90CA-4A8C-7D21-E71FAE7AA464}"/>
                </a:ext>
              </a:extLst>
            </p:cNvPr>
            <p:cNvGrpSpPr/>
            <p:nvPr/>
          </p:nvGrpSpPr>
          <p:grpSpPr>
            <a:xfrm>
              <a:off x="5547049" y="3127002"/>
              <a:ext cx="1184005" cy="626087"/>
              <a:chOff x="3752904" y="1856916"/>
              <a:chExt cx="1184005" cy="626087"/>
            </a:xfrm>
          </p:grpSpPr>
          <p:sp>
            <p:nvSpPr>
              <p:cNvPr id="485" name="Rectangle 484">
                <a:extLst>
                  <a:ext uri="{FF2B5EF4-FFF2-40B4-BE49-F238E27FC236}">
                    <a16:creationId xmlns:a16="http://schemas.microsoft.com/office/drawing/2014/main" id="{E1ADE760-44AA-D333-6E13-FEFAE7D1C6F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86" name="Rectangle 485">
                <a:extLst>
                  <a:ext uri="{FF2B5EF4-FFF2-40B4-BE49-F238E27FC236}">
                    <a16:creationId xmlns:a16="http://schemas.microsoft.com/office/drawing/2014/main" id="{250ACE84-44B7-6896-2967-5B34850EBDAE}"/>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487" name="Rectangle 486">
                <a:extLst>
                  <a:ext uri="{FF2B5EF4-FFF2-40B4-BE49-F238E27FC236}">
                    <a16:creationId xmlns:a16="http://schemas.microsoft.com/office/drawing/2014/main" id="{DA85D7FE-6C7B-EA9B-8988-5F5324EBA95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5" name="Group 564">
              <a:extLst>
                <a:ext uri="{FF2B5EF4-FFF2-40B4-BE49-F238E27FC236}">
                  <a16:creationId xmlns:a16="http://schemas.microsoft.com/office/drawing/2014/main" id="{55292466-B506-4841-A005-38077A387D7F}"/>
                </a:ext>
              </a:extLst>
            </p:cNvPr>
            <p:cNvGrpSpPr/>
            <p:nvPr/>
          </p:nvGrpSpPr>
          <p:grpSpPr>
            <a:xfrm>
              <a:off x="2982915" y="2405689"/>
              <a:ext cx="1184005" cy="626087"/>
              <a:chOff x="3752904" y="1856916"/>
              <a:chExt cx="1184005" cy="626087"/>
            </a:xfrm>
          </p:grpSpPr>
          <p:sp>
            <p:nvSpPr>
              <p:cNvPr id="566" name="Rectangle 565">
                <a:extLst>
                  <a:ext uri="{FF2B5EF4-FFF2-40B4-BE49-F238E27FC236}">
                    <a16:creationId xmlns:a16="http://schemas.microsoft.com/office/drawing/2014/main" id="{BDFE20C8-DEF3-DC28-3712-830031BB396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67" name="Rectangle 566">
                <a:extLst>
                  <a:ext uri="{FF2B5EF4-FFF2-40B4-BE49-F238E27FC236}">
                    <a16:creationId xmlns:a16="http://schemas.microsoft.com/office/drawing/2014/main" id="{211251A7-98F9-2D24-4E5B-1BEDA2054AE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68" name="Group 567">
              <a:extLst>
                <a:ext uri="{FF2B5EF4-FFF2-40B4-BE49-F238E27FC236}">
                  <a16:creationId xmlns:a16="http://schemas.microsoft.com/office/drawing/2014/main" id="{ECE2A99E-2512-86A9-D064-9CBA722F2FED}"/>
                </a:ext>
              </a:extLst>
            </p:cNvPr>
            <p:cNvGrpSpPr/>
            <p:nvPr/>
          </p:nvGrpSpPr>
          <p:grpSpPr>
            <a:xfrm>
              <a:off x="2982915" y="1690080"/>
              <a:ext cx="1184005" cy="626087"/>
              <a:chOff x="3752904" y="1856916"/>
              <a:chExt cx="1184005" cy="626087"/>
            </a:xfrm>
          </p:grpSpPr>
          <p:sp>
            <p:nvSpPr>
              <p:cNvPr id="569" name="Rectangle 568">
                <a:extLst>
                  <a:ext uri="{FF2B5EF4-FFF2-40B4-BE49-F238E27FC236}">
                    <a16:creationId xmlns:a16="http://schemas.microsoft.com/office/drawing/2014/main" id="{FF187354-AC79-ED3E-642D-E1212A41B66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70" name="Rectangle 569">
                <a:extLst>
                  <a:ext uri="{FF2B5EF4-FFF2-40B4-BE49-F238E27FC236}">
                    <a16:creationId xmlns:a16="http://schemas.microsoft.com/office/drawing/2014/main" id="{92BEAFA1-27D1-784C-C6BB-71350ADA5CD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571" name="Group 570">
              <a:extLst>
                <a:ext uri="{FF2B5EF4-FFF2-40B4-BE49-F238E27FC236}">
                  <a16:creationId xmlns:a16="http://schemas.microsoft.com/office/drawing/2014/main" id="{5FA11643-C3AF-91CD-E737-310CA53341CA}"/>
                </a:ext>
              </a:extLst>
            </p:cNvPr>
            <p:cNvGrpSpPr/>
            <p:nvPr/>
          </p:nvGrpSpPr>
          <p:grpSpPr>
            <a:xfrm>
              <a:off x="2982915" y="3121298"/>
              <a:ext cx="1184005" cy="626087"/>
              <a:chOff x="3752904" y="1856916"/>
              <a:chExt cx="1184005" cy="626087"/>
            </a:xfrm>
          </p:grpSpPr>
          <p:sp>
            <p:nvSpPr>
              <p:cNvPr id="572" name="Rectangle 571">
                <a:extLst>
                  <a:ext uri="{FF2B5EF4-FFF2-40B4-BE49-F238E27FC236}">
                    <a16:creationId xmlns:a16="http://schemas.microsoft.com/office/drawing/2014/main" id="{0AA4D358-C88D-B85E-4C23-34A7EBC4BBC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73" name="Rectangle 572">
                <a:extLst>
                  <a:ext uri="{FF2B5EF4-FFF2-40B4-BE49-F238E27FC236}">
                    <a16:creationId xmlns:a16="http://schemas.microsoft.com/office/drawing/2014/main" id="{48E14C88-199B-5875-1934-45302140B79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5" name="Group 1024">
              <a:extLst>
                <a:ext uri="{FF2B5EF4-FFF2-40B4-BE49-F238E27FC236}">
                  <a16:creationId xmlns:a16="http://schemas.microsoft.com/office/drawing/2014/main" id="{B6D7F05D-8990-C24B-5477-A8028B575D85}"/>
                </a:ext>
              </a:extLst>
            </p:cNvPr>
            <p:cNvGrpSpPr/>
            <p:nvPr/>
          </p:nvGrpSpPr>
          <p:grpSpPr>
            <a:xfrm>
              <a:off x="1696204" y="973965"/>
              <a:ext cx="1184005" cy="626087"/>
              <a:chOff x="3752904" y="1856916"/>
              <a:chExt cx="1184005" cy="626087"/>
            </a:xfrm>
          </p:grpSpPr>
          <p:sp>
            <p:nvSpPr>
              <p:cNvPr id="1027" name="Rectangle 1026">
                <a:extLst>
                  <a:ext uri="{FF2B5EF4-FFF2-40B4-BE49-F238E27FC236}">
                    <a16:creationId xmlns:a16="http://schemas.microsoft.com/office/drawing/2014/main" id="{EAAC83C3-A654-5FDC-D831-FDEE6886F2D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28" name="Rectangle 1027">
                <a:extLst>
                  <a:ext uri="{FF2B5EF4-FFF2-40B4-BE49-F238E27FC236}">
                    <a16:creationId xmlns:a16="http://schemas.microsoft.com/office/drawing/2014/main" id="{799B2112-A492-34C6-D58C-CB69DBCFCC6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29" name="Group 1028">
              <a:extLst>
                <a:ext uri="{FF2B5EF4-FFF2-40B4-BE49-F238E27FC236}">
                  <a16:creationId xmlns:a16="http://schemas.microsoft.com/office/drawing/2014/main" id="{D65F1EBE-CA9B-A6C3-4D4E-C12D6BEB27A4}"/>
                </a:ext>
              </a:extLst>
            </p:cNvPr>
            <p:cNvGrpSpPr/>
            <p:nvPr/>
          </p:nvGrpSpPr>
          <p:grpSpPr>
            <a:xfrm>
              <a:off x="1696204" y="2405183"/>
              <a:ext cx="1184005" cy="626087"/>
              <a:chOff x="3752904" y="1856916"/>
              <a:chExt cx="1184005" cy="626087"/>
            </a:xfrm>
          </p:grpSpPr>
          <p:sp>
            <p:nvSpPr>
              <p:cNvPr id="1030" name="Rectangle 1029">
                <a:extLst>
                  <a:ext uri="{FF2B5EF4-FFF2-40B4-BE49-F238E27FC236}">
                    <a16:creationId xmlns:a16="http://schemas.microsoft.com/office/drawing/2014/main" id="{7DCAAE62-F5C5-36B7-8DB3-E9E6BD33051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1" name="Rectangle 1030">
                <a:extLst>
                  <a:ext uri="{FF2B5EF4-FFF2-40B4-BE49-F238E27FC236}">
                    <a16:creationId xmlns:a16="http://schemas.microsoft.com/office/drawing/2014/main" id="{3744E715-5E96-8595-5F3A-2F04973C9D1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2" name="Group 1031">
              <a:extLst>
                <a:ext uri="{FF2B5EF4-FFF2-40B4-BE49-F238E27FC236}">
                  <a16:creationId xmlns:a16="http://schemas.microsoft.com/office/drawing/2014/main" id="{9E027EDC-9D02-8429-1413-2064AF1C428C}"/>
                </a:ext>
              </a:extLst>
            </p:cNvPr>
            <p:cNvGrpSpPr/>
            <p:nvPr/>
          </p:nvGrpSpPr>
          <p:grpSpPr>
            <a:xfrm>
              <a:off x="1696204" y="1689574"/>
              <a:ext cx="1184005" cy="626087"/>
              <a:chOff x="3752904" y="1856916"/>
              <a:chExt cx="1184005" cy="626087"/>
            </a:xfrm>
          </p:grpSpPr>
          <p:sp>
            <p:nvSpPr>
              <p:cNvPr id="1033" name="Rectangle 1032">
                <a:extLst>
                  <a:ext uri="{FF2B5EF4-FFF2-40B4-BE49-F238E27FC236}">
                    <a16:creationId xmlns:a16="http://schemas.microsoft.com/office/drawing/2014/main" id="{6E5350F1-425D-2F98-90AA-9B422D352D6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4" name="Rectangle 1033">
                <a:extLst>
                  <a:ext uri="{FF2B5EF4-FFF2-40B4-BE49-F238E27FC236}">
                    <a16:creationId xmlns:a16="http://schemas.microsoft.com/office/drawing/2014/main" id="{3DE4AFBD-32A7-7221-0BE3-E14FB109055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5" name="Group 1034">
              <a:extLst>
                <a:ext uri="{FF2B5EF4-FFF2-40B4-BE49-F238E27FC236}">
                  <a16:creationId xmlns:a16="http://schemas.microsoft.com/office/drawing/2014/main" id="{2FF2EC2D-3267-ADD6-3428-58F1D06D2CF8}"/>
                </a:ext>
              </a:extLst>
            </p:cNvPr>
            <p:cNvGrpSpPr/>
            <p:nvPr/>
          </p:nvGrpSpPr>
          <p:grpSpPr>
            <a:xfrm>
              <a:off x="1696204" y="3120792"/>
              <a:ext cx="1184005" cy="626087"/>
              <a:chOff x="3752904" y="1856916"/>
              <a:chExt cx="1184005" cy="626087"/>
            </a:xfrm>
          </p:grpSpPr>
          <p:sp>
            <p:nvSpPr>
              <p:cNvPr id="1036" name="Rectangle 1035">
                <a:extLst>
                  <a:ext uri="{FF2B5EF4-FFF2-40B4-BE49-F238E27FC236}">
                    <a16:creationId xmlns:a16="http://schemas.microsoft.com/office/drawing/2014/main" id="{1C27658F-D617-5E11-9031-684980CED47E}"/>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37" name="Rectangle 1036">
                <a:extLst>
                  <a:ext uri="{FF2B5EF4-FFF2-40B4-BE49-F238E27FC236}">
                    <a16:creationId xmlns:a16="http://schemas.microsoft.com/office/drawing/2014/main" id="{8713EBA3-18A0-0ED3-859E-E56EE4EED8D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38" name="Group 1037">
              <a:extLst>
                <a:ext uri="{FF2B5EF4-FFF2-40B4-BE49-F238E27FC236}">
                  <a16:creationId xmlns:a16="http://schemas.microsoft.com/office/drawing/2014/main" id="{DA94B045-FD46-4CDD-1D46-012C0B80702F}"/>
                </a:ext>
              </a:extLst>
            </p:cNvPr>
            <p:cNvGrpSpPr/>
            <p:nvPr/>
          </p:nvGrpSpPr>
          <p:grpSpPr>
            <a:xfrm>
              <a:off x="2982915" y="3806136"/>
              <a:ext cx="1184005" cy="626087"/>
              <a:chOff x="3752904" y="1856916"/>
              <a:chExt cx="1184005" cy="626087"/>
            </a:xfrm>
          </p:grpSpPr>
          <p:sp>
            <p:nvSpPr>
              <p:cNvPr id="1039" name="Rectangle 1038">
                <a:extLst>
                  <a:ext uri="{FF2B5EF4-FFF2-40B4-BE49-F238E27FC236}">
                    <a16:creationId xmlns:a16="http://schemas.microsoft.com/office/drawing/2014/main" id="{8A6554EE-BC29-88A6-AB4C-1A9F85F84D9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0" name="Rectangle 1039">
                <a:extLst>
                  <a:ext uri="{FF2B5EF4-FFF2-40B4-BE49-F238E27FC236}">
                    <a16:creationId xmlns:a16="http://schemas.microsoft.com/office/drawing/2014/main" id="{3FFB1307-6E5C-D37E-F775-5E676D18A6B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1" name="Group 1040">
              <a:extLst>
                <a:ext uri="{FF2B5EF4-FFF2-40B4-BE49-F238E27FC236}">
                  <a16:creationId xmlns:a16="http://schemas.microsoft.com/office/drawing/2014/main" id="{40D4BAFF-A0C8-7E4B-3B43-D249E754A0B1}"/>
                </a:ext>
              </a:extLst>
            </p:cNvPr>
            <p:cNvGrpSpPr/>
            <p:nvPr/>
          </p:nvGrpSpPr>
          <p:grpSpPr>
            <a:xfrm>
              <a:off x="4261938" y="3808553"/>
              <a:ext cx="1184005" cy="626087"/>
              <a:chOff x="3752904" y="1856916"/>
              <a:chExt cx="1184005" cy="626087"/>
            </a:xfrm>
          </p:grpSpPr>
          <p:sp>
            <p:nvSpPr>
              <p:cNvPr id="1042" name="Rectangle 1041">
                <a:extLst>
                  <a:ext uri="{FF2B5EF4-FFF2-40B4-BE49-F238E27FC236}">
                    <a16:creationId xmlns:a16="http://schemas.microsoft.com/office/drawing/2014/main" id="{C78949C5-AEA2-DD76-D7FF-EF2B568E5C3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3" name="Rectangle 1042">
                <a:extLst>
                  <a:ext uri="{FF2B5EF4-FFF2-40B4-BE49-F238E27FC236}">
                    <a16:creationId xmlns:a16="http://schemas.microsoft.com/office/drawing/2014/main" id="{4FCC7766-6946-EF22-EE1D-E31ED9FDEFB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44" name="Rectangle 1043">
                <a:extLst>
                  <a:ext uri="{FF2B5EF4-FFF2-40B4-BE49-F238E27FC236}">
                    <a16:creationId xmlns:a16="http://schemas.microsoft.com/office/drawing/2014/main" id="{EE90B30D-2CCA-8A25-4CF5-15082E6DAC81}"/>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5" name="Group 1044">
              <a:extLst>
                <a:ext uri="{FF2B5EF4-FFF2-40B4-BE49-F238E27FC236}">
                  <a16:creationId xmlns:a16="http://schemas.microsoft.com/office/drawing/2014/main" id="{8C3DD92C-B8D5-421B-872A-5C7C89AFF9FE}"/>
                </a:ext>
              </a:extLst>
            </p:cNvPr>
            <p:cNvGrpSpPr/>
            <p:nvPr/>
          </p:nvGrpSpPr>
          <p:grpSpPr>
            <a:xfrm>
              <a:off x="5547049" y="3808553"/>
              <a:ext cx="1184005" cy="626087"/>
              <a:chOff x="3752904" y="1856916"/>
              <a:chExt cx="1184005" cy="626087"/>
            </a:xfrm>
          </p:grpSpPr>
          <p:sp>
            <p:nvSpPr>
              <p:cNvPr id="1046" name="Rectangle 1045">
                <a:extLst>
                  <a:ext uri="{FF2B5EF4-FFF2-40B4-BE49-F238E27FC236}">
                    <a16:creationId xmlns:a16="http://schemas.microsoft.com/office/drawing/2014/main" id="{BF0F6976-BE2E-7D91-A179-CD106C9BF5F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47" name="Rectangle 1046">
                <a:extLst>
                  <a:ext uri="{FF2B5EF4-FFF2-40B4-BE49-F238E27FC236}">
                    <a16:creationId xmlns:a16="http://schemas.microsoft.com/office/drawing/2014/main" id="{726E8E33-0E62-2A77-5989-DF1E7DCEFC85}"/>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48" name="Rectangle 1047">
                <a:extLst>
                  <a:ext uri="{FF2B5EF4-FFF2-40B4-BE49-F238E27FC236}">
                    <a16:creationId xmlns:a16="http://schemas.microsoft.com/office/drawing/2014/main" id="{4865E639-1E65-F6D4-57D4-056A2AC0463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49" name="Group 1048">
              <a:extLst>
                <a:ext uri="{FF2B5EF4-FFF2-40B4-BE49-F238E27FC236}">
                  <a16:creationId xmlns:a16="http://schemas.microsoft.com/office/drawing/2014/main" id="{819744AD-94C6-30CA-9CE7-AA14BBB5784C}"/>
                </a:ext>
              </a:extLst>
            </p:cNvPr>
            <p:cNvGrpSpPr/>
            <p:nvPr/>
          </p:nvGrpSpPr>
          <p:grpSpPr>
            <a:xfrm>
              <a:off x="4263025" y="4519591"/>
              <a:ext cx="1184005" cy="626087"/>
              <a:chOff x="3752904" y="1856916"/>
              <a:chExt cx="1184005" cy="626087"/>
            </a:xfrm>
          </p:grpSpPr>
          <p:sp>
            <p:nvSpPr>
              <p:cNvPr id="1050" name="Rectangle 1049">
                <a:extLst>
                  <a:ext uri="{FF2B5EF4-FFF2-40B4-BE49-F238E27FC236}">
                    <a16:creationId xmlns:a16="http://schemas.microsoft.com/office/drawing/2014/main" id="{7B9050ED-F01E-BFAD-3EA9-DDE567C8D00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1" name="Rectangle 1050">
                <a:extLst>
                  <a:ext uri="{FF2B5EF4-FFF2-40B4-BE49-F238E27FC236}">
                    <a16:creationId xmlns:a16="http://schemas.microsoft.com/office/drawing/2014/main" id="{2065FDB9-3133-C445-97EA-8612DE8B0A9B}"/>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52" name="Rectangle 1051">
                <a:extLst>
                  <a:ext uri="{FF2B5EF4-FFF2-40B4-BE49-F238E27FC236}">
                    <a16:creationId xmlns:a16="http://schemas.microsoft.com/office/drawing/2014/main" id="{C42EE496-0EAE-3CFF-2A7B-A46A55ACD30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53" name="Group 1052">
              <a:extLst>
                <a:ext uri="{FF2B5EF4-FFF2-40B4-BE49-F238E27FC236}">
                  <a16:creationId xmlns:a16="http://schemas.microsoft.com/office/drawing/2014/main" id="{77662092-A0A1-0DFB-A2AA-2C5C9CA01CE3}"/>
                </a:ext>
              </a:extLst>
            </p:cNvPr>
            <p:cNvGrpSpPr/>
            <p:nvPr/>
          </p:nvGrpSpPr>
          <p:grpSpPr>
            <a:xfrm>
              <a:off x="5547049" y="4526877"/>
              <a:ext cx="1184005" cy="626087"/>
              <a:chOff x="3752904" y="1856916"/>
              <a:chExt cx="1184005" cy="626087"/>
            </a:xfrm>
          </p:grpSpPr>
          <p:sp>
            <p:nvSpPr>
              <p:cNvPr id="1054" name="Rectangle 1053">
                <a:extLst>
                  <a:ext uri="{FF2B5EF4-FFF2-40B4-BE49-F238E27FC236}">
                    <a16:creationId xmlns:a16="http://schemas.microsoft.com/office/drawing/2014/main" id="{73FCD558-1218-93C1-6998-096D5C1791B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5" name="Rectangle 1054">
                <a:extLst>
                  <a:ext uri="{FF2B5EF4-FFF2-40B4-BE49-F238E27FC236}">
                    <a16:creationId xmlns:a16="http://schemas.microsoft.com/office/drawing/2014/main" id="{65CE3A5F-8C00-B080-9191-E222779957E0}"/>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56" name="Rectangle 1055">
                <a:extLst>
                  <a:ext uri="{FF2B5EF4-FFF2-40B4-BE49-F238E27FC236}">
                    <a16:creationId xmlns:a16="http://schemas.microsoft.com/office/drawing/2014/main" id="{F6664E9B-4503-F0C4-AE48-55C9DDB7C0BF}"/>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57" name="Group 1056">
              <a:extLst>
                <a:ext uri="{FF2B5EF4-FFF2-40B4-BE49-F238E27FC236}">
                  <a16:creationId xmlns:a16="http://schemas.microsoft.com/office/drawing/2014/main" id="{F6EA28AF-35D1-AC13-86A6-B9203AD585CE}"/>
                </a:ext>
              </a:extLst>
            </p:cNvPr>
            <p:cNvGrpSpPr/>
            <p:nvPr/>
          </p:nvGrpSpPr>
          <p:grpSpPr>
            <a:xfrm>
              <a:off x="4263025" y="5233057"/>
              <a:ext cx="1184005" cy="626087"/>
              <a:chOff x="3752904" y="1856916"/>
              <a:chExt cx="1184005" cy="626087"/>
            </a:xfrm>
          </p:grpSpPr>
          <p:sp>
            <p:nvSpPr>
              <p:cNvPr id="1058" name="Rectangle 1057">
                <a:extLst>
                  <a:ext uri="{FF2B5EF4-FFF2-40B4-BE49-F238E27FC236}">
                    <a16:creationId xmlns:a16="http://schemas.microsoft.com/office/drawing/2014/main" id="{685FAA70-BDB6-1E38-D649-07EC740007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59" name="Rectangle 1058">
                <a:extLst>
                  <a:ext uri="{FF2B5EF4-FFF2-40B4-BE49-F238E27FC236}">
                    <a16:creationId xmlns:a16="http://schemas.microsoft.com/office/drawing/2014/main" id="{4DDB2E53-7FFC-4D51-AA02-D2ADC7FC66CD}"/>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0" name="Rectangle 1059">
                <a:extLst>
                  <a:ext uri="{FF2B5EF4-FFF2-40B4-BE49-F238E27FC236}">
                    <a16:creationId xmlns:a16="http://schemas.microsoft.com/office/drawing/2014/main" id="{D4A3C6BE-76F2-D886-6A7A-EC51DF03B216}"/>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1" name="Group 1060">
              <a:extLst>
                <a:ext uri="{FF2B5EF4-FFF2-40B4-BE49-F238E27FC236}">
                  <a16:creationId xmlns:a16="http://schemas.microsoft.com/office/drawing/2014/main" id="{446B1A93-DB44-D701-E92C-10772E74F120}"/>
                </a:ext>
              </a:extLst>
            </p:cNvPr>
            <p:cNvGrpSpPr/>
            <p:nvPr/>
          </p:nvGrpSpPr>
          <p:grpSpPr>
            <a:xfrm>
              <a:off x="5547049" y="5240343"/>
              <a:ext cx="1184005" cy="626087"/>
              <a:chOff x="3752904" y="1856916"/>
              <a:chExt cx="1184005" cy="626087"/>
            </a:xfrm>
          </p:grpSpPr>
          <p:sp>
            <p:nvSpPr>
              <p:cNvPr id="1062" name="Rectangle 1061">
                <a:extLst>
                  <a:ext uri="{FF2B5EF4-FFF2-40B4-BE49-F238E27FC236}">
                    <a16:creationId xmlns:a16="http://schemas.microsoft.com/office/drawing/2014/main" id="{E733A07A-FF00-9E31-D04C-E6AD9CE3C12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63" name="Rectangle 1062">
                <a:extLst>
                  <a:ext uri="{FF2B5EF4-FFF2-40B4-BE49-F238E27FC236}">
                    <a16:creationId xmlns:a16="http://schemas.microsoft.com/office/drawing/2014/main" id="{A5210CBB-79B0-988D-4C70-9F37FCB44B7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4" name="Rectangle 1063">
                <a:extLst>
                  <a:ext uri="{FF2B5EF4-FFF2-40B4-BE49-F238E27FC236}">
                    <a16:creationId xmlns:a16="http://schemas.microsoft.com/office/drawing/2014/main" id="{805C2EC9-D311-1929-A864-27DFC4F19947}"/>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5" name="Group 1064">
              <a:extLst>
                <a:ext uri="{FF2B5EF4-FFF2-40B4-BE49-F238E27FC236}">
                  <a16:creationId xmlns:a16="http://schemas.microsoft.com/office/drawing/2014/main" id="{880CCAB7-9A10-72A9-2255-6087153EBD5C}"/>
                </a:ext>
              </a:extLst>
            </p:cNvPr>
            <p:cNvGrpSpPr/>
            <p:nvPr/>
          </p:nvGrpSpPr>
          <p:grpSpPr>
            <a:xfrm>
              <a:off x="4263025" y="5951381"/>
              <a:ext cx="1184005" cy="626087"/>
              <a:chOff x="3752904" y="1856916"/>
              <a:chExt cx="1184005" cy="626087"/>
            </a:xfrm>
          </p:grpSpPr>
          <p:sp>
            <p:nvSpPr>
              <p:cNvPr id="1066" name="Rectangle 1065">
                <a:extLst>
                  <a:ext uri="{FF2B5EF4-FFF2-40B4-BE49-F238E27FC236}">
                    <a16:creationId xmlns:a16="http://schemas.microsoft.com/office/drawing/2014/main" id="{EA09E364-B7A9-97DA-CC9F-F6EC05D4D42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67" name="Rectangle 1066">
                <a:extLst>
                  <a:ext uri="{FF2B5EF4-FFF2-40B4-BE49-F238E27FC236}">
                    <a16:creationId xmlns:a16="http://schemas.microsoft.com/office/drawing/2014/main" id="{82D169FE-CC6B-56D9-043A-6BC1491968C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68" name="Rectangle 1067">
                <a:extLst>
                  <a:ext uri="{FF2B5EF4-FFF2-40B4-BE49-F238E27FC236}">
                    <a16:creationId xmlns:a16="http://schemas.microsoft.com/office/drawing/2014/main" id="{E613E84E-8D65-6C95-E9EE-9CF34FA84F2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69" name="Group 1068">
              <a:extLst>
                <a:ext uri="{FF2B5EF4-FFF2-40B4-BE49-F238E27FC236}">
                  <a16:creationId xmlns:a16="http://schemas.microsoft.com/office/drawing/2014/main" id="{1484D294-7532-EF0A-53A3-DC5FA2542459}"/>
                </a:ext>
              </a:extLst>
            </p:cNvPr>
            <p:cNvGrpSpPr/>
            <p:nvPr/>
          </p:nvGrpSpPr>
          <p:grpSpPr>
            <a:xfrm>
              <a:off x="5547049" y="5958667"/>
              <a:ext cx="1184005" cy="626087"/>
              <a:chOff x="3752904" y="1856916"/>
              <a:chExt cx="1184005" cy="626087"/>
            </a:xfrm>
          </p:grpSpPr>
          <p:sp>
            <p:nvSpPr>
              <p:cNvPr id="1070" name="Rectangle 1069">
                <a:extLst>
                  <a:ext uri="{FF2B5EF4-FFF2-40B4-BE49-F238E27FC236}">
                    <a16:creationId xmlns:a16="http://schemas.microsoft.com/office/drawing/2014/main" id="{70FADC7E-9620-6072-3427-911655D9C8C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1" name="Rectangle 1070">
                <a:extLst>
                  <a:ext uri="{FF2B5EF4-FFF2-40B4-BE49-F238E27FC236}">
                    <a16:creationId xmlns:a16="http://schemas.microsoft.com/office/drawing/2014/main" id="{85210C0E-B87C-F111-4D02-529C1BEECF94}"/>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072" name="Rectangle 1071">
                <a:extLst>
                  <a:ext uri="{FF2B5EF4-FFF2-40B4-BE49-F238E27FC236}">
                    <a16:creationId xmlns:a16="http://schemas.microsoft.com/office/drawing/2014/main" id="{015A4847-BB6D-8643-9698-15E7DE7719E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3" name="Group 1072">
              <a:extLst>
                <a:ext uri="{FF2B5EF4-FFF2-40B4-BE49-F238E27FC236}">
                  <a16:creationId xmlns:a16="http://schemas.microsoft.com/office/drawing/2014/main" id="{0C87789A-00CB-2BFA-1C12-7751A320270A}"/>
                </a:ext>
              </a:extLst>
            </p:cNvPr>
            <p:cNvGrpSpPr/>
            <p:nvPr/>
          </p:nvGrpSpPr>
          <p:grpSpPr>
            <a:xfrm>
              <a:off x="2982915" y="5237354"/>
              <a:ext cx="1184005" cy="626087"/>
              <a:chOff x="3752904" y="1856916"/>
              <a:chExt cx="1184005" cy="626087"/>
            </a:xfrm>
          </p:grpSpPr>
          <p:sp>
            <p:nvSpPr>
              <p:cNvPr id="1074" name="Rectangle 1073">
                <a:extLst>
                  <a:ext uri="{FF2B5EF4-FFF2-40B4-BE49-F238E27FC236}">
                    <a16:creationId xmlns:a16="http://schemas.microsoft.com/office/drawing/2014/main" id="{8F2E1E5B-F719-CC4E-64AA-22907003573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5" name="Rectangle 1074">
                <a:extLst>
                  <a:ext uri="{FF2B5EF4-FFF2-40B4-BE49-F238E27FC236}">
                    <a16:creationId xmlns:a16="http://schemas.microsoft.com/office/drawing/2014/main" id="{A3E7E3EB-7AFA-3EDB-E293-08B49C80AFB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6" name="Group 1075">
              <a:extLst>
                <a:ext uri="{FF2B5EF4-FFF2-40B4-BE49-F238E27FC236}">
                  <a16:creationId xmlns:a16="http://schemas.microsoft.com/office/drawing/2014/main" id="{3E0AED19-CF0E-1AE2-95E4-BC71B77C3AC2}"/>
                </a:ext>
              </a:extLst>
            </p:cNvPr>
            <p:cNvGrpSpPr/>
            <p:nvPr/>
          </p:nvGrpSpPr>
          <p:grpSpPr>
            <a:xfrm>
              <a:off x="2982915" y="4521745"/>
              <a:ext cx="1184005" cy="626087"/>
              <a:chOff x="3752904" y="1856916"/>
              <a:chExt cx="1184005" cy="626087"/>
            </a:xfrm>
          </p:grpSpPr>
          <p:sp>
            <p:nvSpPr>
              <p:cNvPr id="1077" name="Rectangle 1076">
                <a:extLst>
                  <a:ext uri="{FF2B5EF4-FFF2-40B4-BE49-F238E27FC236}">
                    <a16:creationId xmlns:a16="http://schemas.microsoft.com/office/drawing/2014/main" id="{39430C75-97D9-2B7C-656A-14752C1E62C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78" name="Rectangle 1077">
                <a:extLst>
                  <a:ext uri="{FF2B5EF4-FFF2-40B4-BE49-F238E27FC236}">
                    <a16:creationId xmlns:a16="http://schemas.microsoft.com/office/drawing/2014/main" id="{01DCE81A-F509-7ABD-A41E-54879CC6FE4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79" name="Group 1078">
              <a:extLst>
                <a:ext uri="{FF2B5EF4-FFF2-40B4-BE49-F238E27FC236}">
                  <a16:creationId xmlns:a16="http://schemas.microsoft.com/office/drawing/2014/main" id="{23521645-3AC3-1014-EC8B-7496A9E86361}"/>
                </a:ext>
              </a:extLst>
            </p:cNvPr>
            <p:cNvGrpSpPr/>
            <p:nvPr/>
          </p:nvGrpSpPr>
          <p:grpSpPr>
            <a:xfrm>
              <a:off x="2982915" y="5952963"/>
              <a:ext cx="1184005" cy="626087"/>
              <a:chOff x="3752904" y="1856916"/>
              <a:chExt cx="1184005" cy="626087"/>
            </a:xfrm>
          </p:grpSpPr>
          <p:sp>
            <p:nvSpPr>
              <p:cNvPr id="1080" name="Rectangle 1079">
                <a:extLst>
                  <a:ext uri="{FF2B5EF4-FFF2-40B4-BE49-F238E27FC236}">
                    <a16:creationId xmlns:a16="http://schemas.microsoft.com/office/drawing/2014/main" id="{77A271E8-2904-9EBE-6ED9-ADDF815A147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1" name="Rectangle 1080">
                <a:extLst>
                  <a:ext uri="{FF2B5EF4-FFF2-40B4-BE49-F238E27FC236}">
                    <a16:creationId xmlns:a16="http://schemas.microsoft.com/office/drawing/2014/main" id="{0E4F90D3-62DD-3307-FCD9-4880BDAABDBD}"/>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2" name="Group 1081">
              <a:extLst>
                <a:ext uri="{FF2B5EF4-FFF2-40B4-BE49-F238E27FC236}">
                  <a16:creationId xmlns:a16="http://schemas.microsoft.com/office/drawing/2014/main" id="{96E19158-9187-3AB4-E5D9-8DF3C92B99DB}"/>
                </a:ext>
              </a:extLst>
            </p:cNvPr>
            <p:cNvGrpSpPr/>
            <p:nvPr/>
          </p:nvGrpSpPr>
          <p:grpSpPr>
            <a:xfrm>
              <a:off x="1696204" y="3805630"/>
              <a:ext cx="1184005" cy="626087"/>
              <a:chOff x="3752904" y="1856916"/>
              <a:chExt cx="1184005" cy="626087"/>
            </a:xfrm>
          </p:grpSpPr>
          <p:sp>
            <p:nvSpPr>
              <p:cNvPr id="1083" name="Rectangle 1082">
                <a:extLst>
                  <a:ext uri="{FF2B5EF4-FFF2-40B4-BE49-F238E27FC236}">
                    <a16:creationId xmlns:a16="http://schemas.microsoft.com/office/drawing/2014/main" id="{845C44F6-E604-8AF9-08F4-CDAFA9C9833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4" name="Rectangle 1083">
                <a:extLst>
                  <a:ext uri="{FF2B5EF4-FFF2-40B4-BE49-F238E27FC236}">
                    <a16:creationId xmlns:a16="http://schemas.microsoft.com/office/drawing/2014/main" id="{A006F1D2-0F61-929F-4BFD-AC30CE67F32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5" name="Group 1084">
              <a:extLst>
                <a:ext uri="{FF2B5EF4-FFF2-40B4-BE49-F238E27FC236}">
                  <a16:creationId xmlns:a16="http://schemas.microsoft.com/office/drawing/2014/main" id="{A3900A80-A156-60AD-7AAC-4AAB31D56D4B}"/>
                </a:ext>
              </a:extLst>
            </p:cNvPr>
            <p:cNvGrpSpPr/>
            <p:nvPr/>
          </p:nvGrpSpPr>
          <p:grpSpPr>
            <a:xfrm>
              <a:off x="1696204" y="5236848"/>
              <a:ext cx="1184005" cy="626087"/>
              <a:chOff x="3752904" y="1856916"/>
              <a:chExt cx="1184005" cy="626087"/>
            </a:xfrm>
          </p:grpSpPr>
          <p:sp>
            <p:nvSpPr>
              <p:cNvPr id="1086" name="Rectangle 1085">
                <a:extLst>
                  <a:ext uri="{FF2B5EF4-FFF2-40B4-BE49-F238E27FC236}">
                    <a16:creationId xmlns:a16="http://schemas.microsoft.com/office/drawing/2014/main" id="{F2A48D45-B52F-A675-A60B-849A88ED09F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87" name="Rectangle 1086">
                <a:extLst>
                  <a:ext uri="{FF2B5EF4-FFF2-40B4-BE49-F238E27FC236}">
                    <a16:creationId xmlns:a16="http://schemas.microsoft.com/office/drawing/2014/main" id="{6E4FA5EB-5EF6-C2AB-6662-617F8AB09B2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88" name="Group 1087">
              <a:extLst>
                <a:ext uri="{FF2B5EF4-FFF2-40B4-BE49-F238E27FC236}">
                  <a16:creationId xmlns:a16="http://schemas.microsoft.com/office/drawing/2014/main" id="{A41A1F9E-1C65-774C-5D7B-5D7432F1CE4A}"/>
                </a:ext>
              </a:extLst>
            </p:cNvPr>
            <p:cNvGrpSpPr/>
            <p:nvPr/>
          </p:nvGrpSpPr>
          <p:grpSpPr>
            <a:xfrm>
              <a:off x="1696204" y="4521239"/>
              <a:ext cx="1184005" cy="626087"/>
              <a:chOff x="3752904" y="1856916"/>
              <a:chExt cx="1184005" cy="626087"/>
            </a:xfrm>
          </p:grpSpPr>
          <p:sp>
            <p:nvSpPr>
              <p:cNvPr id="1089" name="Rectangle 1088">
                <a:extLst>
                  <a:ext uri="{FF2B5EF4-FFF2-40B4-BE49-F238E27FC236}">
                    <a16:creationId xmlns:a16="http://schemas.microsoft.com/office/drawing/2014/main" id="{1C0B39DD-4F54-EC5D-07BF-90FCB97DC83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90" name="Rectangle 1089">
                <a:extLst>
                  <a:ext uri="{FF2B5EF4-FFF2-40B4-BE49-F238E27FC236}">
                    <a16:creationId xmlns:a16="http://schemas.microsoft.com/office/drawing/2014/main" id="{772943D7-9127-D9D7-E5D3-5FC34FB6C983}"/>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91" name="Group 1090">
              <a:extLst>
                <a:ext uri="{FF2B5EF4-FFF2-40B4-BE49-F238E27FC236}">
                  <a16:creationId xmlns:a16="http://schemas.microsoft.com/office/drawing/2014/main" id="{FD109441-225F-E1CC-BCF0-40FA007BB005}"/>
                </a:ext>
              </a:extLst>
            </p:cNvPr>
            <p:cNvGrpSpPr/>
            <p:nvPr/>
          </p:nvGrpSpPr>
          <p:grpSpPr>
            <a:xfrm>
              <a:off x="1696204" y="5952457"/>
              <a:ext cx="1184005" cy="626087"/>
              <a:chOff x="3752904" y="1856916"/>
              <a:chExt cx="1184005" cy="626087"/>
            </a:xfrm>
          </p:grpSpPr>
          <p:sp>
            <p:nvSpPr>
              <p:cNvPr id="1092" name="Rectangle 1091">
                <a:extLst>
                  <a:ext uri="{FF2B5EF4-FFF2-40B4-BE49-F238E27FC236}">
                    <a16:creationId xmlns:a16="http://schemas.microsoft.com/office/drawing/2014/main" id="{EF84B445-4116-13FE-79A7-87A7B031D0B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093" name="Rectangle 1092">
                <a:extLst>
                  <a:ext uri="{FF2B5EF4-FFF2-40B4-BE49-F238E27FC236}">
                    <a16:creationId xmlns:a16="http://schemas.microsoft.com/office/drawing/2014/main" id="{1A02BF4B-D147-2539-516E-E4E51FB17BBC}"/>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pic>
        <p:nvPicPr>
          <p:cNvPr id="428" name="Picture 427" descr="A diagram of a computer system&#10;&#10;Description automatically generated">
            <a:extLst>
              <a:ext uri="{FF2B5EF4-FFF2-40B4-BE49-F238E27FC236}">
                <a16:creationId xmlns:a16="http://schemas.microsoft.com/office/drawing/2014/main" id="{BC9B34CA-6BC4-F54C-7785-98505DDF9206}"/>
              </a:ext>
            </a:extLst>
          </p:cNvPr>
          <p:cNvPicPr>
            <a:picLocks noChangeAspect="1"/>
          </p:cNvPicPr>
          <p:nvPr/>
        </p:nvPicPr>
        <p:blipFill>
          <a:blip r:embed="rId3"/>
          <a:stretch>
            <a:fillRect/>
          </a:stretch>
        </p:blipFill>
        <p:spPr>
          <a:xfrm>
            <a:off x="14134460" y="-226481"/>
            <a:ext cx="5660571" cy="4252612"/>
          </a:xfrm>
          <a:prstGeom prst="rect">
            <a:avLst/>
          </a:prstGeom>
        </p:spPr>
      </p:pic>
      <p:sp>
        <p:nvSpPr>
          <p:cNvPr id="279" name="Rectangle 278">
            <a:extLst>
              <a:ext uri="{FF2B5EF4-FFF2-40B4-BE49-F238E27FC236}">
                <a16:creationId xmlns:a16="http://schemas.microsoft.com/office/drawing/2014/main" id="{6CE39A1C-3966-AF18-01F9-0C1D2A20AFA8}"/>
              </a:ext>
            </a:extLst>
          </p:cNvPr>
          <p:cNvSpPr/>
          <p:nvPr/>
        </p:nvSpPr>
        <p:spPr>
          <a:xfrm>
            <a:off x="1447887" y="-1890944"/>
            <a:ext cx="6524625" cy="458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 Instruction Cache</a:t>
            </a:r>
          </a:p>
        </p:txBody>
      </p:sp>
      <p:sp>
        <p:nvSpPr>
          <p:cNvPr id="280" name="Rectangle 279">
            <a:extLst>
              <a:ext uri="{FF2B5EF4-FFF2-40B4-BE49-F238E27FC236}">
                <a16:creationId xmlns:a16="http://schemas.microsoft.com/office/drawing/2014/main" id="{0DEE9280-C0F2-36D6-0582-EF9ECB74C206}"/>
              </a:ext>
            </a:extLst>
          </p:cNvPr>
          <p:cNvSpPr/>
          <p:nvPr/>
        </p:nvSpPr>
        <p:spPr>
          <a:xfrm>
            <a:off x="8146631" y="-1890944"/>
            <a:ext cx="4045370" cy="4585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L1.5 </a:t>
            </a:r>
            <a:r>
              <a:rPr lang="en-SG" dirty="0" err="1"/>
              <a:t>InDexed</a:t>
            </a:r>
            <a:r>
              <a:rPr lang="en-SG" dirty="0"/>
              <a:t> Constant Cache 8 KB</a:t>
            </a:r>
          </a:p>
        </p:txBody>
      </p:sp>
      <p:sp>
        <p:nvSpPr>
          <p:cNvPr id="283" name="Rectangle 282">
            <a:extLst>
              <a:ext uri="{FF2B5EF4-FFF2-40B4-BE49-F238E27FC236}">
                <a16:creationId xmlns:a16="http://schemas.microsoft.com/office/drawing/2014/main" id="{487BEF0B-DEEB-B9D1-BA00-8E3B78708A44}"/>
              </a:ext>
            </a:extLst>
          </p:cNvPr>
          <p:cNvSpPr/>
          <p:nvPr/>
        </p:nvSpPr>
        <p:spPr>
          <a:xfrm>
            <a:off x="4064593" y="-1089501"/>
            <a:ext cx="3927141" cy="3086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L0 Instruction Cache</a:t>
            </a:r>
          </a:p>
        </p:txBody>
      </p:sp>
      <p:sp>
        <p:nvSpPr>
          <p:cNvPr id="285" name="Rectangle 284">
            <a:extLst>
              <a:ext uri="{FF2B5EF4-FFF2-40B4-BE49-F238E27FC236}">
                <a16:creationId xmlns:a16="http://schemas.microsoft.com/office/drawing/2014/main" id="{1DEB7E0D-3399-50AF-158F-0F78DA1C6A3E}"/>
              </a:ext>
            </a:extLst>
          </p:cNvPr>
          <p:cNvSpPr/>
          <p:nvPr/>
        </p:nvSpPr>
        <p:spPr>
          <a:xfrm>
            <a:off x="922322" y="7234206"/>
            <a:ext cx="8461305" cy="3944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64 KB Register File</a:t>
            </a:r>
          </a:p>
        </p:txBody>
      </p:sp>
      <p:sp>
        <p:nvSpPr>
          <p:cNvPr id="286" name="Rectangle 285">
            <a:extLst>
              <a:ext uri="{FF2B5EF4-FFF2-40B4-BE49-F238E27FC236}">
                <a16:creationId xmlns:a16="http://schemas.microsoft.com/office/drawing/2014/main" id="{30AB03B7-538A-AD74-D97B-C8A28C55EC26}"/>
              </a:ext>
            </a:extLst>
          </p:cNvPr>
          <p:cNvSpPr/>
          <p:nvPr/>
        </p:nvSpPr>
        <p:spPr>
          <a:xfrm>
            <a:off x="922322" y="-506474"/>
            <a:ext cx="11269677" cy="3816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Warp Scheduler</a:t>
            </a:r>
          </a:p>
        </p:txBody>
      </p:sp>
      <p:sp>
        <p:nvSpPr>
          <p:cNvPr id="287" name="Rectangle 286">
            <a:extLst>
              <a:ext uri="{FF2B5EF4-FFF2-40B4-BE49-F238E27FC236}">
                <a16:creationId xmlns:a16="http://schemas.microsoft.com/office/drawing/2014/main" id="{876B33D3-A6A7-E491-47BF-EF68B86BD064}"/>
              </a:ext>
            </a:extLst>
          </p:cNvPr>
          <p:cNvSpPr/>
          <p:nvPr/>
        </p:nvSpPr>
        <p:spPr>
          <a:xfrm>
            <a:off x="1866627" y="-1052839"/>
            <a:ext cx="1490247" cy="226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Branch Unit</a:t>
            </a:r>
          </a:p>
        </p:txBody>
      </p:sp>
      <p:sp>
        <p:nvSpPr>
          <p:cNvPr id="294" name="Rectangle 293">
            <a:extLst>
              <a:ext uri="{FF2B5EF4-FFF2-40B4-BE49-F238E27FC236}">
                <a16:creationId xmlns:a16="http://schemas.microsoft.com/office/drawing/2014/main" id="{54E3F77F-BB74-764B-451E-A9F164D156F1}"/>
              </a:ext>
            </a:extLst>
          </p:cNvPr>
          <p:cNvSpPr/>
          <p:nvPr/>
        </p:nvSpPr>
        <p:spPr>
          <a:xfrm>
            <a:off x="1677639" y="202835"/>
            <a:ext cx="9081944" cy="3911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Math Dispatch Unit</a:t>
            </a:r>
          </a:p>
        </p:txBody>
      </p:sp>
      <p:grpSp>
        <p:nvGrpSpPr>
          <p:cNvPr id="533" name="Group 532">
            <a:extLst>
              <a:ext uri="{FF2B5EF4-FFF2-40B4-BE49-F238E27FC236}">
                <a16:creationId xmlns:a16="http://schemas.microsoft.com/office/drawing/2014/main" id="{C4512FBB-BB7A-EBDC-F151-A8B9537F1B04}"/>
              </a:ext>
            </a:extLst>
          </p:cNvPr>
          <p:cNvGrpSpPr/>
          <p:nvPr/>
        </p:nvGrpSpPr>
        <p:grpSpPr>
          <a:xfrm>
            <a:off x="8775515" y="1915438"/>
            <a:ext cx="962757" cy="496662"/>
            <a:chOff x="6871745" y="902186"/>
            <a:chExt cx="1173627" cy="496662"/>
          </a:xfrm>
        </p:grpSpPr>
        <p:sp>
          <p:nvSpPr>
            <p:cNvPr id="532" name="Rectangle 531">
              <a:extLst>
                <a:ext uri="{FF2B5EF4-FFF2-40B4-BE49-F238E27FC236}">
                  <a16:creationId xmlns:a16="http://schemas.microsoft.com/office/drawing/2014/main" id="{9DBF432A-0590-4FCB-86B2-3AB5DDEBDAEA}"/>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292" name="Rectangle 291">
              <a:extLst>
                <a:ext uri="{FF2B5EF4-FFF2-40B4-BE49-F238E27FC236}">
                  <a16:creationId xmlns:a16="http://schemas.microsoft.com/office/drawing/2014/main" id="{2E58D453-D236-D1B6-C086-4EE13BB1A6D8}"/>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298" name="Rectangle 297">
              <a:extLst>
                <a:ext uri="{FF2B5EF4-FFF2-40B4-BE49-F238E27FC236}">
                  <a16:creationId xmlns:a16="http://schemas.microsoft.com/office/drawing/2014/main" id="{53157604-3329-D0B7-3F25-05F41EAF4C57}"/>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299" name="Rectangle 298">
              <a:extLst>
                <a:ext uri="{FF2B5EF4-FFF2-40B4-BE49-F238E27FC236}">
                  <a16:creationId xmlns:a16="http://schemas.microsoft.com/office/drawing/2014/main" id="{96678398-F4EB-747F-8500-DA885EB9914E}"/>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300" name="Rectangle 299">
              <a:extLst>
                <a:ext uri="{FF2B5EF4-FFF2-40B4-BE49-F238E27FC236}">
                  <a16:creationId xmlns:a16="http://schemas.microsoft.com/office/drawing/2014/main" id="{A2364B79-446C-B35F-A95C-A9771AB072C6}"/>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grpSp>
      <p:sp>
        <p:nvSpPr>
          <p:cNvPr id="459" name="Rectangle 458">
            <a:extLst>
              <a:ext uri="{FF2B5EF4-FFF2-40B4-BE49-F238E27FC236}">
                <a16:creationId xmlns:a16="http://schemas.microsoft.com/office/drawing/2014/main" id="{1547BF57-B477-E293-177C-33F458DDFCA4}"/>
              </a:ext>
            </a:extLst>
          </p:cNvPr>
          <p:cNvSpPr/>
          <p:nvPr/>
        </p:nvSpPr>
        <p:spPr>
          <a:xfrm>
            <a:off x="918160" y="7816752"/>
            <a:ext cx="11258863" cy="4173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 </a:t>
            </a:r>
            <a:r>
              <a:rPr lang="en-SG" dirty="0" err="1"/>
              <a:t>Dcache</a:t>
            </a:r>
            <a:r>
              <a:rPr lang="en-SG" dirty="0"/>
              <a:t>/</a:t>
            </a:r>
            <a:r>
              <a:rPr lang="en-SG" dirty="0" err="1"/>
              <a:t>Smem</a:t>
            </a:r>
            <a:r>
              <a:rPr lang="en-SG" dirty="0"/>
              <a:t> 128kb (MIO)</a:t>
            </a:r>
          </a:p>
        </p:txBody>
      </p:sp>
      <p:sp>
        <p:nvSpPr>
          <p:cNvPr id="491" name="Rectangle 490">
            <a:extLst>
              <a:ext uri="{FF2B5EF4-FFF2-40B4-BE49-F238E27FC236}">
                <a16:creationId xmlns:a16="http://schemas.microsoft.com/office/drawing/2014/main" id="{273E732D-AC61-0E82-CEE9-7ADDFAFDD0B3}"/>
              </a:ext>
            </a:extLst>
          </p:cNvPr>
          <p:cNvSpPr/>
          <p:nvPr/>
        </p:nvSpPr>
        <p:spPr>
          <a:xfrm>
            <a:off x="8775515" y="1381307"/>
            <a:ext cx="2554231" cy="3172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MIO Scheduler</a:t>
            </a:r>
          </a:p>
        </p:txBody>
      </p:sp>
      <p:grpSp>
        <p:nvGrpSpPr>
          <p:cNvPr id="508" name="Group 507">
            <a:extLst>
              <a:ext uri="{FF2B5EF4-FFF2-40B4-BE49-F238E27FC236}">
                <a16:creationId xmlns:a16="http://schemas.microsoft.com/office/drawing/2014/main" id="{271CD18B-BF2E-A6F2-C6D3-3277C3BD3F63}"/>
              </a:ext>
            </a:extLst>
          </p:cNvPr>
          <p:cNvGrpSpPr/>
          <p:nvPr/>
        </p:nvGrpSpPr>
        <p:grpSpPr>
          <a:xfrm>
            <a:off x="18960179" y="-3648128"/>
            <a:ext cx="6524625" cy="4981575"/>
            <a:chOff x="12585070" y="-3334792"/>
            <a:chExt cx="6524625" cy="4981575"/>
          </a:xfrm>
        </p:grpSpPr>
        <p:pic>
          <p:nvPicPr>
            <p:cNvPr id="171" name="Picture 170" descr="A diagram of a computer&#10;&#10;Description automatically generated">
              <a:extLst>
                <a:ext uri="{FF2B5EF4-FFF2-40B4-BE49-F238E27FC236}">
                  <a16:creationId xmlns:a16="http://schemas.microsoft.com/office/drawing/2014/main" id="{CB6DDF76-5BDD-518C-8044-6006890AC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85070" y="-3334792"/>
              <a:ext cx="6524625" cy="4981575"/>
            </a:xfrm>
            <a:prstGeom prst="rect">
              <a:avLst/>
            </a:prstGeom>
          </p:spPr>
        </p:pic>
        <mc:AlternateContent xmlns:mc="http://schemas.openxmlformats.org/markup-compatibility/2006" xmlns:p14="http://schemas.microsoft.com/office/powerpoint/2010/main">
          <mc:Choice Requires="p14">
            <p:contentPart p14:bwMode="auto" r:id="rId5">
              <p14:nvContentPartPr>
                <p14:cNvPr id="495" name="Ink 494">
                  <a:extLst>
                    <a:ext uri="{FF2B5EF4-FFF2-40B4-BE49-F238E27FC236}">
                      <a16:creationId xmlns:a16="http://schemas.microsoft.com/office/drawing/2014/main" id="{56B98285-09CF-CA7C-3915-3C0808647A51}"/>
                    </a:ext>
                  </a:extLst>
                </p14:cNvPr>
                <p14:cNvContentPartPr/>
                <p14:nvPr/>
              </p14:nvContentPartPr>
              <p14:xfrm>
                <a:off x="12896651" y="811429"/>
                <a:ext cx="1204200" cy="133200"/>
              </p14:xfrm>
            </p:contentPart>
          </mc:Choice>
          <mc:Fallback xmlns="">
            <p:pic>
              <p:nvPicPr>
                <p:cNvPr id="495" name="Ink 494">
                  <a:extLst>
                    <a:ext uri="{FF2B5EF4-FFF2-40B4-BE49-F238E27FC236}">
                      <a16:creationId xmlns:a16="http://schemas.microsoft.com/office/drawing/2014/main" id="{56B98285-09CF-CA7C-3915-3C0808647A51}"/>
                    </a:ext>
                  </a:extLst>
                </p:cNvPr>
                <p:cNvPicPr/>
                <p:nvPr/>
              </p:nvPicPr>
              <p:blipFill>
                <a:blip r:embed="rId6"/>
                <a:stretch>
                  <a:fillRect/>
                </a:stretch>
              </p:blipFill>
              <p:spPr>
                <a:xfrm>
                  <a:off x="12861011" y="775789"/>
                  <a:ext cx="1275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96" name="Ink 495">
                  <a:extLst>
                    <a:ext uri="{FF2B5EF4-FFF2-40B4-BE49-F238E27FC236}">
                      <a16:creationId xmlns:a16="http://schemas.microsoft.com/office/drawing/2014/main" id="{0778F72B-0ABE-EF98-11F8-16F9180ADCBF}"/>
                    </a:ext>
                  </a:extLst>
                </p14:cNvPr>
                <p14:cNvContentPartPr/>
                <p14:nvPr/>
              </p14:nvContentPartPr>
              <p14:xfrm>
                <a:off x="13250171" y="493189"/>
                <a:ext cx="857880" cy="60480"/>
              </p14:xfrm>
            </p:contentPart>
          </mc:Choice>
          <mc:Fallback xmlns="">
            <p:pic>
              <p:nvPicPr>
                <p:cNvPr id="496" name="Ink 495">
                  <a:extLst>
                    <a:ext uri="{FF2B5EF4-FFF2-40B4-BE49-F238E27FC236}">
                      <a16:creationId xmlns:a16="http://schemas.microsoft.com/office/drawing/2014/main" id="{0778F72B-0ABE-EF98-11F8-16F9180ADCBF}"/>
                    </a:ext>
                  </a:extLst>
                </p:cNvPr>
                <p:cNvPicPr/>
                <p:nvPr/>
              </p:nvPicPr>
              <p:blipFill>
                <a:blip r:embed="rId8"/>
                <a:stretch>
                  <a:fillRect/>
                </a:stretch>
              </p:blipFill>
              <p:spPr>
                <a:xfrm>
                  <a:off x="13214531" y="457189"/>
                  <a:ext cx="929520" cy="132120"/>
                </a:xfrm>
                <a:prstGeom prst="rect">
                  <a:avLst/>
                </a:prstGeom>
              </p:spPr>
            </p:pic>
          </mc:Fallback>
        </mc:AlternateContent>
      </p:grpSp>
      <p:grpSp>
        <p:nvGrpSpPr>
          <p:cNvPr id="512" name="Group 511">
            <a:extLst>
              <a:ext uri="{FF2B5EF4-FFF2-40B4-BE49-F238E27FC236}">
                <a16:creationId xmlns:a16="http://schemas.microsoft.com/office/drawing/2014/main" id="{67FBBEF7-4841-3A8B-9B63-060E12E2C5D0}"/>
              </a:ext>
            </a:extLst>
          </p:cNvPr>
          <p:cNvGrpSpPr/>
          <p:nvPr/>
        </p:nvGrpSpPr>
        <p:grpSpPr>
          <a:xfrm>
            <a:off x="-5921431" y="-9130989"/>
            <a:ext cx="6790397" cy="5092798"/>
            <a:chOff x="-6654738" y="-4171898"/>
            <a:chExt cx="6790397" cy="5092798"/>
          </a:xfrm>
        </p:grpSpPr>
        <p:pic>
          <p:nvPicPr>
            <p:cNvPr id="172" name="Picture 2">
              <a:extLst>
                <a:ext uri="{FF2B5EF4-FFF2-40B4-BE49-F238E27FC236}">
                  <a16:creationId xmlns:a16="http://schemas.microsoft.com/office/drawing/2014/main" id="{39BD884A-7EA5-D0EB-B130-05181DAA8A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54738" y="-4171898"/>
              <a:ext cx="6790397" cy="50927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0">
              <p14:nvContentPartPr>
                <p14:cNvPr id="500" name="Ink 499">
                  <a:extLst>
                    <a:ext uri="{FF2B5EF4-FFF2-40B4-BE49-F238E27FC236}">
                      <a16:creationId xmlns:a16="http://schemas.microsoft.com/office/drawing/2014/main" id="{FB5271F4-E43E-CC77-1C8F-19D49AB1D644}"/>
                    </a:ext>
                  </a:extLst>
                </p14:cNvPr>
                <p14:cNvContentPartPr/>
                <p14:nvPr/>
              </p14:nvContentPartPr>
              <p14:xfrm>
                <a:off x="-5449663" y="243760"/>
                <a:ext cx="4427280" cy="425520"/>
              </p14:xfrm>
            </p:contentPart>
          </mc:Choice>
          <mc:Fallback xmlns="">
            <p:pic>
              <p:nvPicPr>
                <p:cNvPr id="500" name="Ink 499">
                  <a:extLst>
                    <a:ext uri="{FF2B5EF4-FFF2-40B4-BE49-F238E27FC236}">
                      <a16:creationId xmlns:a16="http://schemas.microsoft.com/office/drawing/2014/main" id="{FB5271F4-E43E-CC77-1C8F-19D49AB1D644}"/>
                    </a:ext>
                  </a:extLst>
                </p:cNvPr>
                <p:cNvPicPr/>
                <p:nvPr/>
              </p:nvPicPr>
              <p:blipFill>
                <a:blip r:embed="rId11"/>
                <a:stretch>
                  <a:fillRect/>
                </a:stretch>
              </p:blipFill>
              <p:spPr>
                <a:xfrm>
                  <a:off x="-5485303" y="207760"/>
                  <a:ext cx="4498920" cy="497160"/>
                </a:xfrm>
                <a:prstGeom prst="rect">
                  <a:avLst/>
                </a:prstGeom>
              </p:spPr>
            </p:pic>
          </mc:Fallback>
        </mc:AlternateContent>
      </p:grpSp>
      <p:grpSp>
        <p:nvGrpSpPr>
          <p:cNvPr id="511" name="Group 510">
            <a:extLst>
              <a:ext uri="{FF2B5EF4-FFF2-40B4-BE49-F238E27FC236}">
                <a16:creationId xmlns:a16="http://schemas.microsoft.com/office/drawing/2014/main" id="{542C6878-0EAC-DFC6-B6AF-E078077AF356}"/>
              </a:ext>
            </a:extLst>
          </p:cNvPr>
          <p:cNvGrpSpPr/>
          <p:nvPr/>
        </p:nvGrpSpPr>
        <p:grpSpPr>
          <a:xfrm>
            <a:off x="1260403" y="-11194298"/>
            <a:ext cx="12181172" cy="6858000"/>
            <a:chOff x="454242" y="-6691333"/>
            <a:chExt cx="12181172" cy="6858000"/>
          </a:xfrm>
        </p:grpSpPr>
        <p:pic>
          <p:nvPicPr>
            <p:cNvPr id="170" name="Picture 169" descr="A screen shot of a computer screen&#10;&#10;Description automatically generated">
              <a:extLst>
                <a:ext uri="{FF2B5EF4-FFF2-40B4-BE49-F238E27FC236}">
                  <a16:creationId xmlns:a16="http://schemas.microsoft.com/office/drawing/2014/main" id="{D097C0F8-EFB5-8542-9C7E-08693BB73A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4242" y="-6691333"/>
              <a:ext cx="12181172" cy="6858000"/>
            </a:xfrm>
            <a:prstGeom prst="rect">
              <a:avLst/>
            </a:prstGeom>
          </p:spPr>
        </p:pic>
        <mc:AlternateContent xmlns:mc="http://schemas.openxmlformats.org/markup-compatibility/2006" xmlns:p14="http://schemas.microsoft.com/office/powerpoint/2010/main">
          <mc:Choice Requires="p14">
            <p:contentPart p14:bwMode="auto" r:id="rId13">
              <p14:nvContentPartPr>
                <p14:cNvPr id="501" name="Ink 500">
                  <a:extLst>
                    <a:ext uri="{FF2B5EF4-FFF2-40B4-BE49-F238E27FC236}">
                      <a16:creationId xmlns:a16="http://schemas.microsoft.com/office/drawing/2014/main" id="{FAA84FAE-BBCD-A14E-93D7-FF904EC2F658}"/>
                    </a:ext>
                  </a:extLst>
                </p14:cNvPr>
                <p14:cNvContentPartPr/>
                <p14:nvPr/>
              </p14:nvContentPartPr>
              <p14:xfrm>
                <a:off x="7662977" y="-393646"/>
                <a:ext cx="4581000" cy="308160"/>
              </p14:xfrm>
            </p:contentPart>
          </mc:Choice>
          <mc:Fallback xmlns="">
            <p:pic>
              <p:nvPicPr>
                <p:cNvPr id="501" name="Ink 500">
                  <a:extLst>
                    <a:ext uri="{FF2B5EF4-FFF2-40B4-BE49-F238E27FC236}">
                      <a16:creationId xmlns:a16="http://schemas.microsoft.com/office/drawing/2014/main" id="{FAA84FAE-BBCD-A14E-93D7-FF904EC2F658}"/>
                    </a:ext>
                  </a:extLst>
                </p:cNvPr>
                <p:cNvPicPr/>
                <p:nvPr/>
              </p:nvPicPr>
              <p:blipFill>
                <a:blip r:embed="rId14"/>
                <a:stretch>
                  <a:fillRect/>
                </a:stretch>
              </p:blipFill>
              <p:spPr>
                <a:xfrm>
                  <a:off x="7627337" y="-429646"/>
                  <a:ext cx="465264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2" name="Ink 501">
                  <a:extLst>
                    <a:ext uri="{FF2B5EF4-FFF2-40B4-BE49-F238E27FC236}">
                      <a16:creationId xmlns:a16="http://schemas.microsoft.com/office/drawing/2014/main" id="{F4BF98A4-CEE3-D55C-22DD-09AF196E1537}"/>
                    </a:ext>
                  </a:extLst>
                </p14:cNvPr>
                <p14:cNvContentPartPr/>
                <p14:nvPr/>
              </p14:nvContentPartPr>
              <p14:xfrm>
                <a:off x="7685297" y="-291406"/>
                <a:ext cx="4629600" cy="293040"/>
              </p14:xfrm>
            </p:contentPart>
          </mc:Choice>
          <mc:Fallback xmlns="">
            <p:pic>
              <p:nvPicPr>
                <p:cNvPr id="502" name="Ink 501">
                  <a:extLst>
                    <a:ext uri="{FF2B5EF4-FFF2-40B4-BE49-F238E27FC236}">
                      <a16:creationId xmlns:a16="http://schemas.microsoft.com/office/drawing/2014/main" id="{F4BF98A4-CEE3-D55C-22DD-09AF196E1537}"/>
                    </a:ext>
                  </a:extLst>
                </p:cNvPr>
                <p:cNvPicPr/>
                <p:nvPr/>
              </p:nvPicPr>
              <p:blipFill>
                <a:blip r:embed="rId16"/>
                <a:stretch>
                  <a:fillRect/>
                </a:stretch>
              </p:blipFill>
              <p:spPr>
                <a:xfrm>
                  <a:off x="7649297" y="-327406"/>
                  <a:ext cx="4701240" cy="364680"/>
                </a:xfrm>
                <a:prstGeom prst="rect">
                  <a:avLst/>
                </a:prstGeom>
              </p:spPr>
            </p:pic>
          </mc:Fallback>
        </mc:AlternateContent>
      </p:grpSp>
      <p:grpSp>
        <p:nvGrpSpPr>
          <p:cNvPr id="513" name="Group 512">
            <a:extLst>
              <a:ext uri="{FF2B5EF4-FFF2-40B4-BE49-F238E27FC236}">
                <a16:creationId xmlns:a16="http://schemas.microsoft.com/office/drawing/2014/main" id="{76997B0B-55D8-4509-7CC2-FBF54CF92695}"/>
              </a:ext>
            </a:extLst>
          </p:cNvPr>
          <p:cNvGrpSpPr/>
          <p:nvPr/>
        </p:nvGrpSpPr>
        <p:grpSpPr>
          <a:xfrm>
            <a:off x="-11815592" y="-10206677"/>
            <a:ext cx="5384857" cy="6858000"/>
            <a:chOff x="-4861381" y="1131065"/>
            <a:chExt cx="5384857" cy="6858000"/>
          </a:xfrm>
        </p:grpSpPr>
        <p:pic>
          <p:nvPicPr>
            <p:cNvPr id="169" name="Picture 168" descr="A screenshot of a computer program&#10;&#10;Description automatically generated">
              <a:extLst>
                <a:ext uri="{FF2B5EF4-FFF2-40B4-BE49-F238E27FC236}">
                  <a16:creationId xmlns:a16="http://schemas.microsoft.com/office/drawing/2014/main" id="{8BA15079-3E3E-5646-FCCF-F17A44DD6E0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861381" y="1131065"/>
              <a:ext cx="5384857" cy="6858000"/>
            </a:xfrm>
            <a:prstGeom prst="rect">
              <a:avLst/>
            </a:prstGeom>
          </p:spPr>
        </p:pic>
        <mc:AlternateContent xmlns:mc="http://schemas.openxmlformats.org/markup-compatibility/2006" xmlns:p14="http://schemas.microsoft.com/office/powerpoint/2010/main">
          <mc:Choice Requires="p14">
            <p:contentPart p14:bwMode="auto" r:id="rId18">
              <p14:nvContentPartPr>
                <p14:cNvPr id="499" name="Ink 498">
                  <a:extLst>
                    <a:ext uri="{FF2B5EF4-FFF2-40B4-BE49-F238E27FC236}">
                      <a16:creationId xmlns:a16="http://schemas.microsoft.com/office/drawing/2014/main" id="{32C78DF2-78F1-AE41-DA56-6163F0DD727C}"/>
                    </a:ext>
                  </a:extLst>
                </p14:cNvPr>
                <p14:cNvContentPartPr/>
                <p14:nvPr/>
              </p14:nvContentPartPr>
              <p14:xfrm>
                <a:off x="-4484863" y="7793063"/>
                <a:ext cx="4653360" cy="132480"/>
              </p14:xfrm>
            </p:contentPart>
          </mc:Choice>
          <mc:Fallback xmlns="">
            <p:pic>
              <p:nvPicPr>
                <p:cNvPr id="499" name="Ink 498">
                  <a:extLst>
                    <a:ext uri="{FF2B5EF4-FFF2-40B4-BE49-F238E27FC236}">
                      <a16:creationId xmlns:a16="http://schemas.microsoft.com/office/drawing/2014/main" id="{32C78DF2-78F1-AE41-DA56-6163F0DD727C}"/>
                    </a:ext>
                  </a:extLst>
                </p:cNvPr>
                <p:cNvPicPr/>
                <p:nvPr/>
              </p:nvPicPr>
              <p:blipFill>
                <a:blip r:embed="rId19"/>
                <a:stretch>
                  <a:fillRect/>
                </a:stretch>
              </p:blipFill>
              <p:spPr>
                <a:xfrm>
                  <a:off x="-4520503" y="7757063"/>
                  <a:ext cx="4725000" cy="204120"/>
                </a:xfrm>
                <a:prstGeom prst="rect">
                  <a:avLst/>
                </a:prstGeom>
              </p:spPr>
            </p:pic>
          </mc:Fallback>
        </mc:AlternateContent>
      </p:grpSp>
      <p:cxnSp>
        <p:nvCxnSpPr>
          <p:cNvPr id="517" name="Straight Arrow Connector 516">
            <a:extLst>
              <a:ext uri="{FF2B5EF4-FFF2-40B4-BE49-F238E27FC236}">
                <a16:creationId xmlns:a16="http://schemas.microsoft.com/office/drawing/2014/main" id="{AA2BB696-B404-A75E-7E16-98027395345B}"/>
              </a:ext>
            </a:extLst>
          </p:cNvPr>
          <p:cNvCxnSpPr>
            <a:cxnSpLocks/>
          </p:cNvCxnSpPr>
          <p:nvPr/>
        </p:nvCxnSpPr>
        <p:spPr>
          <a:xfrm>
            <a:off x="9372601" y="-1432440"/>
            <a:ext cx="0" cy="34084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19" name="Straight Arrow Connector 518">
            <a:extLst>
              <a:ext uri="{FF2B5EF4-FFF2-40B4-BE49-F238E27FC236}">
                <a16:creationId xmlns:a16="http://schemas.microsoft.com/office/drawing/2014/main" id="{09EB82D0-EA51-939F-2FE2-7C4D2056DD3E}"/>
              </a:ext>
            </a:extLst>
          </p:cNvPr>
          <p:cNvCxnSpPr>
            <a:cxnSpLocks/>
          </p:cNvCxnSpPr>
          <p:nvPr/>
        </p:nvCxnSpPr>
        <p:spPr>
          <a:xfrm>
            <a:off x="6068926" y="-1412983"/>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20" name="Straight Arrow Connector 519">
            <a:extLst>
              <a:ext uri="{FF2B5EF4-FFF2-40B4-BE49-F238E27FC236}">
                <a16:creationId xmlns:a16="http://schemas.microsoft.com/office/drawing/2014/main" id="{FA9ECD6F-73C8-72B0-6010-EA5C2486FA67}"/>
              </a:ext>
            </a:extLst>
          </p:cNvPr>
          <p:cNvCxnSpPr>
            <a:cxnSpLocks/>
          </p:cNvCxnSpPr>
          <p:nvPr/>
        </p:nvCxnSpPr>
        <p:spPr>
          <a:xfrm>
            <a:off x="6096000" y="-78082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21" name="Straight Arrow Connector 520">
            <a:extLst>
              <a:ext uri="{FF2B5EF4-FFF2-40B4-BE49-F238E27FC236}">
                <a16:creationId xmlns:a16="http://schemas.microsoft.com/office/drawing/2014/main" id="{61090C21-407A-B78F-4E86-80B13A0DBC12}"/>
              </a:ext>
            </a:extLst>
          </p:cNvPr>
          <p:cNvCxnSpPr>
            <a:cxnSpLocks/>
          </p:cNvCxnSpPr>
          <p:nvPr/>
        </p:nvCxnSpPr>
        <p:spPr>
          <a:xfrm>
            <a:off x="9383627" y="-825953"/>
            <a:ext cx="0" cy="34084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22" name="Straight Arrow Connector 521">
            <a:extLst>
              <a:ext uri="{FF2B5EF4-FFF2-40B4-BE49-F238E27FC236}">
                <a16:creationId xmlns:a16="http://schemas.microsoft.com/office/drawing/2014/main" id="{13A7A47C-E975-3869-6AC4-56E7D4D90DCF}"/>
              </a:ext>
            </a:extLst>
          </p:cNvPr>
          <p:cNvCxnSpPr>
            <a:cxnSpLocks/>
          </p:cNvCxnSpPr>
          <p:nvPr/>
        </p:nvCxnSpPr>
        <p:spPr>
          <a:xfrm flipV="1">
            <a:off x="2778728" y="-852162"/>
            <a:ext cx="0" cy="34568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27" name="Straight Arrow Connector 526">
            <a:extLst>
              <a:ext uri="{FF2B5EF4-FFF2-40B4-BE49-F238E27FC236}">
                <a16:creationId xmlns:a16="http://schemas.microsoft.com/office/drawing/2014/main" id="{5AFFC2F2-5ED3-CAA6-9C71-DB2D3D01303A}"/>
              </a:ext>
            </a:extLst>
          </p:cNvPr>
          <p:cNvCxnSpPr>
            <a:cxnSpLocks/>
          </p:cNvCxnSpPr>
          <p:nvPr/>
        </p:nvCxnSpPr>
        <p:spPr>
          <a:xfrm>
            <a:off x="1294686" y="-13075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28" name="Straight Arrow Connector 527">
            <a:extLst>
              <a:ext uri="{FF2B5EF4-FFF2-40B4-BE49-F238E27FC236}">
                <a16:creationId xmlns:a16="http://schemas.microsoft.com/office/drawing/2014/main" id="{4809FAF3-5F0C-FCBD-0227-B960A1E9FDBF}"/>
              </a:ext>
            </a:extLst>
          </p:cNvPr>
          <p:cNvCxnSpPr>
            <a:cxnSpLocks/>
          </p:cNvCxnSpPr>
          <p:nvPr/>
        </p:nvCxnSpPr>
        <p:spPr>
          <a:xfrm>
            <a:off x="5678863" y="-100511"/>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31" name="Straight Arrow Connector 530">
            <a:extLst>
              <a:ext uri="{FF2B5EF4-FFF2-40B4-BE49-F238E27FC236}">
                <a16:creationId xmlns:a16="http://schemas.microsoft.com/office/drawing/2014/main" id="{9B0CFF81-90F3-E0DF-AB03-AF31BE55AB3D}"/>
              </a:ext>
            </a:extLst>
          </p:cNvPr>
          <p:cNvCxnSpPr>
            <a:cxnSpLocks/>
          </p:cNvCxnSpPr>
          <p:nvPr/>
        </p:nvCxnSpPr>
        <p:spPr>
          <a:xfrm>
            <a:off x="4308104" y="593960"/>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34" name="Straight Arrow Connector 533">
            <a:extLst>
              <a:ext uri="{FF2B5EF4-FFF2-40B4-BE49-F238E27FC236}">
                <a16:creationId xmlns:a16="http://schemas.microsoft.com/office/drawing/2014/main" id="{A5FF08A9-F82E-0CA2-91AC-F301E94695EA}"/>
              </a:ext>
            </a:extLst>
          </p:cNvPr>
          <p:cNvCxnSpPr>
            <a:cxnSpLocks/>
          </p:cNvCxnSpPr>
          <p:nvPr/>
        </p:nvCxnSpPr>
        <p:spPr>
          <a:xfrm>
            <a:off x="9310126" y="593960"/>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47" name="Straight Arrow Connector 546">
            <a:extLst>
              <a:ext uri="{FF2B5EF4-FFF2-40B4-BE49-F238E27FC236}">
                <a16:creationId xmlns:a16="http://schemas.microsoft.com/office/drawing/2014/main" id="{27D38FFB-550E-D856-1453-F2E0C6EB7A84}"/>
              </a:ext>
            </a:extLst>
          </p:cNvPr>
          <p:cNvCxnSpPr>
            <a:cxnSpLocks/>
          </p:cNvCxnSpPr>
          <p:nvPr/>
        </p:nvCxnSpPr>
        <p:spPr>
          <a:xfrm>
            <a:off x="10269365" y="585780"/>
            <a:ext cx="0" cy="34084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550" name="Straight Arrow Connector 549">
            <a:extLst>
              <a:ext uri="{FF2B5EF4-FFF2-40B4-BE49-F238E27FC236}">
                <a16:creationId xmlns:a16="http://schemas.microsoft.com/office/drawing/2014/main" id="{5452DE12-EE76-317E-DA52-B0A26EBA3B15}"/>
              </a:ext>
            </a:extLst>
          </p:cNvPr>
          <p:cNvCxnSpPr>
            <a:cxnSpLocks/>
            <a:stCxn id="563" idx="2"/>
          </p:cNvCxnSpPr>
          <p:nvPr/>
        </p:nvCxnSpPr>
        <p:spPr>
          <a:xfrm>
            <a:off x="1282221" y="594965"/>
            <a:ext cx="30438" cy="6434485"/>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3" name="Straight Arrow Connector 552">
            <a:extLst>
              <a:ext uri="{FF2B5EF4-FFF2-40B4-BE49-F238E27FC236}">
                <a16:creationId xmlns:a16="http://schemas.microsoft.com/office/drawing/2014/main" id="{043DE399-02AE-D229-80B1-7E340A2A0D74}"/>
              </a:ext>
            </a:extLst>
          </p:cNvPr>
          <p:cNvCxnSpPr>
            <a:cxnSpLocks/>
          </p:cNvCxnSpPr>
          <p:nvPr/>
        </p:nvCxnSpPr>
        <p:spPr>
          <a:xfrm flipH="1">
            <a:off x="9280872" y="2436348"/>
            <a:ext cx="6579" cy="4790102"/>
          </a:xfrm>
          <a:prstGeom prst="straightConnector1">
            <a:avLst/>
          </a:prstGeom>
          <a:ln w="57150">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0F26F8D6-C0A1-62EA-083E-B01EA647F08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166653" y="4524811"/>
            <a:ext cx="8934450" cy="3495675"/>
          </a:xfrm>
          <a:prstGeom prst="rect">
            <a:avLst/>
          </a:prstGeom>
          <a:noFill/>
          <a:extLst>
            <a:ext uri="{909E8E84-426E-40DD-AFC4-6F175D3DCCD1}">
              <a14:hiddenFill xmlns:a14="http://schemas.microsoft.com/office/drawing/2010/main">
                <a:solidFill>
                  <a:srgbClr val="FFFFFF"/>
                </a:solidFill>
              </a14:hiddenFill>
            </a:ext>
          </a:extLst>
        </p:spPr>
      </p:pic>
      <p:sp>
        <p:nvSpPr>
          <p:cNvPr id="562" name="TextBox 561">
            <a:extLst>
              <a:ext uri="{FF2B5EF4-FFF2-40B4-BE49-F238E27FC236}">
                <a16:creationId xmlns:a16="http://schemas.microsoft.com/office/drawing/2014/main" id="{09C45E7B-9C87-E24E-3F50-FE53F619B074}"/>
              </a:ext>
            </a:extLst>
          </p:cNvPr>
          <p:cNvSpPr txBox="1"/>
          <p:nvPr/>
        </p:nvSpPr>
        <p:spPr>
          <a:xfrm>
            <a:off x="7373665" y="-2286000"/>
            <a:ext cx="918841" cy="369332"/>
          </a:xfrm>
          <a:prstGeom prst="rect">
            <a:avLst/>
          </a:prstGeom>
          <a:noFill/>
        </p:spPr>
        <p:txBody>
          <a:bodyPr wrap="none" rtlCol="0">
            <a:spAutoFit/>
          </a:bodyPr>
          <a:lstStyle/>
          <a:p>
            <a:r>
              <a:rPr lang="en-SG" dirty="0"/>
              <a:t>128 KB </a:t>
            </a:r>
          </a:p>
        </p:txBody>
      </p:sp>
      <p:sp>
        <p:nvSpPr>
          <p:cNvPr id="563" name="Rectangle 562">
            <a:extLst>
              <a:ext uri="{FF2B5EF4-FFF2-40B4-BE49-F238E27FC236}">
                <a16:creationId xmlns:a16="http://schemas.microsoft.com/office/drawing/2014/main" id="{B5A41D0F-A814-DFC5-C9A7-E5EABCCF85A9}"/>
              </a:ext>
            </a:extLst>
          </p:cNvPr>
          <p:cNvSpPr/>
          <p:nvPr/>
        </p:nvSpPr>
        <p:spPr>
          <a:xfrm>
            <a:off x="970916" y="253912"/>
            <a:ext cx="622609" cy="3410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Tensor Core</a:t>
            </a:r>
          </a:p>
        </p:txBody>
      </p:sp>
      <p:sp>
        <p:nvSpPr>
          <p:cNvPr id="1104" name="TextBox 1103">
            <a:extLst>
              <a:ext uri="{FF2B5EF4-FFF2-40B4-BE49-F238E27FC236}">
                <a16:creationId xmlns:a16="http://schemas.microsoft.com/office/drawing/2014/main" id="{57F198BE-C1F6-75D4-8FD5-AB748B6D45AF}"/>
              </a:ext>
            </a:extLst>
          </p:cNvPr>
          <p:cNvSpPr txBox="1"/>
          <p:nvPr/>
        </p:nvSpPr>
        <p:spPr>
          <a:xfrm>
            <a:off x="-2476498" y="-2480437"/>
            <a:ext cx="2862835" cy="2585323"/>
          </a:xfrm>
          <a:prstGeom prst="rect">
            <a:avLst/>
          </a:prstGeom>
          <a:noFill/>
        </p:spPr>
        <p:txBody>
          <a:bodyPr wrap="none" rtlCol="0">
            <a:spAutoFit/>
          </a:bodyPr>
          <a:lstStyle/>
          <a:p>
            <a:r>
              <a:rPr lang="en-SG" dirty="0"/>
              <a:t>2048 </a:t>
            </a:r>
            <a:r>
              <a:rPr lang="en-SG" dirty="0" err="1"/>
              <a:t>cuda</a:t>
            </a:r>
            <a:r>
              <a:rPr lang="en-SG" dirty="0"/>
              <a:t> cores</a:t>
            </a:r>
          </a:p>
          <a:p>
            <a:r>
              <a:rPr lang="en-SG" dirty="0"/>
              <a:t>16 SMs</a:t>
            </a:r>
          </a:p>
          <a:p>
            <a:r>
              <a:rPr lang="en-SG" dirty="0"/>
              <a:t>L2 Cache: 2048kb</a:t>
            </a:r>
          </a:p>
          <a:p>
            <a:r>
              <a:rPr lang="en-SG" dirty="0"/>
              <a:t>64 tensor cores</a:t>
            </a:r>
          </a:p>
          <a:p>
            <a:r>
              <a:rPr lang="en-SG" dirty="0"/>
              <a:t>2 fp64s per </a:t>
            </a:r>
            <a:r>
              <a:rPr lang="en-SG" dirty="0" err="1"/>
              <a:t>subSM</a:t>
            </a:r>
            <a:endParaRPr lang="en-SG" dirty="0"/>
          </a:p>
          <a:p>
            <a:r>
              <a:rPr lang="en-SG" dirty="0"/>
              <a:t>4 SFU per </a:t>
            </a:r>
            <a:r>
              <a:rPr lang="en-SG" dirty="0" err="1"/>
              <a:t>subSM</a:t>
            </a:r>
            <a:endParaRPr lang="en-SG" dirty="0"/>
          </a:p>
          <a:p>
            <a:r>
              <a:rPr lang="en-SG" dirty="0"/>
              <a:t>(supposed to have 32 fp64)</a:t>
            </a:r>
          </a:p>
          <a:p>
            <a:r>
              <a:rPr lang="en-SG" dirty="0"/>
              <a:t>Mio unit </a:t>
            </a:r>
          </a:p>
          <a:p>
            <a:r>
              <a:rPr lang="en-SG" dirty="0"/>
              <a:t>I can skim over all caching</a:t>
            </a:r>
          </a:p>
        </p:txBody>
      </p:sp>
      <p:sp>
        <p:nvSpPr>
          <p:cNvPr id="1108" name="Rectangle 1107">
            <a:extLst>
              <a:ext uri="{FF2B5EF4-FFF2-40B4-BE49-F238E27FC236}">
                <a16:creationId xmlns:a16="http://schemas.microsoft.com/office/drawing/2014/main" id="{30DED73A-9225-A9F0-DC47-2E42F79EA91A}"/>
              </a:ext>
            </a:extLst>
          </p:cNvPr>
          <p:cNvSpPr/>
          <p:nvPr/>
        </p:nvSpPr>
        <p:spPr>
          <a:xfrm>
            <a:off x="10784623" y="1782226"/>
            <a:ext cx="564175" cy="163629"/>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fp64</a:t>
            </a:r>
          </a:p>
        </p:txBody>
      </p:sp>
      <p:sp>
        <p:nvSpPr>
          <p:cNvPr id="1117" name="TextBox 1116">
            <a:extLst>
              <a:ext uri="{FF2B5EF4-FFF2-40B4-BE49-F238E27FC236}">
                <a16:creationId xmlns:a16="http://schemas.microsoft.com/office/drawing/2014/main" id="{B510688E-40D4-C402-27EB-0B7A86343BD5}"/>
              </a:ext>
            </a:extLst>
          </p:cNvPr>
          <p:cNvSpPr txBox="1"/>
          <p:nvPr/>
        </p:nvSpPr>
        <p:spPr>
          <a:xfrm>
            <a:off x="10710458" y="1930734"/>
            <a:ext cx="944996" cy="553998"/>
          </a:xfrm>
          <a:prstGeom prst="rect">
            <a:avLst/>
          </a:prstGeom>
          <a:noFill/>
        </p:spPr>
        <p:txBody>
          <a:bodyPr wrap="square" rtlCol="0">
            <a:spAutoFit/>
          </a:bodyPr>
          <a:lstStyle/>
          <a:p>
            <a:r>
              <a:rPr lang="en-SG" sz="1000" dirty="0"/>
              <a:t>Emulated</a:t>
            </a:r>
          </a:p>
          <a:p>
            <a:r>
              <a:rPr lang="en-SG" sz="1000" dirty="0"/>
              <a:t>Does not</a:t>
            </a:r>
          </a:p>
          <a:p>
            <a:r>
              <a:rPr lang="en-SG" sz="1000" dirty="0"/>
              <a:t>exist</a:t>
            </a:r>
          </a:p>
        </p:txBody>
      </p:sp>
      <p:pic>
        <p:nvPicPr>
          <p:cNvPr id="1121" name="Picture 1120">
            <a:extLst>
              <a:ext uri="{FF2B5EF4-FFF2-40B4-BE49-F238E27FC236}">
                <a16:creationId xmlns:a16="http://schemas.microsoft.com/office/drawing/2014/main" id="{87D0A38D-0E0A-4B7F-F4FD-0A47D505B64B}"/>
              </a:ext>
            </a:extLst>
          </p:cNvPr>
          <p:cNvPicPr>
            <a:picLocks noChangeAspect="1"/>
          </p:cNvPicPr>
          <p:nvPr/>
        </p:nvPicPr>
        <p:blipFill>
          <a:blip r:embed="rId21"/>
          <a:stretch>
            <a:fillRect/>
          </a:stretch>
        </p:blipFill>
        <p:spPr>
          <a:xfrm>
            <a:off x="15488608" y="-12220235"/>
            <a:ext cx="8081327" cy="8372455"/>
          </a:xfrm>
          <a:prstGeom prst="rect">
            <a:avLst/>
          </a:prstGeom>
        </p:spPr>
      </p:pic>
      <p:pic>
        <p:nvPicPr>
          <p:cNvPr id="1123" name="Picture 1122">
            <a:extLst>
              <a:ext uri="{FF2B5EF4-FFF2-40B4-BE49-F238E27FC236}">
                <a16:creationId xmlns:a16="http://schemas.microsoft.com/office/drawing/2014/main" id="{9DCC8771-DE6D-929A-36A5-62BB7163792E}"/>
              </a:ext>
            </a:extLst>
          </p:cNvPr>
          <p:cNvPicPr>
            <a:picLocks noChangeAspect="1"/>
          </p:cNvPicPr>
          <p:nvPr/>
        </p:nvPicPr>
        <p:blipFill>
          <a:blip r:embed="rId22"/>
          <a:stretch>
            <a:fillRect/>
          </a:stretch>
        </p:blipFill>
        <p:spPr>
          <a:xfrm>
            <a:off x="24101103" y="-8653125"/>
            <a:ext cx="3562533" cy="4864350"/>
          </a:xfrm>
          <a:prstGeom prst="rect">
            <a:avLst/>
          </a:prstGeom>
        </p:spPr>
      </p:pic>
      <p:pic>
        <p:nvPicPr>
          <p:cNvPr id="1125" name="Picture 1124">
            <a:extLst>
              <a:ext uri="{FF2B5EF4-FFF2-40B4-BE49-F238E27FC236}">
                <a16:creationId xmlns:a16="http://schemas.microsoft.com/office/drawing/2014/main" id="{48E1D1E2-331F-CEDF-CAD6-4CC0EE1EF0C3}"/>
              </a:ext>
            </a:extLst>
          </p:cNvPr>
          <p:cNvPicPr>
            <a:picLocks noChangeAspect="1"/>
          </p:cNvPicPr>
          <p:nvPr/>
        </p:nvPicPr>
        <p:blipFill>
          <a:blip r:embed="rId23"/>
          <a:stretch>
            <a:fillRect/>
          </a:stretch>
        </p:blipFill>
        <p:spPr>
          <a:xfrm>
            <a:off x="-14893293" y="18314062"/>
            <a:ext cx="9125382" cy="7620165"/>
          </a:xfrm>
          <a:prstGeom prst="rect">
            <a:avLst/>
          </a:prstGeom>
        </p:spPr>
      </p:pic>
      <p:grpSp>
        <p:nvGrpSpPr>
          <p:cNvPr id="1137" name="Group 1136">
            <a:extLst>
              <a:ext uri="{FF2B5EF4-FFF2-40B4-BE49-F238E27FC236}">
                <a16:creationId xmlns:a16="http://schemas.microsoft.com/office/drawing/2014/main" id="{C3BD0EDC-D8A3-9F3D-9073-C6A245BBF7ED}"/>
              </a:ext>
            </a:extLst>
          </p:cNvPr>
          <p:cNvGrpSpPr/>
          <p:nvPr/>
        </p:nvGrpSpPr>
        <p:grpSpPr>
          <a:xfrm>
            <a:off x="1866627" y="9261585"/>
            <a:ext cx="14241704" cy="10807196"/>
            <a:chOff x="141315" y="8449084"/>
            <a:chExt cx="14241704" cy="10807196"/>
          </a:xfrm>
        </p:grpSpPr>
        <p:pic>
          <p:nvPicPr>
            <p:cNvPr id="1127" name="Picture 1126">
              <a:extLst>
                <a:ext uri="{FF2B5EF4-FFF2-40B4-BE49-F238E27FC236}">
                  <a16:creationId xmlns:a16="http://schemas.microsoft.com/office/drawing/2014/main" id="{BF5EC29C-D9C3-2300-32A2-9034CAAE4E61}"/>
                </a:ext>
              </a:extLst>
            </p:cNvPr>
            <p:cNvPicPr>
              <a:picLocks noChangeAspect="1"/>
            </p:cNvPicPr>
            <p:nvPr/>
          </p:nvPicPr>
          <p:blipFill>
            <a:blip r:embed="rId24"/>
            <a:stretch>
              <a:fillRect/>
            </a:stretch>
          </p:blipFill>
          <p:spPr>
            <a:xfrm>
              <a:off x="141315" y="8449084"/>
              <a:ext cx="14241704" cy="10792724"/>
            </a:xfrm>
            <a:prstGeom prst="rect">
              <a:avLst/>
            </a:prstGeom>
          </p:spPr>
        </p:pic>
        <mc:AlternateContent xmlns:mc="http://schemas.openxmlformats.org/markup-compatibility/2006" xmlns:p14="http://schemas.microsoft.com/office/powerpoint/2010/main">
          <mc:Choice Requires="p14">
            <p:contentPart p14:bwMode="auto" r:id="rId25">
              <p14:nvContentPartPr>
                <p14:cNvPr id="1130" name="Ink 1129">
                  <a:extLst>
                    <a:ext uri="{FF2B5EF4-FFF2-40B4-BE49-F238E27FC236}">
                      <a16:creationId xmlns:a16="http://schemas.microsoft.com/office/drawing/2014/main" id="{BB161FAC-DA77-6B46-4A1B-16DCECAA8EA2}"/>
                    </a:ext>
                  </a:extLst>
                </p14:cNvPr>
                <p14:cNvContentPartPr/>
                <p14:nvPr/>
              </p14:nvContentPartPr>
              <p14:xfrm>
                <a:off x="6400530" y="14496000"/>
                <a:ext cx="4094640" cy="802440"/>
              </p14:xfrm>
            </p:contentPart>
          </mc:Choice>
          <mc:Fallback xmlns="">
            <p:pic>
              <p:nvPicPr>
                <p:cNvPr id="1130" name="Ink 1129">
                  <a:extLst>
                    <a:ext uri="{FF2B5EF4-FFF2-40B4-BE49-F238E27FC236}">
                      <a16:creationId xmlns:a16="http://schemas.microsoft.com/office/drawing/2014/main" id="{BB161FAC-DA77-6B46-4A1B-16DCECAA8EA2}"/>
                    </a:ext>
                  </a:extLst>
                </p:cNvPr>
                <p:cNvPicPr/>
                <p:nvPr/>
              </p:nvPicPr>
              <p:blipFill>
                <a:blip r:embed="rId26"/>
                <a:stretch>
                  <a:fillRect/>
                </a:stretch>
              </p:blipFill>
              <p:spPr>
                <a:xfrm>
                  <a:off x="6382890" y="14478000"/>
                  <a:ext cx="4130280" cy="838080"/>
                </a:xfrm>
                <a:prstGeom prst="rect">
                  <a:avLst/>
                </a:prstGeom>
              </p:spPr>
            </p:pic>
          </mc:Fallback>
        </mc:AlternateContent>
        <p:grpSp>
          <p:nvGrpSpPr>
            <p:cNvPr id="1133" name="Group 1132">
              <a:extLst>
                <a:ext uri="{FF2B5EF4-FFF2-40B4-BE49-F238E27FC236}">
                  <a16:creationId xmlns:a16="http://schemas.microsoft.com/office/drawing/2014/main" id="{A7343783-7EFE-90DF-321B-0903A30927C8}"/>
                </a:ext>
              </a:extLst>
            </p:cNvPr>
            <p:cNvGrpSpPr/>
            <p:nvPr/>
          </p:nvGrpSpPr>
          <p:grpSpPr>
            <a:xfrm>
              <a:off x="12782250" y="18552480"/>
              <a:ext cx="913680" cy="703800"/>
              <a:chOff x="12782250" y="18552480"/>
              <a:chExt cx="913680" cy="703800"/>
            </a:xfrm>
          </p:grpSpPr>
          <mc:AlternateContent xmlns:mc="http://schemas.openxmlformats.org/markup-compatibility/2006" xmlns:p14="http://schemas.microsoft.com/office/powerpoint/2010/main">
            <mc:Choice Requires="p14">
              <p:contentPart p14:bwMode="auto" r:id="rId27">
                <p14:nvContentPartPr>
                  <p14:cNvPr id="1131" name="Ink 1130">
                    <a:extLst>
                      <a:ext uri="{FF2B5EF4-FFF2-40B4-BE49-F238E27FC236}">
                        <a16:creationId xmlns:a16="http://schemas.microsoft.com/office/drawing/2014/main" id="{78C8B721-E296-AFCA-0EAA-FC40918026BA}"/>
                      </a:ext>
                    </a:extLst>
                  </p14:cNvPr>
                  <p14:cNvContentPartPr/>
                  <p14:nvPr/>
                </p14:nvContentPartPr>
                <p14:xfrm>
                  <a:off x="12782250" y="18554640"/>
                  <a:ext cx="913680" cy="701640"/>
                </p14:xfrm>
              </p:contentPart>
            </mc:Choice>
            <mc:Fallback xmlns="">
              <p:pic>
                <p:nvPicPr>
                  <p:cNvPr id="1131" name="Ink 1130">
                    <a:extLst>
                      <a:ext uri="{FF2B5EF4-FFF2-40B4-BE49-F238E27FC236}">
                        <a16:creationId xmlns:a16="http://schemas.microsoft.com/office/drawing/2014/main" id="{78C8B721-E296-AFCA-0EAA-FC40918026BA}"/>
                      </a:ext>
                    </a:extLst>
                  </p:cNvPr>
                  <p:cNvPicPr/>
                  <p:nvPr/>
                </p:nvPicPr>
                <p:blipFill>
                  <a:blip r:embed="rId28"/>
                  <a:stretch>
                    <a:fillRect/>
                  </a:stretch>
                </p:blipFill>
                <p:spPr>
                  <a:xfrm>
                    <a:off x="12764610" y="18537000"/>
                    <a:ext cx="949320" cy="737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32" name="Ink 1131">
                    <a:extLst>
                      <a:ext uri="{FF2B5EF4-FFF2-40B4-BE49-F238E27FC236}">
                        <a16:creationId xmlns:a16="http://schemas.microsoft.com/office/drawing/2014/main" id="{40E8D09E-106F-18CA-FF2C-606FD0DE3FEE}"/>
                      </a:ext>
                    </a:extLst>
                  </p14:cNvPr>
                  <p14:cNvContentPartPr/>
                  <p14:nvPr/>
                </p14:nvContentPartPr>
                <p14:xfrm>
                  <a:off x="12896730" y="18552480"/>
                  <a:ext cx="437040" cy="59760"/>
                </p14:xfrm>
              </p:contentPart>
            </mc:Choice>
            <mc:Fallback xmlns="">
              <p:pic>
                <p:nvPicPr>
                  <p:cNvPr id="1132" name="Ink 1131">
                    <a:extLst>
                      <a:ext uri="{FF2B5EF4-FFF2-40B4-BE49-F238E27FC236}">
                        <a16:creationId xmlns:a16="http://schemas.microsoft.com/office/drawing/2014/main" id="{40E8D09E-106F-18CA-FF2C-606FD0DE3FEE}"/>
                      </a:ext>
                    </a:extLst>
                  </p:cNvPr>
                  <p:cNvPicPr/>
                  <p:nvPr/>
                </p:nvPicPr>
                <p:blipFill>
                  <a:blip r:embed="rId30"/>
                  <a:stretch>
                    <a:fillRect/>
                  </a:stretch>
                </p:blipFill>
                <p:spPr>
                  <a:xfrm>
                    <a:off x="12879090" y="18534480"/>
                    <a:ext cx="472680" cy="95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
              <p14:nvContentPartPr>
                <p14:cNvPr id="1134" name="Ink 1133">
                  <a:extLst>
                    <a:ext uri="{FF2B5EF4-FFF2-40B4-BE49-F238E27FC236}">
                      <a16:creationId xmlns:a16="http://schemas.microsoft.com/office/drawing/2014/main" id="{3075EEE5-C4F3-59E4-9E5C-36A12B8EAF34}"/>
                    </a:ext>
                  </a:extLst>
                </p14:cNvPr>
                <p14:cNvContentPartPr/>
                <p14:nvPr/>
              </p14:nvContentPartPr>
              <p14:xfrm>
                <a:off x="169290" y="17678040"/>
                <a:ext cx="2541600" cy="1563840"/>
              </p14:xfrm>
            </p:contentPart>
          </mc:Choice>
          <mc:Fallback xmlns="">
            <p:pic>
              <p:nvPicPr>
                <p:cNvPr id="1134" name="Ink 1133">
                  <a:extLst>
                    <a:ext uri="{FF2B5EF4-FFF2-40B4-BE49-F238E27FC236}">
                      <a16:creationId xmlns:a16="http://schemas.microsoft.com/office/drawing/2014/main" id="{3075EEE5-C4F3-59E4-9E5C-36A12B8EAF34}"/>
                    </a:ext>
                  </a:extLst>
                </p:cNvPr>
                <p:cNvPicPr/>
                <p:nvPr/>
              </p:nvPicPr>
              <p:blipFill>
                <a:blip r:embed="rId32"/>
                <a:stretch>
                  <a:fillRect/>
                </a:stretch>
              </p:blipFill>
              <p:spPr>
                <a:xfrm>
                  <a:off x="151290" y="17660040"/>
                  <a:ext cx="2577240" cy="1599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35" name="Ink 1134">
                  <a:extLst>
                    <a:ext uri="{FF2B5EF4-FFF2-40B4-BE49-F238E27FC236}">
                      <a16:creationId xmlns:a16="http://schemas.microsoft.com/office/drawing/2014/main" id="{28E7A699-ED2A-3114-0680-BB880BB5B5E1}"/>
                    </a:ext>
                  </a:extLst>
                </p14:cNvPr>
                <p14:cNvContentPartPr/>
                <p14:nvPr/>
              </p14:nvContentPartPr>
              <p14:xfrm>
                <a:off x="2479770" y="14210880"/>
                <a:ext cx="2546640" cy="1718640"/>
              </p14:xfrm>
            </p:contentPart>
          </mc:Choice>
          <mc:Fallback xmlns="">
            <p:pic>
              <p:nvPicPr>
                <p:cNvPr id="1135" name="Ink 1134">
                  <a:extLst>
                    <a:ext uri="{FF2B5EF4-FFF2-40B4-BE49-F238E27FC236}">
                      <a16:creationId xmlns:a16="http://schemas.microsoft.com/office/drawing/2014/main" id="{28E7A699-ED2A-3114-0680-BB880BB5B5E1}"/>
                    </a:ext>
                  </a:extLst>
                </p:cNvPr>
                <p:cNvPicPr/>
                <p:nvPr/>
              </p:nvPicPr>
              <p:blipFill>
                <a:blip r:embed="rId34"/>
                <a:stretch>
                  <a:fillRect/>
                </a:stretch>
              </p:blipFill>
              <p:spPr>
                <a:xfrm>
                  <a:off x="2462130" y="14192880"/>
                  <a:ext cx="2582280" cy="1754280"/>
                </a:xfrm>
                <a:prstGeom prst="rect">
                  <a:avLst/>
                </a:prstGeom>
              </p:spPr>
            </p:pic>
          </mc:Fallback>
        </mc:AlternateContent>
      </p:grpSp>
      <p:sp>
        <p:nvSpPr>
          <p:cNvPr id="1138" name="TextBox 1137">
            <a:extLst>
              <a:ext uri="{FF2B5EF4-FFF2-40B4-BE49-F238E27FC236}">
                <a16:creationId xmlns:a16="http://schemas.microsoft.com/office/drawing/2014/main" id="{2F17F475-2AEC-DBA4-E24C-97FEAA7D456C}"/>
              </a:ext>
            </a:extLst>
          </p:cNvPr>
          <p:cNvSpPr txBox="1"/>
          <p:nvPr/>
        </p:nvSpPr>
        <p:spPr>
          <a:xfrm>
            <a:off x="5795624" y="20180571"/>
            <a:ext cx="8100487" cy="2862322"/>
          </a:xfrm>
          <a:prstGeom prst="rect">
            <a:avLst/>
          </a:prstGeom>
          <a:noFill/>
        </p:spPr>
        <p:txBody>
          <a:bodyPr wrap="none" rtlCol="0">
            <a:spAutoFit/>
          </a:bodyPr>
          <a:lstStyle/>
          <a:p>
            <a:r>
              <a:rPr lang="en-GB" dirty="0"/>
              <a:t>An illustration of RFC microarchitecture in a 4-lane SIMT processor is shown</a:t>
            </a:r>
          </a:p>
          <a:p>
            <a:r>
              <a:rPr lang="en-GB" dirty="0"/>
              <a:t>in Figure 2.6. In the computing pipeline, the operands are fetched from MRF</a:t>
            </a:r>
          </a:p>
          <a:p>
            <a:r>
              <a:rPr lang="en-GB" dirty="0"/>
              <a:t>and pushed into the operand buffer. The operands then go through a crossbar</a:t>
            </a:r>
          </a:p>
          <a:p>
            <a:r>
              <a:rPr lang="en-GB" dirty="0"/>
              <a:t>which acts as a router to deliver the register data to the corresponding execution</a:t>
            </a:r>
          </a:p>
          <a:p>
            <a:r>
              <a:rPr lang="en-GB" dirty="0"/>
              <a:t>units like the) normal Arithmetic Logic Unit (ALU), the Special Function Unit</a:t>
            </a:r>
          </a:p>
          <a:p>
            <a:r>
              <a:rPr lang="en-GB" dirty="0"/>
              <a:t>(SFU), and the memory load/store unit (MEM. RFC is placed in between the</a:t>
            </a:r>
          </a:p>
          <a:p>
            <a:r>
              <a:rPr lang="en-GB" dirty="0"/>
              <a:t>operands buffer and the ALUs. As RFC resides the closest to the ALUs and</a:t>
            </a:r>
          </a:p>
          <a:p>
            <a:r>
              <a:rPr lang="en-GB" dirty="0"/>
              <a:t>the data comes from RFC skips the operand buffer and the interconnect, it</a:t>
            </a:r>
          </a:p>
          <a:p>
            <a:r>
              <a:rPr lang="en-GB" dirty="0"/>
              <a:t>provides the lowest register access latency and largely mitigates the traffic</a:t>
            </a:r>
          </a:p>
          <a:p>
            <a:r>
              <a:rPr lang="en-GB" dirty="0"/>
              <a:t>to MRF. </a:t>
            </a:r>
            <a:endParaRPr lang="en-SG" dirty="0"/>
          </a:p>
        </p:txBody>
      </p:sp>
      <p:sp>
        <p:nvSpPr>
          <p:cNvPr id="1139" name="TextBox 1138">
            <a:extLst>
              <a:ext uri="{FF2B5EF4-FFF2-40B4-BE49-F238E27FC236}">
                <a16:creationId xmlns:a16="http://schemas.microsoft.com/office/drawing/2014/main" id="{F730F7DF-99C5-6AAF-5AA0-4C9FA6D29D6C}"/>
              </a:ext>
            </a:extLst>
          </p:cNvPr>
          <p:cNvSpPr txBox="1"/>
          <p:nvPr/>
        </p:nvSpPr>
        <p:spPr>
          <a:xfrm>
            <a:off x="16357438" y="8891359"/>
            <a:ext cx="8604242" cy="16435268"/>
          </a:xfrm>
          <a:prstGeom prst="rect">
            <a:avLst/>
          </a:prstGeom>
          <a:noFill/>
        </p:spPr>
        <p:txBody>
          <a:bodyPr wrap="square" rtlCol="0">
            <a:spAutoFit/>
          </a:bodyPr>
          <a:lstStyle/>
          <a:p>
            <a:r>
              <a:rPr lang="en-GB" dirty="0"/>
              <a:t>On Volta - Ampere the MIO (Memory Input Output) block consists of the LSU (Load Store Unit), Address Divergent Unit, </a:t>
            </a:r>
            <a:r>
              <a:rPr lang="en-GB" dirty="0">
                <a:solidFill>
                  <a:srgbClr val="FF0000"/>
                </a:solidFill>
              </a:rPr>
              <a:t>Texture Unit, and slow math units (FP64 on non-compute parts, and Tensor on TU116/7). </a:t>
            </a:r>
            <a:r>
              <a:rPr lang="en-GB" dirty="0"/>
              <a:t>Instructions to these units are issued to instruction queues between the Sub-Core (profiler’s use the term sub-partition) and the MIO scheduler. The MIO scheduler dispatches instructions to these shared execution units.</a:t>
            </a:r>
          </a:p>
          <a:p>
            <a:r>
              <a:rPr lang="en-GB" dirty="0"/>
              <a:t>The LSU executes global/local/LSU instruction queue is a FIFO of instructions sent to the Load Store Unit.</a:t>
            </a:r>
          </a:p>
          <a:p>
            <a:r>
              <a:rPr lang="en-GB" dirty="0"/>
              <a:t>shared loads/store/atomics and several warp level operations (e.g. VOTE, SHUFFLE).</a:t>
            </a:r>
          </a:p>
          <a:p>
            <a:r>
              <a:rPr lang="en-GB" dirty="0"/>
              <a:t>The MIO has separate instruction queues for other execution units including TEX and MUFU (XU in most tools).</a:t>
            </a:r>
          </a:p>
          <a:p>
            <a:r>
              <a:rPr lang="en-GB" dirty="0"/>
              <a:t>The instruction queue for global/local and shared has a set watermark for global/local operations. If the watermark is reached any warp with the next instruction of type global/local LSU is stalled on LG throttle. The watermark is set to ensure that shared memory operations can still issue when L1 global/local (tagged accesses) pipeline is backed up. This can happen if the SM issues a lot of memory loads that miss in L2. If the next instruction of a warp is to any MIO instruction queue other than TEX and the queue is full (e.g. XU/MUFU, ADU) then the warp will report stalled on MIO throttle. TEX instruction queue has a separate stall reason called TEX throttle. The other queues do not have separate reasons as the queues vary between chips.</a:t>
            </a:r>
          </a:p>
          <a:p>
            <a:endParaRPr lang="en-SG" dirty="0"/>
          </a:p>
          <a:p>
            <a:r>
              <a:rPr lang="en-GB" dirty="0"/>
              <a:t>Address Divergence Unit. The ADU is responsible for address divergence handling for branches/jumps. It also provides support for constant loads and block-level barrier instructions.</a:t>
            </a:r>
          </a:p>
          <a:p>
            <a:endParaRPr lang="en-GB" dirty="0"/>
          </a:p>
          <a:p>
            <a:r>
              <a:rPr lang="en-GB" dirty="0"/>
              <a:t>Defining array as </a:t>
            </a:r>
            <a:r>
              <a:rPr lang="en-GB" b="1" dirty="0"/>
              <a:t>constant</a:t>
            </a:r>
            <a:r>
              <a:rPr lang="en-GB" dirty="0"/>
              <a:t> and accessing via an index will result in use of indexed constant cache. Depending on the GPU there is one indexed constant cache per SM or TPC resulting in a maximum access rate of 0.5 or 1 instruction per cycle per SM. The indexed constant cache is accessed via the MIO unit. The low instruction throughput will result in warps stalling to issued the LDC (load constant instruction). If threads have different indexes then the instruction is replayed in the MIO ADU (address divergence unit) for each divergence increasing the number of warps that are stalling on MIO throttle.</a:t>
            </a:r>
          </a:p>
          <a:p>
            <a:r>
              <a:rPr lang="en-GB" dirty="0"/>
              <a:t>If you would like more information on possible solutions it would be helpful if you would provide the following information:</a:t>
            </a:r>
          </a:p>
          <a:p>
            <a:pPr>
              <a:buFont typeface="Arial" panose="020B0604020202020204" pitchFamily="34" charset="0"/>
              <a:buChar char="•"/>
            </a:pPr>
            <a:r>
              <a:rPr lang="en-GB" dirty="0"/>
              <a:t>GPU</a:t>
            </a:r>
          </a:p>
          <a:p>
            <a:pPr>
              <a:buFont typeface="Arial" panose="020B0604020202020204" pitchFamily="34" charset="0"/>
              <a:buChar char="•"/>
            </a:pPr>
            <a:r>
              <a:rPr lang="en-GB" dirty="0"/>
              <a:t>Calculation of </a:t>
            </a:r>
            <a:r>
              <a:rPr lang="en-GB" dirty="0" err="1"/>
              <a:t>i</a:t>
            </a:r>
            <a:endParaRPr lang="en-GB" dirty="0"/>
          </a:p>
          <a:p>
            <a:pPr>
              <a:buFont typeface="Arial" panose="020B0604020202020204" pitchFamily="34" charset="0"/>
              <a:buChar char="•"/>
            </a:pPr>
            <a:r>
              <a:rPr lang="en-GB" dirty="0"/>
              <a:t>Number of times each warp will perform the above code</a:t>
            </a:r>
          </a:p>
          <a:p>
            <a:r>
              <a:rPr lang="en-GB" dirty="0"/>
              <a:t>If all threads have the same value </a:t>
            </a:r>
            <a:r>
              <a:rPr lang="en-GB" dirty="0" err="1"/>
              <a:t>i</a:t>
            </a:r>
            <a:r>
              <a:rPr lang="en-GB" dirty="0"/>
              <a:t> you are accessing this at maximum performance. L1 and shared memory would give the same performance. If all threads in the warp have different value of </a:t>
            </a:r>
            <a:r>
              <a:rPr lang="en-GB" dirty="0" err="1"/>
              <a:t>i</a:t>
            </a:r>
            <a:r>
              <a:rPr lang="en-GB" dirty="0"/>
              <a:t> then shared memory and/or cached L1 would be up to 31x more performant. If each warp only reads once then I would recommend trying cached L1 first. If warps are reading the data more than once then you may want to use shared memory.</a:t>
            </a:r>
          </a:p>
          <a:p>
            <a:endParaRPr lang="en-SG" dirty="0"/>
          </a:p>
          <a:p>
            <a:r>
              <a:rPr lang="en-GB" dirty="0"/>
              <a:t>Instruction level parallelism can also be accomplished if a sequence of instructions have no dependencies between each other. An execution dependency would require a stall until the dependency is resolved. This can be done even to the same pipeline.</a:t>
            </a:r>
          </a:p>
          <a:p>
            <a:r>
              <a:rPr lang="en-GB" dirty="0"/>
              <a:t>- A warp contains 32 threads. Does this means that it requires 32 / 8 = 4 cycles to dispatch all 32 double precision instructions in a warp, and 32 / 16 = 2 cycles for int / single precision instructions, 32 / 8 = 4 cycles for load / store instructions, 32 / 1 = 32 cycles for special function instructions?</a:t>
            </a:r>
            <a:br>
              <a:rPr lang="en-GB" dirty="0"/>
            </a:br>
            <a:endParaRPr lang="en-GB" dirty="0"/>
          </a:p>
          <a:p>
            <a:r>
              <a:rPr lang="en-SG" dirty="0"/>
              <a:t>Math Dispatch Unit</a:t>
            </a:r>
            <a:r>
              <a:rPr lang="en-GB" dirty="0"/>
              <a:t>: Your statement is correct for most double precision, fp32, integer, and special function instructions that are dispatched to execution units in the SM sub-partitions. </a:t>
            </a:r>
          </a:p>
          <a:p>
            <a:r>
              <a:rPr lang="en-GB" dirty="0"/>
              <a:t>Load/store instructions are issued to a unit that is shared by 4 SM sub-partitions (Kepler - Volta, excluding GP100). Load/store instructions are dispatch to a FIFO for the shared unit.</a:t>
            </a:r>
            <a:endParaRPr lang="en-SG" dirty="0"/>
          </a:p>
        </p:txBody>
      </p:sp>
      <p:sp>
        <p:nvSpPr>
          <p:cNvPr id="1141" name="TextBox 1140">
            <a:extLst>
              <a:ext uri="{FF2B5EF4-FFF2-40B4-BE49-F238E27FC236}">
                <a16:creationId xmlns:a16="http://schemas.microsoft.com/office/drawing/2014/main" id="{E5311DD2-0442-F2D6-0513-0358E148A201}"/>
              </a:ext>
            </a:extLst>
          </p:cNvPr>
          <p:cNvSpPr txBox="1"/>
          <p:nvPr/>
        </p:nvSpPr>
        <p:spPr>
          <a:xfrm>
            <a:off x="8500953" y="3741007"/>
            <a:ext cx="731853" cy="400110"/>
          </a:xfrm>
          <a:prstGeom prst="rect">
            <a:avLst/>
          </a:prstGeom>
          <a:noFill/>
        </p:spPr>
        <p:txBody>
          <a:bodyPr wrap="square" rtlCol="0">
            <a:spAutoFit/>
          </a:bodyPr>
          <a:lstStyle/>
          <a:p>
            <a:r>
              <a:rPr lang="en-SG" sz="1000" dirty="0"/>
              <a:t>Mio </a:t>
            </a:r>
            <a:r>
              <a:rPr lang="en-SG" sz="1000" dirty="0" err="1"/>
              <a:t>datapath</a:t>
            </a:r>
            <a:endParaRPr lang="en-SG" sz="1000" dirty="0"/>
          </a:p>
        </p:txBody>
      </p:sp>
      <p:sp>
        <p:nvSpPr>
          <p:cNvPr id="1142" name="Rectangle 1141">
            <a:extLst>
              <a:ext uri="{FF2B5EF4-FFF2-40B4-BE49-F238E27FC236}">
                <a16:creationId xmlns:a16="http://schemas.microsoft.com/office/drawing/2014/main" id="{357A4CAF-2EED-8BDA-3267-7002FC108394}"/>
              </a:ext>
            </a:extLst>
          </p:cNvPr>
          <p:cNvSpPr/>
          <p:nvPr/>
        </p:nvSpPr>
        <p:spPr>
          <a:xfrm>
            <a:off x="3980851" y="6695722"/>
            <a:ext cx="3243800" cy="3611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Register Cache</a:t>
            </a:r>
          </a:p>
        </p:txBody>
      </p:sp>
      <p:sp>
        <p:nvSpPr>
          <p:cNvPr id="1144" name="Rectangle 1143">
            <a:extLst>
              <a:ext uri="{FF2B5EF4-FFF2-40B4-BE49-F238E27FC236}">
                <a16:creationId xmlns:a16="http://schemas.microsoft.com/office/drawing/2014/main" id="{6BC02E9D-16EE-A0CE-8159-9DFAA71CD339}"/>
              </a:ext>
            </a:extLst>
          </p:cNvPr>
          <p:cNvSpPr/>
          <p:nvPr/>
        </p:nvSpPr>
        <p:spPr>
          <a:xfrm>
            <a:off x="8775515" y="926624"/>
            <a:ext cx="966548" cy="245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MUFU Instruction</a:t>
            </a:r>
          </a:p>
          <a:p>
            <a:pPr algn="ctr"/>
            <a:r>
              <a:rPr lang="en-SG" sz="800" dirty="0"/>
              <a:t>queue</a:t>
            </a:r>
          </a:p>
        </p:txBody>
      </p:sp>
      <p:sp>
        <p:nvSpPr>
          <p:cNvPr id="1145" name="Rectangle 1144">
            <a:extLst>
              <a:ext uri="{FF2B5EF4-FFF2-40B4-BE49-F238E27FC236}">
                <a16:creationId xmlns:a16="http://schemas.microsoft.com/office/drawing/2014/main" id="{C1072EBE-C745-1DCD-80AB-332EA91CDE79}"/>
              </a:ext>
            </a:extLst>
          </p:cNvPr>
          <p:cNvSpPr/>
          <p:nvPr/>
        </p:nvSpPr>
        <p:spPr>
          <a:xfrm rot="16200000">
            <a:off x="4197399" y="3574647"/>
            <a:ext cx="5666736" cy="370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Crossbar</a:t>
            </a:r>
          </a:p>
        </p:txBody>
      </p:sp>
      <p:graphicFrame>
        <p:nvGraphicFramePr>
          <p:cNvPr id="1147" name="Table 1146">
            <a:extLst>
              <a:ext uri="{FF2B5EF4-FFF2-40B4-BE49-F238E27FC236}">
                <a16:creationId xmlns:a16="http://schemas.microsoft.com/office/drawing/2014/main" id="{35AA496E-E26A-A423-6179-EFDB84170090}"/>
              </a:ext>
            </a:extLst>
          </p:cNvPr>
          <p:cNvGraphicFramePr>
            <a:graphicFrameLocks noGrp="1"/>
          </p:cNvGraphicFramePr>
          <p:nvPr>
            <p:extLst>
              <p:ext uri="{D42A27DB-BD31-4B8C-83A1-F6EECF244321}">
                <p14:modId xmlns:p14="http://schemas.microsoft.com/office/powerpoint/2010/main" val="2885409517"/>
              </p:ext>
            </p:extLst>
          </p:nvPr>
        </p:nvGraphicFramePr>
        <p:xfrm>
          <a:off x="-11723886" y="-3243847"/>
          <a:ext cx="7999690" cy="12216865"/>
        </p:xfrm>
        <a:graphic>
          <a:graphicData uri="http://schemas.openxmlformats.org/drawingml/2006/table">
            <a:tbl>
              <a:tblPr/>
              <a:tblGrid>
                <a:gridCol w="1001717">
                  <a:extLst>
                    <a:ext uri="{9D8B030D-6E8A-4147-A177-3AD203B41FA5}">
                      <a16:colId xmlns:a16="http://schemas.microsoft.com/office/drawing/2014/main" val="1127956161"/>
                    </a:ext>
                  </a:extLst>
                </a:gridCol>
                <a:gridCol w="6997973">
                  <a:extLst>
                    <a:ext uri="{9D8B030D-6E8A-4147-A177-3AD203B41FA5}">
                      <a16:colId xmlns:a16="http://schemas.microsoft.com/office/drawing/2014/main" val="2256890532"/>
                    </a:ext>
                  </a:extLst>
                </a:gridCol>
              </a:tblGrid>
              <a:tr h="881037">
                <a:tc>
                  <a:txBody>
                    <a:bodyPr/>
                    <a:lstStyle/>
                    <a:p>
                      <a:r>
                        <a:rPr lang="en-SG" sz="1400"/>
                        <a:t>adu</a:t>
                      </a:r>
                    </a:p>
                  </a:txBody>
                  <a:tcPr marL="22546" marR="22546" marT="11273" marB="11273" anchor="ctr">
                    <a:lnL>
                      <a:noFill/>
                    </a:lnL>
                    <a:lnR>
                      <a:noFill/>
                    </a:lnR>
                    <a:lnT>
                      <a:noFill/>
                    </a:lnT>
                    <a:lnB>
                      <a:noFill/>
                    </a:lnB>
                    <a:solidFill>
                      <a:schemeClr val="bg1">
                        <a:lumMod val="75000"/>
                        <a:lumOff val="25000"/>
                      </a:schemeClr>
                    </a:solidFill>
                  </a:tcPr>
                </a:tc>
                <a:tc>
                  <a:txBody>
                    <a:bodyPr/>
                    <a:lstStyle/>
                    <a:p>
                      <a:r>
                        <a:rPr lang="en-GB" sz="1400" dirty="0"/>
                        <a:t>Address Divergence Unit. The ADU is responsible for address divergence handling for branches/jumps. It also provides support for constant loads and block-level barrier instructions.</a:t>
                      </a:r>
                    </a:p>
                  </a:txBody>
                  <a:tcPr marL="22546" marR="22546" marT="11273" marB="11273" anchor="ctr">
                    <a:lnL>
                      <a:noFill/>
                    </a:lnL>
                    <a:lnR>
                      <a:noFill/>
                    </a:lnR>
                    <a:lnT>
                      <a:noFill/>
                    </a:lnT>
                    <a:lnB>
                      <a:noFill/>
                    </a:lnB>
                    <a:solidFill>
                      <a:schemeClr val="bg1">
                        <a:lumMod val="75000"/>
                        <a:lumOff val="25000"/>
                      </a:schemeClr>
                    </a:solidFill>
                  </a:tcPr>
                </a:tc>
                <a:extLst>
                  <a:ext uri="{0D108BD9-81ED-4DB2-BD59-A6C34878D82A}">
                    <a16:rowId xmlns:a16="http://schemas.microsoft.com/office/drawing/2014/main" val="3388771183"/>
                  </a:ext>
                </a:extLst>
              </a:tr>
              <a:tr h="1172662">
                <a:tc>
                  <a:txBody>
                    <a:bodyPr/>
                    <a:lstStyle/>
                    <a:p>
                      <a:r>
                        <a:rPr lang="en-SG" sz="1400"/>
                        <a:t>alu</a:t>
                      </a:r>
                    </a:p>
                  </a:txBody>
                  <a:tcPr marL="22546" marR="22546" marT="11273" marB="11273" anchor="ctr">
                    <a:lnL>
                      <a:noFill/>
                    </a:lnL>
                    <a:lnR>
                      <a:noFill/>
                    </a:lnR>
                    <a:lnT>
                      <a:noFill/>
                    </a:lnT>
                    <a:lnB>
                      <a:noFill/>
                    </a:lnB>
                    <a:solidFill>
                      <a:schemeClr val="accent4">
                        <a:lumMod val="75000"/>
                      </a:schemeClr>
                    </a:solidFill>
                  </a:tcPr>
                </a:tc>
                <a:tc>
                  <a:txBody>
                    <a:bodyPr/>
                    <a:lstStyle/>
                    <a:p>
                      <a:r>
                        <a:rPr lang="en-GB" sz="1400" dirty="0"/>
                        <a:t>Arithmetic Logic Unit. The ALU is responsible for execution of most bit manipulation and logic instructions. It also executes integer instructions, excluding IMAD and IMUL. On NVIDIA Ampere architecture chips, the ALU pipeline performs fast FP32-to-FP16 conversion.</a:t>
                      </a:r>
                    </a:p>
                  </a:txBody>
                  <a:tcPr marL="22546" marR="22546" marT="11273" marB="11273" anchor="ctr">
                    <a:lnL>
                      <a:noFill/>
                    </a:lnL>
                    <a:lnR>
                      <a:noFill/>
                    </a:lnR>
                    <a:lnT>
                      <a:noFill/>
                    </a:lnT>
                    <a:lnB>
                      <a:noFill/>
                    </a:lnB>
                    <a:solidFill>
                      <a:schemeClr val="accent4">
                        <a:lumMod val="75000"/>
                      </a:schemeClr>
                    </a:solidFill>
                  </a:tcPr>
                </a:tc>
                <a:extLst>
                  <a:ext uri="{0D108BD9-81ED-4DB2-BD59-A6C34878D82A}">
                    <a16:rowId xmlns:a16="http://schemas.microsoft.com/office/drawing/2014/main" val="247042099"/>
                  </a:ext>
                </a:extLst>
              </a:tr>
              <a:tr h="531088">
                <a:tc>
                  <a:txBody>
                    <a:bodyPr/>
                    <a:lstStyle/>
                    <a:p>
                      <a:r>
                        <a:rPr lang="en-SG" sz="1400"/>
                        <a:t>cbu</a:t>
                      </a:r>
                    </a:p>
                  </a:txBody>
                  <a:tcPr marL="22546" marR="22546" marT="11273" marB="11273" anchor="ctr">
                    <a:lnL>
                      <a:noFill/>
                    </a:lnL>
                    <a:lnR>
                      <a:noFill/>
                    </a:lnR>
                    <a:lnT>
                      <a:noFill/>
                    </a:lnT>
                    <a:lnB>
                      <a:noFill/>
                    </a:lnB>
                    <a:solidFill>
                      <a:schemeClr val="bg1">
                        <a:lumMod val="75000"/>
                        <a:lumOff val="25000"/>
                      </a:schemeClr>
                    </a:solidFill>
                  </a:tcPr>
                </a:tc>
                <a:tc>
                  <a:txBody>
                    <a:bodyPr/>
                    <a:lstStyle/>
                    <a:p>
                      <a:r>
                        <a:rPr lang="en-GB" sz="1400" dirty="0"/>
                        <a:t>Convergence Barrier Unit. The CBU is responsible for warp-level convergence, barrier, and branch instructions.</a:t>
                      </a:r>
                    </a:p>
                  </a:txBody>
                  <a:tcPr marL="22546" marR="22546" marT="11273" marB="11273" anchor="ctr">
                    <a:lnL>
                      <a:noFill/>
                    </a:lnL>
                    <a:lnR>
                      <a:noFill/>
                    </a:lnR>
                    <a:lnT>
                      <a:noFill/>
                    </a:lnT>
                    <a:lnB>
                      <a:noFill/>
                    </a:lnB>
                    <a:solidFill>
                      <a:schemeClr val="bg1">
                        <a:lumMod val="75000"/>
                        <a:lumOff val="25000"/>
                      </a:schemeClr>
                    </a:solidFill>
                  </a:tcPr>
                </a:tc>
                <a:extLst>
                  <a:ext uri="{0D108BD9-81ED-4DB2-BD59-A6C34878D82A}">
                    <a16:rowId xmlns:a16="http://schemas.microsoft.com/office/drawing/2014/main" val="2242715680"/>
                  </a:ext>
                </a:extLst>
              </a:tr>
              <a:tr h="1580935">
                <a:tc>
                  <a:txBody>
                    <a:bodyPr/>
                    <a:lstStyle/>
                    <a:p>
                      <a:r>
                        <a:rPr lang="en-SG" sz="1400"/>
                        <a:t>fma</a:t>
                      </a:r>
                    </a:p>
                  </a:txBody>
                  <a:tcPr marL="22546" marR="22546" marT="11273" marB="11273" anchor="ctr">
                    <a:lnL>
                      <a:noFill/>
                    </a:lnL>
                    <a:lnR>
                      <a:noFill/>
                    </a:lnR>
                    <a:lnT>
                      <a:noFill/>
                    </a:lnT>
                    <a:lnB>
                      <a:noFill/>
                    </a:lnB>
                    <a:solidFill>
                      <a:schemeClr val="accent6">
                        <a:lumMod val="75000"/>
                      </a:schemeClr>
                    </a:solidFill>
                  </a:tcPr>
                </a:tc>
                <a:tc>
                  <a:txBody>
                    <a:bodyPr/>
                    <a:lstStyle/>
                    <a:p>
                      <a:r>
                        <a:rPr lang="en-GB" sz="1400" dirty="0"/>
                        <a:t>Fused Multiply Add/Accumulate. The FMA pipeline processes most FP32 arithmetic (FADD, FMUL, FMAD). It also performs integer multiplication operations (IMUL, IMAD), as well as integer dot products. On GA10x, FMA is a logical pipeline that indicates peak FP32 and FP16x2 performance. It is composed of the </a:t>
                      </a:r>
                      <a:r>
                        <a:rPr lang="en-GB" sz="1400" dirty="0" err="1"/>
                        <a:t>FMAHeavy</a:t>
                      </a:r>
                      <a:r>
                        <a:rPr lang="en-GB" sz="1400" dirty="0"/>
                        <a:t> and </a:t>
                      </a:r>
                      <a:r>
                        <a:rPr lang="en-GB" sz="1400" dirty="0" err="1"/>
                        <a:t>FMALite</a:t>
                      </a:r>
                      <a:r>
                        <a:rPr lang="en-GB" sz="1400" dirty="0"/>
                        <a:t> physical pipelines.</a:t>
                      </a:r>
                    </a:p>
                  </a:txBody>
                  <a:tcPr marL="22546" marR="22546" marT="11273" marB="11273" anchor="ctr">
                    <a:lnL>
                      <a:noFill/>
                    </a:lnL>
                    <a:lnR>
                      <a:noFill/>
                    </a:lnR>
                    <a:lnT>
                      <a:noFill/>
                    </a:lnT>
                    <a:lnB>
                      <a:noFill/>
                    </a:lnB>
                    <a:solidFill>
                      <a:schemeClr val="accent6">
                        <a:lumMod val="75000"/>
                      </a:schemeClr>
                    </a:solidFill>
                  </a:tcPr>
                </a:tc>
                <a:extLst>
                  <a:ext uri="{0D108BD9-81ED-4DB2-BD59-A6C34878D82A}">
                    <a16:rowId xmlns:a16="http://schemas.microsoft.com/office/drawing/2014/main" val="1424511390"/>
                  </a:ext>
                </a:extLst>
              </a:tr>
              <a:tr h="997687">
                <a:tc>
                  <a:txBody>
                    <a:bodyPr/>
                    <a:lstStyle/>
                    <a:p>
                      <a:r>
                        <a:rPr lang="en-SG" sz="1400"/>
                        <a:t>fmaheavy</a:t>
                      </a:r>
                    </a:p>
                  </a:txBody>
                  <a:tcPr marL="22546" marR="22546" marT="11273" marB="11273" anchor="ctr">
                    <a:lnL>
                      <a:noFill/>
                    </a:lnL>
                    <a:lnR>
                      <a:noFill/>
                    </a:lnR>
                    <a:lnT>
                      <a:noFill/>
                    </a:lnT>
                    <a:lnB>
                      <a:noFill/>
                    </a:lnB>
                    <a:solidFill>
                      <a:schemeClr val="accent6">
                        <a:lumMod val="75000"/>
                      </a:schemeClr>
                    </a:solidFill>
                  </a:tcPr>
                </a:tc>
                <a:tc>
                  <a:txBody>
                    <a:bodyPr/>
                    <a:lstStyle/>
                    <a:p>
                      <a:r>
                        <a:rPr lang="en-SG" sz="1400" dirty="0"/>
                        <a:t>Fused Multiply Add/Accumulate Heavy. </a:t>
                      </a:r>
                      <a:r>
                        <a:rPr lang="en-SG" sz="1400" dirty="0" err="1"/>
                        <a:t>FMAHeavy</a:t>
                      </a:r>
                      <a:r>
                        <a:rPr lang="en-SG" sz="1400" dirty="0"/>
                        <a:t> performs FP32 arithmetic (FADD, FMUL, FMAD), FP16 arithmetic (HADD2, HMUL2, HFMA2), integer multiplication operations (IMUL, IMAD), and integer dot products.</a:t>
                      </a:r>
                    </a:p>
                  </a:txBody>
                  <a:tcPr marL="22546" marR="22546" marT="11273" marB="11273" anchor="ctr">
                    <a:lnL>
                      <a:noFill/>
                    </a:lnL>
                    <a:lnR>
                      <a:noFill/>
                    </a:lnR>
                    <a:lnT>
                      <a:noFill/>
                    </a:lnT>
                    <a:lnB>
                      <a:noFill/>
                    </a:lnB>
                    <a:solidFill>
                      <a:schemeClr val="accent6">
                        <a:lumMod val="75000"/>
                      </a:schemeClr>
                    </a:solidFill>
                  </a:tcPr>
                </a:tc>
                <a:extLst>
                  <a:ext uri="{0D108BD9-81ED-4DB2-BD59-A6C34878D82A}">
                    <a16:rowId xmlns:a16="http://schemas.microsoft.com/office/drawing/2014/main" val="189619685"/>
                  </a:ext>
                </a:extLst>
              </a:tr>
              <a:tr h="647738">
                <a:tc>
                  <a:txBody>
                    <a:bodyPr/>
                    <a:lstStyle/>
                    <a:p>
                      <a:r>
                        <a:rPr lang="en-SG" sz="1400"/>
                        <a:t>fmalite</a:t>
                      </a:r>
                    </a:p>
                  </a:txBody>
                  <a:tcPr marL="22546" marR="22546" marT="11273" marB="11273" anchor="ctr">
                    <a:lnL>
                      <a:noFill/>
                    </a:lnL>
                    <a:lnR>
                      <a:noFill/>
                    </a:lnR>
                    <a:lnT>
                      <a:noFill/>
                    </a:lnT>
                    <a:lnB>
                      <a:noFill/>
                    </a:lnB>
                    <a:solidFill>
                      <a:schemeClr val="accent6">
                        <a:lumMod val="75000"/>
                      </a:schemeClr>
                    </a:solidFill>
                  </a:tcPr>
                </a:tc>
                <a:tc>
                  <a:txBody>
                    <a:bodyPr/>
                    <a:lstStyle/>
                    <a:p>
                      <a:r>
                        <a:rPr lang="en-SG" sz="1400" dirty="0"/>
                        <a:t>Fused Multiply Add/Accumulate Lite. </a:t>
                      </a:r>
                      <a:r>
                        <a:rPr lang="en-SG" sz="1400" dirty="0" err="1"/>
                        <a:t>FMALite</a:t>
                      </a:r>
                      <a:r>
                        <a:rPr lang="en-SG" sz="1400" dirty="0"/>
                        <a:t> performs FP32 arithmetic (FADD, FMUL, FMA) and FP16 arithmetic (HADD2, HMUL2, HFMA2).</a:t>
                      </a:r>
                    </a:p>
                  </a:txBody>
                  <a:tcPr marL="22546" marR="22546" marT="11273" marB="11273" anchor="ctr">
                    <a:lnL>
                      <a:noFill/>
                    </a:lnL>
                    <a:lnR>
                      <a:noFill/>
                    </a:lnR>
                    <a:lnT>
                      <a:noFill/>
                    </a:lnT>
                    <a:lnB>
                      <a:noFill/>
                    </a:lnB>
                    <a:solidFill>
                      <a:schemeClr val="accent6">
                        <a:lumMod val="75000"/>
                      </a:schemeClr>
                    </a:solidFill>
                  </a:tcPr>
                </a:tc>
                <a:extLst>
                  <a:ext uri="{0D108BD9-81ED-4DB2-BD59-A6C34878D82A}">
                    <a16:rowId xmlns:a16="http://schemas.microsoft.com/office/drawing/2014/main" val="1508161813"/>
                  </a:ext>
                </a:extLst>
              </a:tr>
              <a:tr h="1172662">
                <a:tc>
                  <a:txBody>
                    <a:bodyPr/>
                    <a:lstStyle/>
                    <a:p>
                      <a:r>
                        <a:rPr lang="en-SG" sz="1400"/>
                        <a:t>fp16</a:t>
                      </a:r>
                    </a:p>
                  </a:txBody>
                  <a:tcPr marL="22546" marR="22546" marT="11273" marB="11273" anchor="ctr">
                    <a:lnL>
                      <a:noFill/>
                    </a:lnL>
                    <a:lnR>
                      <a:noFill/>
                    </a:lnR>
                    <a:lnT>
                      <a:noFill/>
                    </a:lnT>
                    <a:lnB>
                      <a:noFill/>
                    </a:lnB>
                    <a:solidFill>
                      <a:schemeClr val="accent6">
                        <a:lumMod val="75000"/>
                      </a:schemeClr>
                    </a:solidFill>
                  </a:tcPr>
                </a:tc>
                <a:tc>
                  <a:txBody>
                    <a:bodyPr/>
                    <a:lstStyle/>
                    <a:p>
                      <a:r>
                        <a:rPr lang="en-GB" sz="1400" dirty="0"/>
                        <a:t>Half-precision floating-point. On Volta, Turing and NVIDIA GA100, the FP16 pipeline performs paired FP16 instructions (FP16x2). It also contains a fast FP32-to-FP16 and FP16-to-FP32 converter. Starting with GA10x chips, this functionality is part of the FMA pipeline.</a:t>
                      </a:r>
                    </a:p>
                  </a:txBody>
                  <a:tcPr marL="22546" marR="22546" marT="11273" marB="11273" anchor="ctr">
                    <a:lnL>
                      <a:noFill/>
                    </a:lnL>
                    <a:lnR>
                      <a:noFill/>
                    </a:lnR>
                    <a:lnT>
                      <a:noFill/>
                    </a:lnT>
                    <a:lnB>
                      <a:noFill/>
                    </a:lnB>
                    <a:solidFill>
                      <a:schemeClr val="accent6">
                        <a:lumMod val="75000"/>
                      </a:schemeClr>
                    </a:solidFill>
                  </a:tcPr>
                </a:tc>
                <a:extLst>
                  <a:ext uri="{0D108BD9-81ED-4DB2-BD59-A6C34878D82A}">
                    <a16:rowId xmlns:a16="http://schemas.microsoft.com/office/drawing/2014/main" val="69850757"/>
                  </a:ext>
                </a:extLst>
              </a:tr>
              <a:tr h="414437">
                <a:tc>
                  <a:txBody>
                    <a:bodyPr/>
                    <a:lstStyle/>
                    <a:p>
                      <a:r>
                        <a:rPr lang="en-SG" sz="1400" dirty="0"/>
                        <a:t>fp64</a:t>
                      </a:r>
                    </a:p>
                  </a:txBody>
                  <a:tcPr marL="22546" marR="22546" marT="11273" marB="11273" anchor="ctr">
                    <a:lnL>
                      <a:noFill/>
                    </a:lnL>
                    <a:lnR>
                      <a:noFill/>
                    </a:lnR>
                    <a:lnT>
                      <a:noFill/>
                    </a:lnT>
                    <a:lnB>
                      <a:noFill/>
                    </a:lnB>
                    <a:solidFill>
                      <a:srgbClr val="FF0000"/>
                    </a:solidFill>
                  </a:tcPr>
                </a:tc>
                <a:tc>
                  <a:txBody>
                    <a:bodyPr/>
                    <a:lstStyle/>
                    <a:p>
                      <a:r>
                        <a:rPr lang="en-GB" sz="1400" dirty="0"/>
                        <a:t>Double-precision floating-point. The implementation of FP64 varies greatly per chip.</a:t>
                      </a:r>
                    </a:p>
                  </a:txBody>
                  <a:tcPr marL="22546" marR="22546" marT="11273" marB="11273" anchor="ctr">
                    <a:lnL>
                      <a:noFill/>
                    </a:lnL>
                    <a:lnR>
                      <a:noFill/>
                    </a:lnR>
                    <a:lnT>
                      <a:noFill/>
                    </a:lnT>
                    <a:lnB>
                      <a:noFill/>
                    </a:lnB>
                    <a:solidFill>
                      <a:srgbClr val="FF0000"/>
                    </a:solidFill>
                  </a:tcPr>
                </a:tc>
                <a:extLst>
                  <a:ext uri="{0D108BD9-81ED-4DB2-BD59-A6C34878D82A}">
                    <a16:rowId xmlns:a16="http://schemas.microsoft.com/office/drawing/2014/main" val="1057454504"/>
                  </a:ext>
                </a:extLst>
              </a:tr>
              <a:tr h="1114337">
                <a:tc>
                  <a:txBody>
                    <a:bodyPr/>
                    <a:lstStyle/>
                    <a:p>
                      <a:r>
                        <a:rPr lang="en-SG" sz="1400"/>
                        <a:t>lsu</a:t>
                      </a:r>
                    </a:p>
                  </a:txBody>
                  <a:tcPr marL="22546" marR="22546" marT="11273" marB="11273" anchor="ctr">
                    <a:lnL>
                      <a:noFill/>
                    </a:lnL>
                    <a:lnR>
                      <a:noFill/>
                    </a:lnR>
                    <a:lnT>
                      <a:noFill/>
                    </a:lnT>
                    <a:lnB>
                      <a:noFill/>
                    </a:lnB>
                    <a:solidFill>
                      <a:schemeClr val="accent6">
                        <a:lumMod val="75000"/>
                      </a:schemeClr>
                    </a:solidFill>
                  </a:tcPr>
                </a:tc>
                <a:tc>
                  <a:txBody>
                    <a:bodyPr/>
                    <a:lstStyle/>
                    <a:p>
                      <a:r>
                        <a:rPr lang="en-GB" sz="1400" dirty="0"/>
                        <a:t>Load Store Unit. The LSU pipeline issues load, store, atomic, and reduction instructions to the L1TEX unit for global, local, and shared memory. It also issues special register reads (S2R), shuffles, and CTA-level arrive/wait barrier instructions to the L1TEX unit.</a:t>
                      </a:r>
                    </a:p>
                  </a:txBody>
                  <a:tcPr marL="22546" marR="22546" marT="11273" marB="11273" anchor="ctr">
                    <a:lnL>
                      <a:noFill/>
                    </a:lnL>
                    <a:lnR>
                      <a:noFill/>
                    </a:lnR>
                    <a:lnT>
                      <a:noFill/>
                    </a:lnT>
                    <a:lnB>
                      <a:noFill/>
                    </a:lnB>
                    <a:solidFill>
                      <a:schemeClr val="accent6">
                        <a:lumMod val="75000"/>
                      </a:schemeClr>
                    </a:solidFill>
                  </a:tcPr>
                </a:tc>
                <a:extLst>
                  <a:ext uri="{0D108BD9-81ED-4DB2-BD59-A6C34878D82A}">
                    <a16:rowId xmlns:a16="http://schemas.microsoft.com/office/drawing/2014/main" val="1613321549"/>
                  </a:ext>
                </a:extLst>
              </a:tr>
              <a:tr h="997687">
                <a:tc>
                  <a:txBody>
                    <a:bodyPr/>
                    <a:lstStyle/>
                    <a:p>
                      <a:r>
                        <a:rPr lang="en-SG" sz="1400"/>
                        <a:t>tex</a:t>
                      </a:r>
                    </a:p>
                  </a:txBody>
                  <a:tcPr marL="22546" marR="22546" marT="11273" marB="11273" anchor="ctr">
                    <a:lnL>
                      <a:noFill/>
                    </a:lnL>
                    <a:lnR>
                      <a:noFill/>
                    </a:lnR>
                    <a:lnT>
                      <a:noFill/>
                    </a:lnT>
                    <a:lnB>
                      <a:noFill/>
                    </a:lnB>
                    <a:solidFill>
                      <a:srgbClr val="FF0000"/>
                    </a:solidFill>
                  </a:tcPr>
                </a:tc>
                <a:tc>
                  <a:txBody>
                    <a:bodyPr/>
                    <a:lstStyle/>
                    <a:p>
                      <a:r>
                        <a:rPr lang="en-GB" sz="1400" dirty="0"/>
                        <a:t>Texture Unit. The SM texture pipeline forwards texture and surface instructions to the L1TEX unit’s TEXIN stage. On GPUs where FP64 or Tensor pipelines are decoupled, the texture pipeline forwards those types of instructions, too.</a:t>
                      </a:r>
                    </a:p>
                  </a:txBody>
                  <a:tcPr marL="22546" marR="22546" marT="11273" marB="11273" anchor="ctr">
                    <a:lnL>
                      <a:noFill/>
                    </a:lnL>
                    <a:lnR>
                      <a:noFill/>
                    </a:lnR>
                    <a:lnT>
                      <a:noFill/>
                    </a:lnT>
                    <a:lnB>
                      <a:noFill/>
                    </a:lnB>
                    <a:solidFill>
                      <a:srgbClr val="FF0000"/>
                    </a:solidFill>
                  </a:tcPr>
                </a:tc>
                <a:extLst>
                  <a:ext uri="{0D108BD9-81ED-4DB2-BD59-A6C34878D82A}">
                    <a16:rowId xmlns:a16="http://schemas.microsoft.com/office/drawing/2014/main" val="233110971"/>
                  </a:ext>
                </a:extLst>
              </a:tr>
              <a:tr h="822713">
                <a:tc>
                  <a:txBody>
                    <a:bodyPr/>
                    <a:lstStyle/>
                    <a:p>
                      <a:r>
                        <a:rPr lang="en-SG" sz="1400"/>
                        <a:t>tma</a:t>
                      </a:r>
                    </a:p>
                  </a:txBody>
                  <a:tcPr marL="22546" marR="22546" marT="11273" marB="11273" anchor="ctr">
                    <a:lnL>
                      <a:noFill/>
                    </a:lnL>
                    <a:lnR>
                      <a:noFill/>
                    </a:lnR>
                    <a:lnT>
                      <a:noFill/>
                    </a:lnT>
                    <a:lnB>
                      <a:noFill/>
                    </a:lnB>
                    <a:solidFill>
                      <a:schemeClr val="bg1">
                        <a:lumMod val="75000"/>
                        <a:lumOff val="25000"/>
                      </a:schemeClr>
                    </a:solidFill>
                  </a:tcPr>
                </a:tc>
                <a:tc>
                  <a:txBody>
                    <a:bodyPr/>
                    <a:lstStyle/>
                    <a:p>
                      <a:r>
                        <a:rPr lang="en-GB" sz="1400" dirty="0"/>
                        <a:t>Tensor Memory Access Unit. Provides efficient data transfer mechanisms between global and shared memories with the ability to understand and traverse multidimensional data layouts.</a:t>
                      </a:r>
                    </a:p>
                  </a:txBody>
                  <a:tcPr marL="22546" marR="22546" marT="11273" marB="11273" anchor="ctr">
                    <a:lnL>
                      <a:noFill/>
                    </a:lnL>
                    <a:lnR>
                      <a:noFill/>
                    </a:lnR>
                    <a:lnT>
                      <a:noFill/>
                    </a:lnT>
                    <a:lnB>
                      <a:noFill/>
                    </a:lnB>
                    <a:solidFill>
                      <a:schemeClr val="bg1">
                        <a:lumMod val="75000"/>
                        <a:lumOff val="25000"/>
                      </a:schemeClr>
                    </a:solidFill>
                  </a:tcPr>
                </a:tc>
                <a:extLst>
                  <a:ext uri="{0D108BD9-81ED-4DB2-BD59-A6C34878D82A}">
                    <a16:rowId xmlns:a16="http://schemas.microsoft.com/office/drawing/2014/main" val="3825695927"/>
                  </a:ext>
                </a:extLst>
              </a:tr>
              <a:tr h="944521">
                <a:tc>
                  <a:txBody>
                    <a:bodyPr/>
                    <a:lstStyle/>
                    <a:p>
                      <a:r>
                        <a:rPr lang="en-SG" sz="1400" dirty="0"/>
                        <a:t>uniform</a:t>
                      </a:r>
                    </a:p>
                  </a:txBody>
                  <a:tcPr marL="22546" marR="22546" marT="11273" marB="11273" anchor="ctr">
                    <a:lnL>
                      <a:noFill/>
                    </a:lnL>
                    <a:lnR>
                      <a:noFill/>
                    </a:lnR>
                    <a:lnT>
                      <a:noFill/>
                    </a:lnT>
                    <a:lnB>
                      <a:noFill/>
                    </a:lnB>
                    <a:solidFill>
                      <a:schemeClr val="bg1">
                        <a:lumMod val="75000"/>
                        <a:lumOff val="25000"/>
                      </a:schemeClr>
                    </a:solidFill>
                  </a:tcPr>
                </a:tc>
                <a:tc>
                  <a:txBody>
                    <a:bodyPr/>
                    <a:lstStyle/>
                    <a:p>
                      <a:r>
                        <a:rPr lang="en-GB" sz="1400" dirty="0"/>
                        <a:t>Uniform Data Path. This scalar unit executes instructions where all threads use the same input and generate the same output.</a:t>
                      </a:r>
                    </a:p>
                  </a:txBody>
                  <a:tcPr marL="22546" marR="22546" marT="11273" marB="11273" anchor="ctr">
                    <a:lnL>
                      <a:noFill/>
                    </a:lnL>
                    <a:lnR>
                      <a:noFill/>
                    </a:lnR>
                    <a:lnT>
                      <a:noFill/>
                    </a:lnT>
                    <a:lnB>
                      <a:noFill/>
                    </a:lnB>
                    <a:solidFill>
                      <a:schemeClr val="bg1">
                        <a:lumMod val="75000"/>
                        <a:lumOff val="25000"/>
                      </a:schemeClr>
                    </a:solidFill>
                  </a:tcPr>
                </a:tc>
                <a:extLst>
                  <a:ext uri="{0D108BD9-81ED-4DB2-BD59-A6C34878D82A}">
                    <a16:rowId xmlns:a16="http://schemas.microsoft.com/office/drawing/2014/main" val="2575610315"/>
                  </a:ext>
                </a:extLst>
              </a:tr>
              <a:tr h="939361">
                <a:tc>
                  <a:txBody>
                    <a:bodyPr/>
                    <a:lstStyle/>
                    <a:p>
                      <a:r>
                        <a:rPr lang="en-SG" sz="1400" dirty="0"/>
                        <a:t>xu</a:t>
                      </a:r>
                    </a:p>
                  </a:txBody>
                  <a:tcPr marL="22546" marR="22546" marT="11273" marB="11273" anchor="ctr">
                    <a:lnL>
                      <a:noFill/>
                    </a:lnL>
                    <a:lnR>
                      <a:noFill/>
                    </a:lnR>
                    <a:lnT>
                      <a:noFill/>
                    </a:lnT>
                    <a:lnB>
                      <a:noFill/>
                    </a:lnB>
                    <a:solidFill>
                      <a:schemeClr val="accent6">
                        <a:lumMod val="75000"/>
                      </a:schemeClr>
                    </a:solidFill>
                  </a:tcPr>
                </a:tc>
                <a:tc>
                  <a:txBody>
                    <a:bodyPr/>
                    <a:lstStyle/>
                    <a:p>
                      <a:r>
                        <a:rPr lang="en-GB" sz="1400" dirty="0"/>
                        <a:t>Transcendental and Data Type Conversion Unit. The XU pipeline is responsible for special functions such as sin, cos, and reciprocal square root. It is also responsible for int-to-float, and float-to-int type conversions.</a:t>
                      </a:r>
                    </a:p>
                  </a:txBody>
                  <a:tcPr marL="22546" marR="22546" marT="11273" marB="11273" anchor="ctr">
                    <a:lnL>
                      <a:noFill/>
                    </a:lnL>
                    <a:lnR>
                      <a:noFill/>
                    </a:lnR>
                    <a:lnT>
                      <a:noFill/>
                    </a:lnT>
                    <a:lnB>
                      <a:noFill/>
                    </a:lnB>
                    <a:solidFill>
                      <a:schemeClr val="accent6">
                        <a:lumMod val="75000"/>
                      </a:schemeClr>
                    </a:solidFill>
                  </a:tcPr>
                </a:tc>
                <a:extLst>
                  <a:ext uri="{0D108BD9-81ED-4DB2-BD59-A6C34878D82A}">
                    <a16:rowId xmlns:a16="http://schemas.microsoft.com/office/drawing/2014/main" val="1647915994"/>
                  </a:ext>
                </a:extLst>
              </a:tr>
            </a:tbl>
          </a:graphicData>
        </a:graphic>
      </p:graphicFrame>
      <p:sp>
        <p:nvSpPr>
          <p:cNvPr id="1148" name="Rectangle 1147">
            <a:extLst>
              <a:ext uri="{FF2B5EF4-FFF2-40B4-BE49-F238E27FC236}">
                <a16:creationId xmlns:a16="http://schemas.microsoft.com/office/drawing/2014/main" id="{21431A1F-9E22-1826-AD57-2ADED71A6874}"/>
              </a:ext>
            </a:extLst>
          </p:cNvPr>
          <p:cNvSpPr/>
          <p:nvPr/>
        </p:nvSpPr>
        <p:spPr>
          <a:xfrm>
            <a:off x="12582490" y="5653649"/>
            <a:ext cx="967344" cy="509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ADU</a:t>
            </a:r>
          </a:p>
        </p:txBody>
      </p:sp>
      <p:sp>
        <p:nvSpPr>
          <p:cNvPr id="1149" name="Rectangle 1148">
            <a:extLst>
              <a:ext uri="{FF2B5EF4-FFF2-40B4-BE49-F238E27FC236}">
                <a16:creationId xmlns:a16="http://schemas.microsoft.com/office/drawing/2014/main" id="{15F2287B-2E88-197A-55F1-D04A48CADE79}"/>
              </a:ext>
            </a:extLst>
          </p:cNvPr>
          <p:cNvSpPr/>
          <p:nvPr/>
        </p:nvSpPr>
        <p:spPr>
          <a:xfrm>
            <a:off x="7314959" y="6695128"/>
            <a:ext cx="657554" cy="3706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ALU</a:t>
            </a:r>
          </a:p>
        </p:txBody>
      </p:sp>
      <p:sp>
        <p:nvSpPr>
          <p:cNvPr id="1150" name="Rectangle 1149">
            <a:extLst>
              <a:ext uri="{FF2B5EF4-FFF2-40B4-BE49-F238E27FC236}">
                <a16:creationId xmlns:a16="http://schemas.microsoft.com/office/drawing/2014/main" id="{0A70884A-BCFE-B171-0E8A-CF4E9D0C5EC9}"/>
              </a:ext>
            </a:extLst>
          </p:cNvPr>
          <p:cNvSpPr/>
          <p:nvPr/>
        </p:nvSpPr>
        <p:spPr>
          <a:xfrm>
            <a:off x="7314958" y="6024924"/>
            <a:ext cx="1058852" cy="5824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Operand buffer</a:t>
            </a:r>
          </a:p>
        </p:txBody>
      </p:sp>
      <p:grpSp>
        <p:nvGrpSpPr>
          <p:cNvPr id="1154" name="Group 1153">
            <a:extLst>
              <a:ext uri="{FF2B5EF4-FFF2-40B4-BE49-F238E27FC236}">
                <a16:creationId xmlns:a16="http://schemas.microsoft.com/office/drawing/2014/main" id="{4FCB61DF-B789-C176-A42A-2C092D2360F5}"/>
              </a:ext>
            </a:extLst>
          </p:cNvPr>
          <p:cNvGrpSpPr/>
          <p:nvPr/>
        </p:nvGrpSpPr>
        <p:grpSpPr>
          <a:xfrm>
            <a:off x="9771648" y="1924571"/>
            <a:ext cx="958266" cy="496662"/>
            <a:chOff x="6871745" y="902186"/>
            <a:chExt cx="1173627" cy="496662"/>
          </a:xfrm>
        </p:grpSpPr>
        <p:sp>
          <p:nvSpPr>
            <p:cNvPr id="1155" name="Rectangle 1154">
              <a:extLst>
                <a:ext uri="{FF2B5EF4-FFF2-40B4-BE49-F238E27FC236}">
                  <a16:creationId xmlns:a16="http://schemas.microsoft.com/office/drawing/2014/main" id="{D5CE2C15-9A33-8607-15EE-71A6802EEAD4}"/>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156" name="Rectangle 1155">
              <a:extLst>
                <a:ext uri="{FF2B5EF4-FFF2-40B4-BE49-F238E27FC236}">
                  <a16:creationId xmlns:a16="http://schemas.microsoft.com/office/drawing/2014/main" id="{AE824DDC-C4B1-5E71-C72A-1A6C906BEA16}"/>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157" name="Rectangle 1156">
              <a:extLst>
                <a:ext uri="{FF2B5EF4-FFF2-40B4-BE49-F238E27FC236}">
                  <a16:creationId xmlns:a16="http://schemas.microsoft.com/office/drawing/2014/main" id="{3707DC90-0195-C37B-E7BC-9ACED9A47F29}"/>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158" name="Rectangle 1157">
              <a:extLst>
                <a:ext uri="{FF2B5EF4-FFF2-40B4-BE49-F238E27FC236}">
                  <a16:creationId xmlns:a16="http://schemas.microsoft.com/office/drawing/2014/main" id="{0BAF5916-1A69-0269-858B-BA234F947E30}"/>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159" name="Rectangle 1158">
              <a:extLst>
                <a:ext uri="{FF2B5EF4-FFF2-40B4-BE49-F238E27FC236}">
                  <a16:creationId xmlns:a16="http://schemas.microsoft.com/office/drawing/2014/main" id="{5722AEF0-D596-9B89-C6A8-713A58157AFB}"/>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grpSp>
      <p:cxnSp>
        <p:nvCxnSpPr>
          <p:cNvPr id="1162" name="Straight Arrow Connector 1161">
            <a:extLst>
              <a:ext uri="{FF2B5EF4-FFF2-40B4-BE49-F238E27FC236}">
                <a16:creationId xmlns:a16="http://schemas.microsoft.com/office/drawing/2014/main" id="{2DD9E33B-80FA-5D43-B33C-EF02135126CF}"/>
              </a:ext>
            </a:extLst>
          </p:cNvPr>
          <p:cNvCxnSpPr>
            <a:cxnSpLocks/>
          </p:cNvCxnSpPr>
          <p:nvPr/>
        </p:nvCxnSpPr>
        <p:spPr>
          <a:xfrm>
            <a:off x="9277013" y="1171952"/>
            <a:ext cx="0" cy="2253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166" name="Rectangle 1165">
            <a:extLst>
              <a:ext uri="{FF2B5EF4-FFF2-40B4-BE49-F238E27FC236}">
                <a16:creationId xmlns:a16="http://schemas.microsoft.com/office/drawing/2014/main" id="{12B22AC1-EC63-B240-1DF6-2BCF6EA2DE22}"/>
              </a:ext>
            </a:extLst>
          </p:cNvPr>
          <p:cNvSpPr/>
          <p:nvPr/>
        </p:nvSpPr>
        <p:spPr>
          <a:xfrm>
            <a:off x="9793035" y="926624"/>
            <a:ext cx="966548" cy="245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LSU Queue</a:t>
            </a:r>
          </a:p>
        </p:txBody>
      </p:sp>
      <p:cxnSp>
        <p:nvCxnSpPr>
          <p:cNvPr id="1168" name="Straight Arrow Connector 1167">
            <a:extLst>
              <a:ext uri="{FF2B5EF4-FFF2-40B4-BE49-F238E27FC236}">
                <a16:creationId xmlns:a16="http://schemas.microsoft.com/office/drawing/2014/main" id="{0B39664B-F0A3-E1A1-D04A-F912A06DAB6E}"/>
              </a:ext>
            </a:extLst>
          </p:cNvPr>
          <p:cNvCxnSpPr>
            <a:cxnSpLocks/>
          </p:cNvCxnSpPr>
          <p:nvPr/>
        </p:nvCxnSpPr>
        <p:spPr>
          <a:xfrm>
            <a:off x="10288219" y="1171952"/>
            <a:ext cx="0" cy="2253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169" name="Straight Arrow Connector 1168">
            <a:extLst>
              <a:ext uri="{FF2B5EF4-FFF2-40B4-BE49-F238E27FC236}">
                <a16:creationId xmlns:a16="http://schemas.microsoft.com/office/drawing/2014/main" id="{A64C9441-692F-3BA4-A4B9-100ABA046203}"/>
              </a:ext>
            </a:extLst>
          </p:cNvPr>
          <p:cNvCxnSpPr>
            <a:cxnSpLocks/>
          </p:cNvCxnSpPr>
          <p:nvPr/>
        </p:nvCxnSpPr>
        <p:spPr>
          <a:xfrm>
            <a:off x="9256058" y="1704793"/>
            <a:ext cx="0" cy="2253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170" name="Straight Arrow Connector 1169">
            <a:extLst>
              <a:ext uri="{FF2B5EF4-FFF2-40B4-BE49-F238E27FC236}">
                <a16:creationId xmlns:a16="http://schemas.microsoft.com/office/drawing/2014/main" id="{80D15D70-FD45-7C8E-B24F-B3BFB34A2417}"/>
              </a:ext>
            </a:extLst>
          </p:cNvPr>
          <p:cNvCxnSpPr>
            <a:cxnSpLocks/>
          </p:cNvCxnSpPr>
          <p:nvPr/>
        </p:nvCxnSpPr>
        <p:spPr>
          <a:xfrm>
            <a:off x="10288219" y="1704793"/>
            <a:ext cx="0" cy="225300"/>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173" name="Straight Arrow Connector 1172">
            <a:extLst>
              <a:ext uri="{FF2B5EF4-FFF2-40B4-BE49-F238E27FC236}">
                <a16:creationId xmlns:a16="http://schemas.microsoft.com/office/drawing/2014/main" id="{C60A4E84-8197-820C-E0D1-4003B1ABE9E3}"/>
              </a:ext>
            </a:extLst>
          </p:cNvPr>
          <p:cNvCxnSpPr>
            <a:cxnSpLocks/>
          </p:cNvCxnSpPr>
          <p:nvPr/>
        </p:nvCxnSpPr>
        <p:spPr>
          <a:xfrm>
            <a:off x="10258719" y="2436348"/>
            <a:ext cx="0" cy="533208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1" name="Straight Arrow Connector 1180">
            <a:extLst>
              <a:ext uri="{FF2B5EF4-FFF2-40B4-BE49-F238E27FC236}">
                <a16:creationId xmlns:a16="http://schemas.microsoft.com/office/drawing/2014/main" id="{2AD90B27-DEAF-2BDC-4787-1F6098BDDA7C}"/>
              </a:ext>
            </a:extLst>
          </p:cNvPr>
          <p:cNvCxnSpPr>
            <a:cxnSpLocks/>
          </p:cNvCxnSpPr>
          <p:nvPr/>
        </p:nvCxnSpPr>
        <p:spPr>
          <a:xfrm flipH="1" flipV="1">
            <a:off x="8185289" y="6507351"/>
            <a:ext cx="21604" cy="80383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4" name="Straight Arrow Connector 1183">
            <a:extLst>
              <a:ext uri="{FF2B5EF4-FFF2-40B4-BE49-F238E27FC236}">
                <a16:creationId xmlns:a16="http://schemas.microsoft.com/office/drawing/2014/main" id="{716C5E58-E167-53D6-216A-A0E2F228FA32}"/>
              </a:ext>
            </a:extLst>
          </p:cNvPr>
          <p:cNvCxnSpPr>
            <a:cxnSpLocks/>
          </p:cNvCxnSpPr>
          <p:nvPr/>
        </p:nvCxnSpPr>
        <p:spPr>
          <a:xfrm>
            <a:off x="6631111" y="7065822"/>
            <a:ext cx="64729" cy="350695"/>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6" name="Straight Arrow Connector 1185">
            <a:extLst>
              <a:ext uri="{FF2B5EF4-FFF2-40B4-BE49-F238E27FC236}">
                <a16:creationId xmlns:a16="http://schemas.microsoft.com/office/drawing/2014/main" id="{1A6EF287-9B0F-A416-D385-0FD1A08284C8}"/>
              </a:ext>
            </a:extLst>
          </p:cNvPr>
          <p:cNvCxnSpPr>
            <a:cxnSpLocks/>
          </p:cNvCxnSpPr>
          <p:nvPr/>
        </p:nvCxnSpPr>
        <p:spPr>
          <a:xfrm flipH="1" flipV="1">
            <a:off x="7088645" y="6161419"/>
            <a:ext cx="456965" cy="128978"/>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88" name="Straight Arrow Connector 1187">
            <a:extLst>
              <a:ext uri="{FF2B5EF4-FFF2-40B4-BE49-F238E27FC236}">
                <a16:creationId xmlns:a16="http://schemas.microsoft.com/office/drawing/2014/main" id="{6A36F53F-8F83-2137-14DA-585F81E911B9}"/>
              </a:ext>
            </a:extLst>
          </p:cNvPr>
          <p:cNvCxnSpPr>
            <a:cxnSpLocks/>
          </p:cNvCxnSpPr>
          <p:nvPr/>
        </p:nvCxnSpPr>
        <p:spPr>
          <a:xfrm>
            <a:off x="7038451" y="6462273"/>
            <a:ext cx="53934"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0" name="Straight Arrow Connector 1189">
            <a:extLst>
              <a:ext uri="{FF2B5EF4-FFF2-40B4-BE49-F238E27FC236}">
                <a16:creationId xmlns:a16="http://schemas.microsoft.com/office/drawing/2014/main" id="{BF2F8BDB-F7DF-048E-9953-BA1A0E94804E}"/>
              </a:ext>
            </a:extLst>
          </p:cNvPr>
          <p:cNvCxnSpPr>
            <a:cxnSpLocks/>
          </p:cNvCxnSpPr>
          <p:nvPr/>
        </p:nvCxnSpPr>
        <p:spPr>
          <a:xfrm flipH="1">
            <a:off x="6670263" y="5201936"/>
            <a:ext cx="428617" cy="37612"/>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2" name="Straight Arrow Connector 1191">
            <a:extLst>
              <a:ext uri="{FF2B5EF4-FFF2-40B4-BE49-F238E27FC236}">
                <a16:creationId xmlns:a16="http://schemas.microsoft.com/office/drawing/2014/main" id="{515560A1-C82C-0DC1-F570-E9D09E8B8340}"/>
              </a:ext>
            </a:extLst>
          </p:cNvPr>
          <p:cNvCxnSpPr>
            <a:cxnSpLocks/>
          </p:cNvCxnSpPr>
          <p:nvPr/>
        </p:nvCxnSpPr>
        <p:spPr>
          <a:xfrm flipV="1">
            <a:off x="6285149" y="6507351"/>
            <a:ext cx="217129" cy="20475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93" name="Straight Arrow Connector 1192">
            <a:extLst>
              <a:ext uri="{FF2B5EF4-FFF2-40B4-BE49-F238E27FC236}">
                <a16:creationId xmlns:a16="http://schemas.microsoft.com/office/drawing/2014/main" id="{27511F00-D880-B01B-4703-D2DA03F2A48F}"/>
              </a:ext>
            </a:extLst>
          </p:cNvPr>
          <p:cNvCxnSpPr>
            <a:cxnSpLocks/>
          </p:cNvCxnSpPr>
          <p:nvPr/>
        </p:nvCxnSpPr>
        <p:spPr>
          <a:xfrm>
            <a:off x="7193980" y="6416659"/>
            <a:ext cx="308723" cy="340637"/>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01" name="Straight Arrow Connector 1200">
            <a:extLst>
              <a:ext uri="{FF2B5EF4-FFF2-40B4-BE49-F238E27FC236}">
                <a16:creationId xmlns:a16="http://schemas.microsoft.com/office/drawing/2014/main" id="{C6A652B3-BEF0-E95E-25F9-7C2908A8C3BA}"/>
              </a:ext>
            </a:extLst>
          </p:cNvPr>
          <p:cNvCxnSpPr>
            <a:cxnSpLocks/>
          </p:cNvCxnSpPr>
          <p:nvPr/>
        </p:nvCxnSpPr>
        <p:spPr>
          <a:xfrm>
            <a:off x="7145490" y="6875196"/>
            <a:ext cx="405945" cy="46784"/>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06" name="Straight Arrow Connector 1205">
            <a:extLst>
              <a:ext uri="{FF2B5EF4-FFF2-40B4-BE49-F238E27FC236}">
                <a16:creationId xmlns:a16="http://schemas.microsoft.com/office/drawing/2014/main" id="{90D013E1-723C-CB2C-44D8-D8E9A32D1637}"/>
              </a:ext>
            </a:extLst>
          </p:cNvPr>
          <p:cNvCxnSpPr>
            <a:cxnSpLocks/>
          </p:cNvCxnSpPr>
          <p:nvPr/>
        </p:nvCxnSpPr>
        <p:spPr>
          <a:xfrm>
            <a:off x="11061202" y="-102877"/>
            <a:ext cx="0" cy="1484184"/>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pic>
        <p:nvPicPr>
          <p:cNvPr id="1210" name="Picture 1209" descr="A computer screen shot of a computer program&#10;&#10;Description automatically generated">
            <a:extLst>
              <a:ext uri="{FF2B5EF4-FFF2-40B4-BE49-F238E27FC236}">
                <a16:creationId xmlns:a16="http://schemas.microsoft.com/office/drawing/2014/main" id="{F30DDAA0-D45F-AB28-1BBE-42B49D7E0B33}"/>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5563536" y="14885062"/>
            <a:ext cx="7156896" cy="6858000"/>
          </a:xfrm>
          <a:prstGeom prst="rect">
            <a:avLst/>
          </a:prstGeom>
        </p:spPr>
      </p:pic>
      <p:sp>
        <p:nvSpPr>
          <p:cNvPr id="1211" name="TextBox 1210">
            <a:extLst>
              <a:ext uri="{FF2B5EF4-FFF2-40B4-BE49-F238E27FC236}">
                <a16:creationId xmlns:a16="http://schemas.microsoft.com/office/drawing/2014/main" id="{2D2FD98F-85AF-6190-3ED5-484E7F6D83B5}"/>
              </a:ext>
            </a:extLst>
          </p:cNvPr>
          <p:cNvSpPr txBox="1"/>
          <p:nvPr/>
        </p:nvSpPr>
        <p:spPr>
          <a:xfrm>
            <a:off x="8466625" y="-2278999"/>
            <a:ext cx="3986541" cy="369332"/>
          </a:xfrm>
          <a:prstGeom prst="rect">
            <a:avLst/>
          </a:prstGeom>
          <a:noFill/>
        </p:spPr>
        <p:txBody>
          <a:bodyPr wrap="none" rtlCol="0">
            <a:spAutoFit/>
          </a:bodyPr>
          <a:lstStyle/>
          <a:p>
            <a:r>
              <a:rPr lang="en-SG" dirty="0"/>
              <a:t>Judging by </a:t>
            </a:r>
            <a:r>
              <a:rPr lang="en-SG" dirty="0" err="1"/>
              <a:t>greg</a:t>
            </a:r>
            <a:r>
              <a:rPr lang="en-SG" dirty="0"/>
              <a:t> this is probably correct</a:t>
            </a:r>
          </a:p>
        </p:txBody>
      </p:sp>
      <p:sp>
        <p:nvSpPr>
          <p:cNvPr id="1212" name="TextBox 1211">
            <a:extLst>
              <a:ext uri="{FF2B5EF4-FFF2-40B4-BE49-F238E27FC236}">
                <a16:creationId xmlns:a16="http://schemas.microsoft.com/office/drawing/2014/main" id="{A72F55CA-2628-C145-9E00-BEA16F096734}"/>
              </a:ext>
            </a:extLst>
          </p:cNvPr>
          <p:cNvSpPr txBox="1"/>
          <p:nvPr/>
        </p:nvSpPr>
        <p:spPr>
          <a:xfrm>
            <a:off x="11655454" y="1680330"/>
            <a:ext cx="1464824" cy="553998"/>
          </a:xfrm>
          <a:prstGeom prst="rect">
            <a:avLst/>
          </a:prstGeom>
          <a:noFill/>
        </p:spPr>
        <p:txBody>
          <a:bodyPr wrap="square" rtlCol="0">
            <a:spAutoFit/>
          </a:bodyPr>
          <a:lstStyle/>
          <a:p>
            <a:r>
              <a:rPr lang="en-SG" sz="1000" dirty="0"/>
              <a:t>Mio block shared between all </a:t>
            </a:r>
            <a:r>
              <a:rPr lang="en-SG" sz="1000" dirty="0" err="1"/>
              <a:t>subprocessors</a:t>
            </a:r>
            <a:endParaRPr lang="en-SG" sz="1000" dirty="0"/>
          </a:p>
        </p:txBody>
      </p:sp>
      <p:sp>
        <p:nvSpPr>
          <p:cNvPr id="1214" name="TextBox 1213">
            <a:extLst>
              <a:ext uri="{FF2B5EF4-FFF2-40B4-BE49-F238E27FC236}">
                <a16:creationId xmlns:a16="http://schemas.microsoft.com/office/drawing/2014/main" id="{112DBF58-1021-43FE-EE5D-F4319142CB3D}"/>
              </a:ext>
            </a:extLst>
          </p:cNvPr>
          <p:cNvSpPr txBox="1"/>
          <p:nvPr/>
        </p:nvSpPr>
        <p:spPr>
          <a:xfrm>
            <a:off x="10260003" y="2564707"/>
            <a:ext cx="1080679" cy="400110"/>
          </a:xfrm>
          <a:prstGeom prst="rect">
            <a:avLst/>
          </a:prstGeom>
          <a:noFill/>
        </p:spPr>
        <p:txBody>
          <a:bodyPr wrap="square" rtlCol="0">
            <a:spAutoFit/>
          </a:bodyPr>
          <a:lstStyle/>
          <a:p>
            <a:r>
              <a:rPr lang="en-SG" sz="1000" dirty="0" err="1"/>
              <a:t>Lsu</a:t>
            </a:r>
            <a:r>
              <a:rPr lang="en-SG" sz="1000" dirty="0"/>
              <a:t> pipeline</a:t>
            </a:r>
          </a:p>
          <a:p>
            <a:endParaRPr lang="en-SG" sz="1000" dirty="0"/>
          </a:p>
        </p:txBody>
      </p:sp>
      <p:sp>
        <p:nvSpPr>
          <p:cNvPr id="1216" name="TextBox 1215">
            <a:extLst>
              <a:ext uri="{FF2B5EF4-FFF2-40B4-BE49-F238E27FC236}">
                <a16:creationId xmlns:a16="http://schemas.microsoft.com/office/drawing/2014/main" id="{362AB684-85A3-2A82-62FE-609A0A3B23F6}"/>
              </a:ext>
            </a:extLst>
          </p:cNvPr>
          <p:cNvSpPr txBox="1"/>
          <p:nvPr/>
        </p:nvSpPr>
        <p:spPr>
          <a:xfrm>
            <a:off x="10612684" y="2835850"/>
            <a:ext cx="3425732" cy="1323439"/>
          </a:xfrm>
          <a:prstGeom prst="rect">
            <a:avLst/>
          </a:prstGeom>
          <a:noFill/>
        </p:spPr>
        <p:txBody>
          <a:bodyPr wrap="square" rtlCol="0">
            <a:spAutoFit/>
          </a:bodyPr>
          <a:lstStyle>
            <a:defPPr>
              <a:defRPr lang="en-US"/>
            </a:defPPr>
            <a:lvl1pPr>
              <a:defRPr sz="1000"/>
            </a:lvl1pPr>
          </a:lstStyle>
          <a:p>
            <a:r>
              <a:rPr lang="en-GB" dirty="0"/>
              <a:t>When a load request is issued to L1 the LSU needs to perform an address divergence calculation to determine which threads are accessing the same cache line. The LSU unit then has to perform a L1 cache tag look up. If the line is cached then it is written back to the register file; otherwise, the request is sent to L2. If the warp has threads not serviced by the request then a replay is requested and the operation is reissued with the remaining threads.</a:t>
            </a:r>
            <a:endParaRPr lang="en-SG" dirty="0"/>
          </a:p>
        </p:txBody>
      </p:sp>
      <p:pic>
        <p:nvPicPr>
          <p:cNvPr id="1219" name="Picture 6">
            <a:extLst>
              <a:ext uri="{FF2B5EF4-FFF2-40B4-BE49-F238E27FC236}">
                <a16:creationId xmlns:a16="http://schemas.microsoft.com/office/drawing/2014/main" id="{85659E1A-B640-BD59-F841-19962F62E6C3}"/>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5210787" y="10235624"/>
            <a:ext cx="12192000" cy="4516437"/>
          </a:xfrm>
          <a:prstGeom prst="rect">
            <a:avLst/>
          </a:prstGeom>
          <a:noFill/>
          <a:extLst>
            <a:ext uri="{909E8E84-426E-40DD-AFC4-6F175D3DCCD1}">
              <a14:hiddenFill xmlns:a14="http://schemas.microsoft.com/office/drawing/2010/main">
                <a:solidFill>
                  <a:srgbClr val="FFFFFF"/>
                </a:solidFill>
              </a14:hiddenFill>
            </a:ext>
          </a:extLst>
        </p:spPr>
      </p:pic>
      <p:sp>
        <p:nvSpPr>
          <p:cNvPr id="1221" name="Rectangle 7">
            <a:extLst>
              <a:ext uri="{FF2B5EF4-FFF2-40B4-BE49-F238E27FC236}">
                <a16:creationId xmlns:a16="http://schemas.microsoft.com/office/drawing/2014/main" id="{53E58178-926A-5277-3775-669206766674}"/>
              </a:ext>
            </a:extLst>
          </p:cNvPr>
          <p:cNvSpPr>
            <a:spLocks noChangeArrowheads="1"/>
          </p:cNvSpPr>
          <p:nvPr/>
        </p:nvSpPr>
        <p:spPr bwMode="auto">
          <a:xfrm>
            <a:off x="12253937" y="-1268699"/>
            <a:ext cx="467695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8.4.1. </a:t>
            </a:r>
            <a:r>
              <a:rPr kumimoji="0" lang="en-US" altLang="en-US" sz="1000" b="1" i="0" u="none" strike="noStrike" cap="none" normalizeH="0" baseline="0" dirty="0" err="1">
                <a:ln>
                  <a:noFill/>
                </a:ln>
                <a:solidFill>
                  <a:schemeClr val="tx1"/>
                </a:solidFill>
                <a:effectLst/>
                <a:latin typeface="Arial" panose="020B0604020202020204" pitchFamily="34" charset="0"/>
                <a:hlinkClick r:id="rId37"/>
              </a:rPr>
              <a:t>mmio</a:t>
            </a:r>
            <a:r>
              <a:rPr kumimoji="0" lang="en-US" altLang="en-US" sz="1000" b="1" i="0" u="none" strike="noStrike" cap="none" normalizeH="0" baseline="0" dirty="0">
                <a:ln>
                  <a:noFill/>
                </a:ln>
                <a:solidFill>
                  <a:schemeClr val="tx1"/>
                </a:solidFill>
                <a:effectLst/>
                <a:latin typeface="Arial" panose="020B0604020202020204" pitchFamily="34" charset="0"/>
                <a:hlinkClick r:id="rId37"/>
              </a:rPr>
              <a:t> Operation</a:t>
            </a:r>
            <a:r>
              <a:rPr kumimoji="0" lang="en-US" altLang="en-US" sz="1000" b="1" i="0" u="none" strike="noStrike" cap="none" normalizeH="0" baseline="0" dirty="0">
                <a:ln>
                  <a:noFill/>
                </a:ln>
                <a:solidFill>
                  <a:schemeClr val="tx1"/>
                </a:solidFill>
                <a:effectLst/>
                <a:latin typeface="Arial" panose="020B0604020202020204" pitchFamily="34" charset="0"/>
                <a:hlinkClick r:id="rId37" tooltip="Permalink to this headline"/>
              </a:rPr>
              <a:t></a:t>
            </a:r>
            <a:r>
              <a:rPr kumimoji="0" lang="en-US" altLang="en-US" sz="10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An </a:t>
            </a:r>
            <a:r>
              <a:rPr kumimoji="0" lang="en-US" altLang="en-US" sz="1000" b="0" i="1" u="none" strike="noStrike" cap="none" normalizeH="0" baseline="0" dirty="0" err="1">
                <a:ln>
                  <a:noFill/>
                </a:ln>
                <a:solidFill>
                  <a:schemeClr val="tx1"/>
                </a:solidFill>
                <a:effectLst/>
                <a:latin typeface="Arial" panose="020B0604020202020204" pitchFamily="34" charset="0"/>
              </a:rPr>
              <a:t>mmio</a:t>
            </a:r>
            <a:r>
              <a:rPr kumimoji="0" lang="en-US" altLang="en-US" sz="1000" b="0" i="0" u="none" strike="noStrike" cap="none" normalizeH="0" baseline="0" dirty="0">
                <a:ln>
                  <a:noFill/>
                </a:ln>
                <a:solidFill>
                  <a:schemeClr val="tx1"/>
                </a:solidFill>
                <a:effectLst/>
                <a:latin typeface="Arial" panose="020B0604020202020204" pitchFamily="34" charset="0"/>
              </a:rPr>
              <a:t> operation is a memory operation with </a:t>
            </a:r>
            <a:r>
              <a:rPr kumimoji="0" lang="en-US" altLang="en-US" sz="1000" b="0" i="0" u="none" strike="noStrike" cap="none" normalizeH="0" baseline="0" dirty="0">
                <a:ln>
                  <a:noFill/>
                </a:ln>
                <a:solidFill>
                  <a:schemeClr val="tx1"/>
                </a:solidFill>
                <a:effectLst/>
                <a:latin typeface="Arial Unicode MS"/>
              </a:rPr>
              <a:t>.</a:t>
            </a:r>
            <a:r>
              <a:rPr kumimoji="0" lang="en-US" altLang="en-US" sz="1000" b="0" i="0" u="none" strike="noStrike" cap="none" normalizeH="0" baseline="0" dirty="0" err="1">
                <a:ln>
                  <a:noFill/>
                </a:ln>
                <a:solidFill>
                  <a:schemeClr val="tx1"/>
                </a:solidFill>
                <a:effectLst/>
                <a:latin typeface="Arial Unicode MS"/>
              </a:rPr>
              <a:t>mmio</a:t>
            </a:r>
            <a:r>
              <a:rPr kumimoji="0" lang="en-US" altLang="en-US" sz="1000" b="0" i="0" u="none" strike="noStrike" cap="none" normalizeH="0" baseline="0" dirty="0">
                <a:ln>
                  <a:noFill/>
                </a:ln>
                <a:solidFill>
                  <a:schemeClr val="tx1"/>
                </a:solidFill>
                <a:effectLst/>
              </a:rPr>
              <a:t> qualifier specified. It is usually performed on a memory location which is mapped to the control registers of peer I/O devices. It can also be used for communication between threads but has poor performance relative to non-</a:t>
            </a:r>
            <a:r>
              <a:rPr kumimoji="0" lang="en-US" altLang="en-US" sz="1000" b="0" i="1" u="none" strike="noStrike" cap="none" normalizeH="0" baseline="0" dirty="0" err="1">
                <a:ln>
                  <a:noFill/>
                </a:ln>
                <a:solidFill>
                  <a:schemeClr val="tx1"/>
                </a:solidFill>
                <a:effectLst/>
                <a:latin typeface="Arial" panose="020B0604020202020204" pitchFamily="34" charset="0"/>
              </a:rPr>
              <a:t>mmio</a:t>
            </a:r>
            <a:r>
              <a:rPr kumimoji="0" lang="en-US" altLang="en-US" sz="1000" b="0" i="0" u="none" strike="noStrike" cap="none" normalizeH="0" baseline="0" dirty="0">
                <a:ln>
                  <a:noFill/>
                </a:ln>
                <a:solidFill>
                  <a:schemeClr val="tx1"/>
                </a:solidFill>
                <a:effectLst/>
                <a:latin typeface="Arial" panose="020B0604020202020204" pitchFamily="34" charset="0"/>
              </a:rPr>
              <a:t> operations.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The semantic meaning of </a:t>
            </a:r>
            <a:r>
              <a:rPr kumimoji="0" lang="en-US" altLang="en-US" sz="1000" b="0" i="1" u="none" strike="noStrike" cap="none" normalizeH="0" baseline="0" dirty="0" err="1">
                <a:ln>
                  <a:noFill/>
                </a:ln>
                <a:solidFill>
                  <a:schemeClr val="tx1"/>
                </a:solidFill>
                <a:effectLst/>
                <a:latin typeface="Arial" panose="020B0604020202020204" pitchFamily="34" charset="0"/>
              </a:rPr>
              <a:t>mmio</a:t>
            </a:r>
            <a:r>
              <a:rPr kumimoji="0" lang="en-US" altLang="en-US" sz="1000" b="0" i="0" u="none" strike="noStrike" cap="none" normalizeH="0" baseline="0" dirty="0">
                <a:ln>
                  <a:noFill/>
                </a:ln>
                <a:solidFill>
                  <a:schemeClr val="tx1"/>
                </a:solidFill>
                <a:effectLst/>
                <a:latin typeface="Arial" panose="020B0604020202020204" pitchFamily="34" charset="0"/>
              </a:rPr>
              <a:t> operations cannot be defined precisely as it is defined by the underlying I/O device. For formal specification of semantics of </a:t>
            </a:r>
            <a:r>
              <a:rPr kumimoji="0" lang="en-US" altLang="en-US" sz="1000" b="0" i="1" u="none" strike="noStrike" cap="none" normalizeH="0" baseline="0" dirty="0" err="1">
                <a:ln>
                  <a:noFill/>
                </a:ln>
                <a:solidFill>
                  <a:schemeClr val="tx1"/>
                </a:solidFill>
                <a:effectLst/>
                <a:latin typeface="Arial" panose="020B0604020202020204" pitchFamily="34" charset="0"/>
              </a:rPr>
              <a:t>mmio</a:t>
            </a:r>
            <a:r>
              <a:rPr kumimoji="0" lang="en-US" altLang="en-US" sz="1000" b="0" i="0" u="none" strike="noStrike" cap="none" normalizeH="0" baseline="0" dirty="0">
                <a:ln>
                  <a:noFill/>
                </a:ln>
                <a:solidFill>
                  <a:schemeClr val="tx1"/>
                </a:solidFill>
                <a:effectLst/>
                <a:latin typeface="Arial" panose="020B0604020202020204" pitchFamily="34" charset="0"/>
              </a:rPr>
              <a:t> operation from Memory Consistency Model perspective, it is equivalent to the semantics of a </a:t>
            </a:r>
            <a:r>
              <a:rPr kumimoji="0" lang="en-US" altLang="en-US" sz="1000" b="0" i="1" u="none" strike="noStrike" cap="none" normalizeH="0" baseline="0" dirty="0">
                <a:ln>
                  <a:noFill/>
                </a:ln>
                <a:solidFill>
                  <a:schemeClr val="tx1"/>
                </a:solidFill>
                <a:effectLst/>
                <a:latin typeface="Arial" panose="020B0604020202020204" pitchFamily="34" charset="0"/>
              </a:rPr>
              <a:t>strong</a:t>
            </a:r>
            <a:r>
              <a:rPr kumimoji="0" lang="en-US" altLang="en-US" sz="1000" b="0" i="0" u="none" strike="noStrike" cap="none" normalizeH="0" baseline="0" dirty="0">
                <a:ln>
                  <a:noFill/>
                </a:ln>
                <a:solidFill>
                  <a:schemeClr val="tx1"/>
                </a:solidFill>
                <a:effectLst/>
                <a:latin typeface="Arial" panose="020B0604020202020204" pitchFamily="34" charset="0"/>
              </a:rPr>
              <a:t> operation. But it follows a few implementation-specific properties, if it meets the </a:t>
            </a:r>
            <a:r>
              <a:rPr kumimoji="0" lang="en-US" altLang="en-US" sz="1000" b="0" i="1" u="none" strike="noStrike" cap="none" normalizeH="0" baseline="0" dirty="0">
                <a:ln>
                  <a:noFill/>
                </a:ln>
                <a:solidFill>
                  <a:schemeClr val="tx1"/>
                </a:solidFill>
                <a:effectLst/>
                <a:latin typeface="Arial" panose="020B0604020202020204" pitchFamily="34" charset="0"/>
              </a:rPr>
              <a:t>CUDA atomicity requirements</a:t>
            </a:r>
            <a:r>
              <a:rPr kumimoji="0" lang="en-US" altLang="en-US" sz="1000" b="0" i="0" u="none" strike="noStrike" cap="none" normalizeH="0" baseline="0" dirty="0">
                <a:ln>
                  <a:noFill/>
                </a:ln>
                <a:solidFill>
                  <a:schemeClr val="tx1"/>
                </a:solidFill>
                <a:effectLst/>
                <a:latin typeface="Arial" panose="020B0604020202020204" pitchFamily="34" charset="0"/>
              </a:rPr>
              <a:t> at the specified scope: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Writes are always performed and are never combined within the scope specified.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Reads are always performed, and are not forwarded, prefetched, combined, or allowed to hit any cache within the scope specified.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As an exception, in some implementations, the surrounding locations may also be loaded. In such cases the amount of data loaded is implementation specific and varies between 32 and 128 bytes in 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pic>
        <p:nvPicPr>
          <p:cNvPr id="2" name="Picture 1" descr="alt text">
            <a:hlinkClick r:id="rId38" tgtFrame="&quot;_blank&quot;"/>
            <a:extLst>
              <a:ext uri="{FF2B5EF4-FFF2-40B4-BE49-F238E27FC236}">
                <a16:creationId xmlns:a16="http://schemas.microsoft.com/office/drawing/2014/main" id="{DF4910B4-1CC4-8DA8-7499-FCDA48D144D9}"/>
              </a:ext>
            </a:extLst>
          </p:cNvPr>
          <p:cNvPicPr>
            <a:picLocks noChangeAspect="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4893293" y="6416659"/>
            <a:ext cx="2604101" cy="2048620"/>
          </a:xfrm>
          <a:prstGeom prst="rect">
            <a:avLst/>
          </a:prstGeom>
          <a:noFill/>
          <a:ln>
            <a:noFill/>
          </a:ln>
        </p:spPr>
      </p:pic>
      <p:pic>
        <p:nvPicPr>
          <p:cNvPr id="3" name="Picture 2" descr="A diagram of a computer system&#10;&#10;Description automatically generated">
            <a:extLst>
              <a:ext uri="{FF2B5EF4-FFF2-40B4-BE49-F238E27FC236}">
                <a16:creationId xmlns:a16="http://schemas.microsoft.com/office/drawing/2014/main" id="{59E1AE77-0AF4-BA5A-75B5-E7CEB875B49D}"/>
              </a:ext>
            </a:extLst>
          </p:cNvPr>
          <p:cNvPicPr>
            <a:picLocks noChangeAspect="1"/>
          </p:cNvPicPr>
          <p:nvPr/>
        </p:nvPicPr>
        <p:blipFill>
          <a:blip r:embed="rId40"/>
          <a:stretch>
            <a:fillRect/>
          </a:stretch>
        </p:blipFill>
        <p:spPr>
          <a:xfrm>
            <a:off x="-21446511" y="9647369"/>
            <a:ext cx="13297364" cy="8505178"/>
          </a:xfrm>
          <a:prstGeom prst="rect">
            <a:avLst/>
          </a:prstGeom>
        </p:spPr>
      </p:pic>
      <p:pic>
        <p:nvPicPr>
          <p:cNvPr id="4" name="Picture 3" descr="A diagram of a machine&#10;&#10;Description automatically generated">
            <a:extLst>
              <a:ext uri="{FF2B5EF4-FFF2-40B4-BE49-F238E27FC236}">
                <a16:creationId xmlns:a16="http://schemas.microsoft.com/office/drawing/2014/main" id="{2AFE4123-50F8-B781-F734-5199C43FBE2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279838" y="-2454178"/>
            <a:ext cx="4773091" cy="6858000"/>
          </a:xfrm>
          <a:prstGeom prst="rect">
            <a:avLst/>
          </a:prstGeom>
        </p:spPr>
      </p:pic>
      <p:grpSp>
        <p:nvGrpSpPr>
          <p:cNvPr id="5" name="Group 4">
            <a:extLst>
              <a:ext uri="{FF2B5EF4-FFF2-40B4-BE49-F238E27FC236}">
                <a16:creationId xmlns:a16="http://schemas.microsoft.com/office/drawing/2014/main" id="{D27252AE-7BEC-0F9B-B520-6FFC7CE0C9BE}"/>
              </a:ext>
            </a:extLst>
          </p:cNvPr>
          <p:cNvGrpSpPr/>
          <p:nvPr/>
        </p:nvGrpSpPr>
        <p:grpSpPr>
          <a:xfrm>
            <a:off x="25193571" y="2089835"/>
            <a:ext cx="4355184" cy="3304894"/>
            <a:chOff x="141315" y="8449084"/>
            <a:chExt cx="14241704" cy="10807196"/>
          </a:xfrm>
        </p:grpSpPr>
        <p:pic>
          <p:nvPicPr>
            <p:cNvPr id="6" name="Picture 5">
              <a:extLst>
                <a:ext uri="{FF2B5EF4-FFF2-40B4-BE49-F238E27FC236}">
                  <a16:creationId xmlns:a16="http://schemas.microsoft.com/office/drawing/2014/main" id="{049E33C6-3834-825B-7E48-5A66010E26E1}"/>
                </a:ext>
              </a:extLst>
            </p:cNvPr>
            <p:cNvPicPr>
              <a:picLocks noChangeAspect="1"/>
            </p:cNvPicPr>
            <p:nvPr/>
          </p:nvPicPr>
          <p:blipFill>
            <a:blip r:embed="rId24"/>
            <a:stretch>
              <a:fillRect/>
            </a:stretch>
          </p:blipFill>
          <p:spPr>
            <a:xfrm>
              <a:off x="141315" y="8449084"/>
              <a:ext cx="14241704" cy="10792724"/>
            </a:xfrm>
            <a:prstGeom prst="rect">
              <a:avLst/>
            </a:prstGeom>
          </p:spPr>
        </p:pic>
        <mc:AlternateContent xmlns:mc="http://schemas.openxmlformats.org/markup-compatibility/2006" xmlns:p14="http://schemas.microsoft.com/office/powerpoint/2010/main">
          <mc:Choice Requires="p14">
            <p:contentPart p14:bwMode="auto" r:id="rId41">
              <p14:nvContentPartPr>
                <p14:cNvPr id="7" name="Ink 6">
                  <a:extLst>
                    <a:ext uri="{FF2B5EF4-FFF2-40B4-BE49-F238E27FC236}">
                      <a16:creationId xmlns:a16="http://schemas.microsoft.com/office/drawing/2014/main" id="{12C3DAEB-231D-4B84-2F68-4F127BAA0FE1}"/>
                    </a:ext>
                  </a:extLst>
                </p14:cNvPr>
                <p14:cNvContentPartPr/>
                <p14:nvPr/>
              </p14:nvContentPartPr>
              <p14:xfrm>
                <a:off x="6400530" y="14496000"/>
                <a:ext cx="4094640" cy="802440"/>
              </p14:xfrm>
            </p:contentPart>
          </mc:Choice>
          <mc:Fallback xmlns="">
            <p:pic>
              <p:nvPicPr>
                <p:cNvPr id="143" name="Ink 142">
                  <a:extLst>
                    <a:ext uri="{FF2B5EF4-FFF2-40B4-BE49-F238E27FC236}">
                      <a16:creationId xmlns:a16="http://schemas.microsoft.com/office/drawing/2014/main" id="{22160890-1F20-126D-260E-14A88DCD8C2D}"/>
                    </a:ext>
                  </a:extLst>
                </p:cNvPr>
                <p:cNvPicPr/>
                <p:nvPr/>
              </p:nvPicPr>
              <p:blipFill>
                <a:blip r:embed="rId42"/>
                <a:stretch>
                  <a:fillRect/>
                </a:stretch>
              </p:blipFill>
              <p:spPr>
                <a:xfrm>
                  <a:off x="6341682" y="14437170"/>
                  <a:ext cx="4211159" cy="918923"/>
                </a:xfrm>
                <a:prstGeom prst="rect">
                  <a:avLst/>
                </a:prstGeom>
              </p:spPr>
            </p:pic>
          </mc:Fallback>
        </mc:AlternateContent>
        <p:grpSp>
          <p:nvGrpSpPr>
            <p:cNvPr id="8" name="Group 7">
              <a:extLst>
                <a:ext uri="{FF2B5EF4-FFF2-40B4-BE49-F238E27FC236}">
                  <a16:creationId xmlns:a16="http://schemas.microsoft.com/office/drawing/2014/main" id="{DFD18776-654B-66A7-07AD-F13697A9B329}"/>
                </a:ext>
              </a:extLst>
            </p:cNvPr>
            <p:cNvGrpSpPr/>
            <p:nvPr/>
          </p:nvGrpSpPr>
          <p:grpSpPr>
            <a:xfrm>
              <a:off x="12782250" y="18552480"/>
              <a:ext cx="913680" cy="703800"/>
              <a:chOff x="12782250" y="18552480"/>
              <a:chExt cx="913680" cy="703800"/>
            </a:xfrm>
          </p:grpSpPr>
          <mc:AlternateContent xmlns:mc="http://schemas.openxmlformats.org/markup-compatibility/2006" xmlns:p14="http://schemas.microsoft.com/office/powerpoint/2010/main">
            <mc:Choice Requires="p14">
              <p:contentPart p14:bwMode="auto" r:id="rId43">
                <p14:nvContentPartPr>
                  <p14:cNvPr id="11" name="Ink 10">
                    <a:extLst>
                      <a:ext uri="{FF2B5EF4-FFF2-40B4-BE49-F238E27FC236}">
                        <a16:creationId xmlns:a16="http://schemas.microsoft.com/office/drawing/2014/main" id="{DBE9D110-A471-3577-FBE2-CECBA52668A4}"/>
                      </a:ext>
                    </a:extLst>
                  </p14:cNvPr>
                  <p14:cNvContentPartPr/>
                  <p14:nvPr/>
                </p14:nvContentPartPr>
                <p14:xfrm>
                  <a:off x="12782250" y="18554640"/>
                  <a:ext cx="913680" cy="701640"/>
                </p14:xfrm>
              </p:contentPart>
            </mc:Choice>
            <mc:Fallback xmlns="">
              <p:pic>
                <p:nvPicPr>
                  <p:cNvPr id="147" name="Ink 146">
                    <a:extLst>
                      <a:ext uri="{FF2B5EF4-FFF2-40B4-BE49-F238E27FC236}">
                        <a16:creationId xmlns:a16="http://schemas.microsoft.com/office/drawing/2014/main" id="{6F80BF5D-3FA0-65A4-1857-ACA5E9A0F2D9}"/>
                      </a:ext>
                    </a:extLst>
                  </p:cNvPr>
                  <p:cNvPicPr/>
                  <p:nvPr/>
                </p:nvPicPr>
                <p:blipFill>
                  <a:blip r:embed="rId44"/>
                  <a:stretch>
                    <a:fillRect/>
                  </a:stretch>
                </p:blipFill>
                <p:spPr>
                  <a:xfrm>
                    <a:off x="12723455" y="18495876"/>
                    <a:ext cx="1030095" cy="81799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 name="Ink 11">
                    <a:extLst>
                      <a:ext uri="{FF2B5EF4-FFF2-40B4-BE49-F238E27FC236}">
                        <a16:creationId xmlns:a16="http://schemas.microsoft.com/office/drawing/2014/main" id="{A257BF32-DA86-D977-F2CD-14A425C81EF5}"/>
                      </a:ext>
                    </a:extLst>
                  </p14:cNvPr>
                  <p14:cNvContentPartPr/>
                  <p14:nvPr/>
                </p14:nvContentPartPr>
                <p14:xfrm>
                  <a:off x="12896730" y="18552480"/>
                  <a:ext cx="437040" cy="59760"/>
                </p14:xfrm>
              </p:contentPart>
            </mc:Choice>
            <mc:Fallback xmlns="">
              <p:pic>
                <p:nvPicPr>
                  <p:cNvPr id="148" name="Ink 147">
                    <a:extLst>
                      <a:ext uri="{FF2B5EF4-FFF2-40B4-BE49-F238E27FC236}">
                        <a16:creationId xmlns:a16="http://schemas.microsoft.com/office/drawing/2014/main" id="{D7056A88-962A-DDFE-66CE-75165EBA14F6}"/>
                      </a:ext>
                    </a:extLst>
                  </p:cNvPr>
                  <p:cNvPicPr/>
                  <p:nvPr/>
                </p:nvPicPr>
                <p:blipFill>
                  <a:blip r:embed="rId46"/>
                  <a:stretch>
                    <a:fillRect/>
                  </a:stretch>
                </p:blipFill>
                <p:spPr>
                  <a:xfrm>
                    <a:off x="12837988" y="18493892"/>
                    <a:ext cx="553349" cy="17576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9" name="Ink 8">
                  <a:extLst>
                    <a:ext uri="{FF2B5EF4-FFF2-40B4-BE49-F238E27FC236}">
                      <a16:creationId xmlns:a16="http://schemas.microsoft.com/office/drawing/2014/main" id="{082C4F98-015F-7948-53E2-8F6625E507E0}"/>
                    </a:ext>
                  </a:extLst>
                </p14:cNvPr>
                <p14:cNvContentPartPr/>
                <p14:nvPr/>
              </p14:nvContentPartPr>
              <p14:xfrm>
                <a:off x="169290" y="17678040"/>
                <a:ext cx="2541600" cy="1563840"/>
              </p14:xfrm>
            </p:contentPart>
          </mc:Choice>
          <mc:Fallback xmlns="">
            <p:pic>
              <p:nvPicPr>
                <p:cNvPr id="145" name="Ink 144">
                  <a:extLst>
                    <a:ext uri="{FF2B5EF4-FFF2-40B4-BE49-F238E27FC236}">
                      <a16:creationId xmlns:a16="http://schemas.microsoft.com/office/drawing/2014/main" id="{3526456C-C755-42CB-F6A2-C0D7008149ED}"/>
                    </a:ext>
                  </a:extLst>
                </p:cNvPr>
                <p:cNvPicPr/>
                <p:nvPr/>
              </p:nvPicPr>
              <p:blipFill>
                <a:blip r:embed="rId48"/>
                <a:stretch>
                  <a:fillRect/>
                </a:stretch>
              </p:blipFill>
              <p:spPr>
                <a:xfrm>
                  <a:off x="110457" y="17619205"/>
                  <a:ext cx="2658090" cy="1680334"/>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 name="Ink 9">
                  <a:extLst>
                    <a:ext uri="{FF2B5EF4-FFF2-40B4-BE49-F238E27FC236}">
                      <a16:creationId xmlns:a16="http://schemas.microsoft.com/office/drawing/2014/main" id="{4BB5AC81-49CD-5187-E1F2-1D43A7B73EAF}"/>
                    </a:ext>
                  </a:extLst>
                </p14:cNvPr>
                <p14:cNvContentPartPr/>
                <p14:nvPr/>
              </p14:nvContentPartPr>
              <p14:xfrm>
                <a:off x="2479770" y="14210880"/>
                <a:ext cx="2546640" cy="1718640"/>
              </p14:xfrm>
            </p:contentPart>
          </mc:Choice>
          <mc:Fallback xmlns="">
            <p:pic>
              <p:nvPicPr>
                <p:cNvPr id="146" name="Ink 145">
                  <a:extLst>
                    <a:ext uri="{FF2B5EF4-FFF2-40B4-BE49-F238E27FC236}">
                      <a16:creationId xmlns:a16="http://schemas.microsoft.com/office/drawing/2014/main" id="{726065CF-5546-2770-E3DB-7523DAC1D331}"/>
                    </a:ext>
                  </a:extLst>
                </p:cNvPr>
                <p:cNvPicPr/>
                <p:nvPr/>
              </p:nvPicPr>
              <p:blipFill>
                <a:blip r:embed="rId50"/>
                <a:stretch>
                  <a:fillRect/>
                </a:stretch>
              </p:blipFill>
              <p:spPr>
                <a:xfrm>
                  <a:off x="2420929" y="14152022"/>
                  <a:ext cx="2663145" cy="1835178"/>
                </a:xfrm>
                <a:prstGeom prst="rect">
                  <a:avLst/>
                </a:prstGeom>
              </p:spPr>
            </p:pic>
          </mc:Fallback>
        </mc:AlternateContent>
      </p:grpSp>
      <p:grpSp>
        <p:nvGrpSpPr>
          <p:cNvPr id="45" name="Group 44">
            <a:extLst>
              <a:ext uri="{FF2B5EF4-FFF2-40B4-BE49-F238E27FC236}">
                <a16:creationId xmlns:a16="http://schemas.microsoft.com/office/drawing/2014/main" id="{8EEE1B1E-FC79-2852-91BC-40E614155791}"/>
              </a:ext>
            </a:extLst>
          </p:cNvPr>
          <p:cNvGrpSpPr/>
          <p:nvPr/>
        </p:nvGrpSpPr>
        <p:grpSpPr>
          <a:xfrm>
            <a:off x="-7212951" y="10045157"/>
            <a:ext cx="9029119" cy="4336785"/>
            <a:chOff x="-1575381" y="2283081"/>
            <a:chExt cx="9029119" cy="4336785"/>
          </a:xfrm>
        </p:grpSpPr>
        <p:pic>
          <p:nvPicPr>
            <p:cNvPr id="14" name="Picture 13" descr="A close up of a computer chip&#10;&#10;Description automatically generated">
              <a:extLst>
                <a:ext uri="{FF2B5EF4-FFF2-40B4-BE49-F238E27FC236}">
                  <a16:creationId xmlns:a16="http://schemas.microsoft.com/office/drawing/2014/main" id="{FA0FD242-9DCE-4725-247A-E86DC746FAF4}"/>
                </a:ext>
              </a:extLst>
            </p:cNvPr>
            <p:cNvPicPr>
              <a:picLocks noChangeAspect="1"/>
            </p:cNvPicPr>
            <p:nvPr/>
          </p:nvPicPr>
          <p:blipFill rotWithShape="1">
            <a:blip r:embed="rId51">
              <a:extLst>
                <a:ext uri="{28A0092B-C50C-407E-A947-70E740481C1C}">
                  <a14:useLocalDpi xmlns:a14="http://schemas.microsoft.com/office/drawing/2010/main" val="0"/>
                </a:ext>
              </a:extLst>
            </a:blip>
            <a:srcRect l="30423" t="49202" r="55695" b="44988"/>
            <a:stretch/>
          </p:blipFill>
          <p:spPr>
            <a:xfrm flipH="1">
              <a:off x="-1575381" y="2283081"/>
              <a:ext cx="9029119" cy="4336785"/>
            </a:xfrm>
            <a:prstGeom prst="rect">
              <a:avLst/>
            </a:prstGeom>
          </p:spPr>
        </p:pic>
        <p:sp>
          <p:nvSpPr>
            <p:cNvPr id="15" name="Rectangle 14">
              <a:extLst>
                <a:ext uri="{FF2B5EF4-FFF2-40B4-BE49-F238E27FC236}">
                  <a16:creationId xmlns:a16="http://schemas.microsoft.com/office/drawing/2014/main" id="{FD8AB94E-8D1B-48B8-CF0E-5B348921D428}"/>
                </a:ext>
              </a:extLst>
            </p:cNvPr>
            <p:cNvSpPr/>
            <p:nvPr/>
          </p:nvSpPr>
          <p:spPr>
            <a:xfrm>
              <a:off x="4447280" y="4073461"/>
              <a:ext cx="817209" cy="926542"/>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6" name="Rectangle 15">
              <a:extLst>
                <a:ext uri="{FF2B5EF4-FFF2-40B4-BE49-F238E27FC236}">
                  <a16:creationId xmlns:a16="http://schemas.microsoft.com/office/drawing/2014/main" id="{B697C3E6-B395-F4C9-44B6-81E255FB436C}"/>
                </a:ext>
              </a:extLst>
            </p:cNvPr>
            <p:cNvSpPr/>
            <p:nvPr/>
          </p:nvSpPr>
          <p:spPr>
            <a:xfrm>
              <a:off x="3927878" y="4017776"/>
              <a:ext cx="452889" cy="61245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6D4AD7AA-354D-C4E1-D809-254FBD63EF7A}"/>
                </a:ext>
              </a:extLst>
            </p:cNvPr>
            <p:cNvSpPr/>
            <p:nvPr/>
          </p:nvSpPr>
          <p:spPr>
            <a:xfrm>
              <a:off x="4451735" y="5291345"/>
              <a:ext cx="452889" cy="20934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9BBD8D7F-9C6C-32D1-BC69-60AF417AD394}"/>
                </a:ext>
              </a:extLst>
            </p:cNvPr>
            <p:cNvSpPr/>
            <p:nvPr/>
          </p:nvSpPr>
          <p:spPr>
            <a:xfrm>
              <a:off x="4900154" y="5317204"/>
              <a:ext cx="206279" cy="446826"/>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226BEF64-6C17-004D-153A-4D4853AD400B}"/>
                </a:ext>
              </a:extLst>
            </p:cNvPr>
            <p:cNvSpPr/>
            <p:nvPr/>
          </p:nvSpPr>
          <p:spPr>
            <a:xfrm>
              <a:off x="5117737" y="5246483"/>
              <a:ext cx="549727" cy="54340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3B94DDC2-6332-F0F6-2579-7B68D09207E9}"/>
                </a:ext>
              </a:extLst>
            </p:cNvPr>
            <p:cNvSpPr/>
            <p:nvPr/>
          </p:nvSpPr>
          <p:spPr>
            <a:xfrm>
              <a:off x="5880576" y="3476405"/>
              <a:ext cx="205510" cy="2475649"/>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Rectangle 20">
              <a:extLst>
                <a:ext uri="{FF2B5EF4-FFF2-40B4-BE49-F238E27FC236}">
                  <a16:creationId xmlns:a16="http://schemas.microsoft.com/office/drawing/2014/main" id="{C61FC377-4C29-CDD9-E37E-7375B8388D35}"/>
                </a:ext>
              </a:extLst>
            </p:cNvPr>
            <p:cNvSpPr/>
            <p:nvPr/>
          </p:nvSpPr>
          <p:spPr>
            <a:xfrm>
              <a:off x="5880574" y="2821672"/>
              <a:ext cx="205510" cy="62202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Rectangle 21">
              <a:extLst>
                <a:ext uri="{FF2B5EF4-FFF2-40B4-BE49-F238E27FC236}">
                  <a16:creationId xmlns:a16="http://schemas.microsoft.com/office/drawing/2014/main" id="{322B3201-70CD-C978-ABC3-379A5D567010}"/>
                </a:ext>
              </a:extLst>
            </p:cNvPr>
            <p:cNvSpPr/>
            <p:nvPr/>
          </p:nvSpPr>
          <p:spPr>
            <a:xfrm>
              <a:off x="3204310" y="5207169"/>
              <a:ext cx="205510" cy="622028"/>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9831909A-B92F-F2B6-0FE4-6E86BE1362AF}"/>
                </a:ext>
              </a:extLst>
            </p:cNvPr>
            <p:cNvSpPr/>
            <p:nvPr/>
          </p:nvSpPr>
          <p:spPr>
            <a:xfrm>
              <a:off x="3198685" y="2854377"/>
              <a:ext cx="205510" cy="170783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23">
              <a:extLst>
                <a:ext uri="{FF2B5EF4-FFF2-40B4-BE49-F238E27FC236}">
                  <a16:creationId xmlns:a16="http://schemas.microsoft.com/office/drawing/2014/main" id="{A44F5B3E-6913-B72F-CC10-4B6C62F6F0CD}"/>
                </a:ext>
              </a:extLst>
            </p:cNvPr>
            <p:cNvSpPr/>
            <p:nvPr/>
          </p:nvSpPr>
          <p:spPr>
            <a:xfrm>
              <a:off x="3424731" y="2842309"/>
              <a:ext cx="192579" cy="2986887"/>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a:extLst>
                <a:ext uri="{FF2B5EF4-FFF2-40B4-BE49-F238E27FC236}">
                  <a16:creationId xmlns:a16="http://schemas.microsoft.com/office/drawing/2014/main" id="{BA7D1108-89E2-2846-553F-EECCCF0C032A}"/>
                </a:ext>
              </a:extLst>
            </p:cNvPr>
            <p:cNvSpPr/>
            <p:nvPr/>
          </p:nvSpPr>
          <p:spPr>
            <a:xfrm>
              <a:off x="2760679" y="2830560"/>
              <a:ext cx="192579" cy="2986887"/>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ectangle 25">
              <a:extLst>
                <a:ext uri="{FF2B5EF4-FFF2-40B4-BE49-F238E27FC236}">
                  <a16:creationId xmlns:a16="http://schemas.microsoft.com/office/drawing/2014/main" id="{593B6627-6AFC-9F5D-676A-26C68DF27F47}"/>
                </a:ext>
              </a:extLst>
            </p:cNvPr>
            <p:cNvSpPr/>
            <p:nvPr/>
          </p:nvSpPr>
          <p:spPr>
            <a:xfrm>
              <a:off x="4586914" y="4314520"/>
              <a:ext cx="495825" cy="1438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Crossbar</a:t>
              </a:r>
            </a:p>
          </p:txBody>
        </p:sp>
        <p:sp>
          <p:nvSpPr>
            <p:cNvPr id="27" name="Rectangle 26">
              <a:extLst>
                <a:ext uri="{FF2B5EF4-FFF2-40B4-BE49-F238E27FC236}">
                  <a16:creationId xmlns:a16="http://schemas.microsoft.com/office/drawing/2014/main" id="{5201B751-15C4-D27F-495B-F5E652C32CAB}"/>
                </a:ext>
              </a:extLst>
            </p:cNvPr>
            <p:cNvSpPr/>
            <p:nvPr/>
          </p:nvSpPr>
          <p:spPr>
            <a:xfrm>
              <a:off x="5106433" y="5056930"/>
              <a:ext cx="586221" cy="1714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Fp16 cores</a:t>
              </a:r>
            </a:p>
          </p:txBody>
        </p:sp>
        <p:sp>
          <p:nvSpPr>
            <p:cNvPr id="28" name="Rectangle 27">
              <a:extLst>
                <a:ext uri="{FF2B5EF4-FFF2-40B4-BE49-F238E27FC236}">
                  <a16:creationId xmlns:a16="http://schemas.microsoft.com/office/drawing/2014/main" id="{EA75439B-B70E-E478-53D1-980AD1ACDFFF}"/>
                </a:ext>
              </a:extLst>
            </p:cNvPr>
            <p:cNvSpPr/>
            <p:nvPr/>
          </p:nvSpPr>
          <p:spPr>
            <a:xfrm>
              <a:off x="3406428" y="4596958"/>
              <a:ext cx="478963" cy="2964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Register File</a:t>
              </a:r>
            </a:p>
          </p:txBody>
        </p:sp>
        <p:sp>
          <p:nvSpPr>
            <p:cNvPr id="29" name="Rectangle 28">
              <a:extLst>
                <a:ext uri="{FF2B5EF4-FFF2-40B4-BE49-F238E27FC236}">
                  <a16:creationId xmlns:a16="http://schemas.microsoft.com/office/drawing/2014/main" id="{21542FC0-95E5-4CA0-D6F4-42A183FCBCBA}"/>
                </a:ext>
              </a:extLst>
            </p:cNvPr>
            <p:cNvSpPr/>
            <p:nvPr/>
          </p:nvSpPr>
          <p:spPr>
            <a:xfrm>
              <a:off x="4860517" y="5820260"/>
              <a:ext cx="324665" cy="1591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SFU</a:t>
              </a:r>
            </a:p>
          </p:txBody>
        </p:sp>
        <p:sp>
          <p:nvSpPr>
            <p:cNvPr id="30" name="Rectangle 29">
              <a:extLst>
                <a:ext uri="{FF2B5EF4-FFF2-40B4-BE49-F238E27FC236}">
                  <a16:creationId xmlns:a16="http://schemas.microsoft.com/office/drawing/2014/main" id="{0BD24678-2E83-FDB6-4391-FF1720D82F4D}"/>
                </a:ext>
              </a:extLst>
            </p:cNvPr>
            <p:cNvSpPr/>
            <p:nvPr/>
          </p:nvSpPr>
          <p:spPr>
            <a:xfrm>
              <a:off x="4432476" y="5025862"/>
              <a:ext cx="486801" cy="2437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Register Cache</a:t>
              </a:r>
            </a:p>
          </p:txBody>
        </p:sp>
        <p:sp>
          <p:nvSpPr>
            <p:cNvPr id="31" name="Rectangle 30">
              <a:extLst>
                <a:ext uri="{FF2B5EF4-FFF2-40B4-BE49-F238E27FC236}">
                  <a16:creationId xmlns:a16="http://schemas.microsoft.com/office/drawing/2014/main" id="{00FB96CA-1B3F-D90B-3DF1-F0AE8543043C}"/>
                </a:ext>
              </a:extLst>
            </p:cNvPr>
            <p:cNvSpPr/>
            <p:nvPr/>
          </p:nvSpPr>
          <p:spPr>
            <a:xfrm>
              <a:off x="3711241" y="5260523"/>
              <a:ext cx="549727" cy="543404"/>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E7FB4C49-422C-458D-5360-1B594199904B}"/>
                </a:ext>
              </a:extLst>
            </p:cNvPr>
            <p:cNvSpPr/>
            <p:nvPr/>
          </p:nvSpPr>
          <p:spPr>
            <a:xfrm>
              <a:off x="3652482" y="5052040"/>
              <a:ext cx="667852" cy="1714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Int/fp16 cores</a:t>
              </a:r>
            </a:p>
          </p:txBody>
        </p:sp>
        <p:sp>
          <p:nvSpPr>
            <p:cNvPr id="33" name="Rectangle 32">
              <a:extLst>
                <a:ext uri="{FF2B5EF4-FFF2-40B4-BE49-F238E27FC236}">
                  <a16:creationId xmlns:a16="http://schemas.microsoft.com/office/drawing/2014/main" id="{7C448984-F644-329E-B195-016631529B14}"/>
                </a:ext>
              </a:extLst>
            </p:cNvPr>
            <p:cNvSpPr/>
            <p:nvPr/>
          </p:nvSpPr>
          <p:spPr>
            <a:xfrm>
              <a:off x="4126198" y="4766030"/>
              <a:ext cx="269540" cy="26253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Rectangle 33">
              <a:extLst>
                <a:ext uri="{FF2B5EF4-FFF2-40B4-BE49-F238E27FC236}">
                  <a16:creationId xmlns:a16="http://schemas.microsoft.com/office/drawing/2014/main" id="{B69EAEFC-5512-DEDD-8C9A-DB188858C8A8}"/>
                </a:ext>
              </a:extLst>
            </p:cNvPr>
            <p:cNvSpPr/>
            <p:nvPr/>
          </p:nvSpPr>
          <p:spPr>
            <a:xfrm>
              <a:off x="4264795" y="5304025"/>
              <a:ext cx="206279" cy="446826"/>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Rectangle 34">
              <a:extLst>
                <a:ext uri="{FF2B5EF4-FFF2-40B4-BE49-F238E27FC236}">
                  <a16:creationId xmlns:a16="http://schemas.microsoft.com/office/drawing/2014/main" id="{9BDDA8F2-159B-7F11-C18D-3526040976D5}"/>
                </a:ext>
              </a:extLst>
            </p:cNvPr>
            <p:cNvSpPr/>
            <p:nvPr/>
          </p:nvSpPr>
          <p:spPr>
            <a:xfrm>
              <a:off x="4188155" y="5829196"/>
              <a:ext cx="324665" cy="1591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SFU</a:t>
              </a:r>
            </a:p>
          </p:txBody>
        </p:sp>
        <p:sp>
          <p:nvSpPr>
            <p:cNvPr id="36" name="Rectangle 35">
              <a:extLst>
                <a:ext uri="{FF2B5EF4-FFF2-40B4-BE49-F238E27FC236}">
                  <a16:creationId xmlns:a16="http://schemas.microsoft.com/office/drawing/2014/main" id="{721C3DC3-4D97-D0B8-9BF6-3FC960CEE4CD}"/>
                </a:ext>
              </a:extLst>
            </p:cNvPr>
            <p:cNvSpPr/>
            <p:nvPr/>
          </p:nvSpPr>
          <p:spPr>
            <a:xfrm>
              <a:off x="2637696" y="4345803"/>
              <a:ext cx="525817" cy="161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ICache</a:t>
              </a:r>
              <a:endParaRPr lang="en-SG" sz="600" dirty="0"/>
            </a:p>
          </p:txBody>
        </p:sp>
        <p:sp>
          <p:nvSpPr>
            <p:cNvPr id="37" name="Rectangle 36">
              <a:extLst>
                <a:ext uri="{FF2B5EF4-FFF2-40B4-BE49-F238E27FC236}">
                  <a16:creationId xmlns:a16="http://schemas.microsoft.com/office/drawing/2014/main" id="{B27AC238-5D8A-173E-0AF0-59DFAE7E1B93}"/>
                </a:ext>
              </a:extLst>
            </p:cNvPr>
            <p:cNvSpPr/>
            <p:nvPr/>
          </p:nvSpPr>
          <p:spPr>
            <a:xfrm>
              <a:off x="3935473" y="4165285"/>
              <a:ext cx="427227" cy="2964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Tensor Core</a:t>
              </a:r>
            </a:p>
          </p:txBody>
        </p:sp>
        <p:sp>
          <p:nvSpPr>
            <p:cNvPr id="38" name="Rectangle 37">
              <a:extLst>
                <a:ext uri="{FF2B5EF4-FFF2-40B4-BE49-F238E27FC236}">
                  <a16:creationId xmlns:a16="http://schemas.microsoft.com/office/drawing/2014/main" id="{4CD99AA3-DDE2-B8B4-B27A-59DCBA198F48}"/>
                </a:ext>
              </a:extLst>
            </p:cNvPr>
            <p:cNvSpPr/>
            <p:nvPr/>
          </p:nvSpPr>
          <p:spPr>
            <a:xfrm>
              <a:off x="4498124" y="5838842"/>
              <a:ext cx="350385" cy="2311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ALU</a:t>
              </a:r>
            </a:p>
          </p:txBody>
        </p:sp>
        <p:sp>
          <p:nvSpPr>
            <p:cNvPr id="39" name="Rectangle 38">
              <a:extLst>
                <a:ext uri="{FF2B5EF4-FFF2-40B4-BE49-F238E27FC236}">
                  <a16:creationId xmlns:a16="http://schemas.microsoft.com/office/drawing/2014/main" id="{AEAE6F9B-323D-4D1D-8298-7BA6B3C8EA7B}"/>
                </a:ext>
              </a:extLst>
            </p:cNvPr>
            <p:cNvSpPr/>
            <p:nvPr/>
          </p:nvSpPr>
          <p:spPr>
            <a:xfrm>
              <a:off x="5727641" y="4405074"/>
              <a:ext cx="545645" cy="225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DCache</a:t>
              </a:r>
              <a:endParaRPr lang="en-SG" sz="600" dirty="0"/>
            </a:p>
          </p:txBody>
        </p:sp>
        <p:sp>
          <p:nvSpPr>
            <p:cNvPr id="40" name="Rectangle 39">
              <a:extLst>
                <a:ext uri="{FF2B5EF4-FFF2-40B4-BE49-F238E27FC236}">
                  <a16:creationId xmlns:a16="http://schemas.microsoft.com/office/drawing/2014/main" id="{7844122E-8D35-4FDB-6B71-7816E729F13E}"/>
                </a:ext>
              </a:extLst>
            </p:cNvPr>
            <p:cNvSpPr/>
            <p:nvPr/>
          </p:nvSpPr>
          <p:spPr>
            <a:xfrm>
              <a:off x="6149760" y="3158652"/>
              <a:ext cx="545646" cy="2703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immCache</a:t>
              </a:r>
              <a:endParaRPr lang="en-SG" sz="600" dirty="0"/>
            </a:p>
          </p:txBody>
        </p:sp>
        <p:sp>
          <p:nvSpPr>
            <p:cNvPr id="41" name="Rectangle 40">
              <a:extLst>
                <a:ext uri="{FF2B5EF4-FFF2-40B4-BE49-F238E27FC236}">
                  <a16:creationId xmlns:a16="http://schemas.microsoft.com/office/drawing/2014/main" id="{E73FD236-C371-2B7E-719B-4C92416487B1}"/>
                </a:ext>
              </a:extLst>
            </p:cNvPr>
            <p:cNvSpPr/>
            <p:nvPr/>
          </p:nvSpPr>
          <p:spPr>
            <a:xfrm>
              <a:off x="6149760" y="2841204"/>
              <a:ext cx="545646" cy="2703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L1 </a:t>
              </a:r>
              <a:r>
                <a:rPr lang="en-SG" sz="600" dirty="0" err="1"/>
                <a:t>idxCache</a:t>
              </a:r>
              <a:endParaRPr lang="en-SG" sz="600" dirty="0"/>
            </a:p>
          </p:txBody>
        </p:sp>
        <p:sp>
          <p:nvSpPr>
            <p:cNvPr id="42" name="Rectangle 41">
              <a:extLst>
                <a:ext uri="{FF2B5EF4-FFF2-40B4-BE49-F238E27FC236}">
                  <a16:creationId xmlns:a16="http://schemas.microsoft.com/office/drawing/2014/main" id="{543AC392-ED00-3EC7-39A8-038D68D18E2E}"/>
                </a:ext>
              </a:extLst>
            </p:cNvPr>
            <p:cNvSpPr/>
            <p:nvPr/>
          </p:nvSpPr>
          <p:spPr>
            <a:xfrm>
              <a:off x="3088292" y="4232391"/>
              <a:ext cx="539137" cy="161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L0 </a:t>
              </a:r>
              <a:r>
                <a:rPr lang="en-SG" sz="600" dirty="0" err="1"/>
                <a:t>ICache</a:t>
              </a:r>
              <a:endParaRPr lang="en-SG" sz="600" dirty="0"/>
            </a:p>
          </p:txBody>
        </p:sp>
        <p:sp>
          <p:nvSpPr>
            <p:cNvPr id="43" name="Rectangle 42">
              <a:extLst>
                <a:ext uri="{FF2B5EF4-FFF2-40B4-BE49-F238E27FC236}">
                  <a16:creationId xmlns:a16="http://schemas.microsoft.com/office/drawing/2014/main" id="{E4C7F30D-C1AC-958B-85EF-A1F6AC3F2F05}"/>
                </a:ext>
              </a:extLst>
            </p:cNvPr>
            <p:cNvSpPr/>
            <p:nvPr/>
          </p:nvSpPr>
          <p:spPr>
            <a:xfrm>
              <a:off x="3020083" y="5357611"/>
              <a:ext cx="503958" cy="2606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SG" sz="600" dirty="0"/>
                <a:t>Warp </a:t>
              </a:r>
              <a:r>
                <a:rPr lang="en-SG" sz="600" dirty="0" err="1"/>
                <a:t>Schduler</a:t>
              </a:r>
              <a:endParaRPr lang="en-SG" sz="600" dirty="0"/>
            </a:p>
          </p:txBody>
        </p:sp>
        <p:sp>
          <p:nvSpPr>
            <p:cNvPr id="44" name="Rectangle 43">
              <a:extLst>
                <a:ext uri="{FF2B5EF4-FFF2-40B4-BE49-F238E27FC236}">
                  <a16:creationId xmlns:a16="http://schemas.microsoft.com/office/drawing/2014/main" id="{1BE69A79-B101-219B-42E2-CBFC4BB0238D}"/>
                </a:ext>
              </a:extLst>
            </p:cNvPr>
            <p:cNvSpPr/>
            <p:nvPr/>
          </p:nvSpPr>
          <p:spPr>
            <a:xfrm>
              <a:off x="4546410" y="5507907"/>
              <a:ext cx="269540" cy="262531"/>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1777116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29ECAAC-0062-9D16-D732-E178B8A2CD18}"/>
              </a:ext>
            </a:extLst>
          </p:cNvPr>
          <p:cNvSpPr>
            <a:spLocks noGrp="1" noChangeArrowheads="1"/>
          </p:cNvSpPr>
          <p:nvPr>
            <p:ph idx="1"/>
          </p:nvPr>
        </p:nvSpPr>
        <p:spPr bwMode="auto">
          <a:xfrm>
            <a:off x="27367" y="-4184292"/>
            <a:ext cx="12192000" cy="3811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ts val="1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Short Scoreboard : Waiting for short latency MIO or RTCORE data dependency.</a:t>
            </a:r>
          </a:p>
          <a:p>
            <a:pPr marL="0" marR="0" lvl="0" indent="0" algn="l" defTabSz="914400" rtl="0" eaLnBrk="0" fontAlgn="base" latinLnBrk="0" hangingPunct="0">
              <a:lnSpc>
                <a:spcPts val="1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Includes 3D attribute load/</a:t>
            </a:r>
            <a:r>
              <a:rPr lang="en-US" altLang="en-US" sz="1100" b="1" dirty="0">
                <a:latin typeface="Arial" panose="020B0604020202020204" pitchFamily="34" charset="0"/>
              </a:rPr>
              <a:t>store, pixel attribute interpolation, compute shared memory load/store, indexed constant loads, transcendentals (</a:t>
            </a:r>
            <a:r>
              <a:rPr lang="en-US" altLang="en-US" sz="1100" b="1" dirty="0" err="1">
                <a:latin typeface="Arial" panose="020B0604020202020204" pitchFamily="34" charset="0"/>
                <a:hlinkClick r:id="rId2">
                  <a:extLst>
                    <a:ext uri="{A12FA001-AC4F-418D-AE19-62706E023703}">
                      <ahyp:hlinkClr xmlns:ahyp="http://schemas.microsoft.com/office/drawing/2018/hyperlinkcolor" val="tx"/>
                    </a:ext>
                  </a:extLst>
                </a:hlinkClick>
              </a:rPr>
              <a:t>rcp</a:t>
            </a:r>
            <a:r>
              <a:rPr lang="en-US" altLang="en-US" sz="1100" b="1" dirty="0">
                <a:latin typeface="Arial" panose="020B0604020202020204" pitchFamily="34" charset="0"/>
              </a:rPr>
              <a:t>, </a:t>
            </a:r>
            <a:r>
              <a:rPr lang="en-US" altLang="en-US" sz="1100" b="1" dirty="0" err="1">
                <a:latin typeface="Arial" panose="020B0604020202020204" pitchFamily="34" charset="0"/>
                <a:hlinkClick r:id="rId3">
                  <a:extLst>
                    <a:ext uri="{A12FA001-AC4F-418D-AE19-62706E023703}">
                      <ahyp:hlinkClr xmlns:ahyp="http://schemas.microsoft.com/office/drawing/2018/hyperlinkcolor" val="tx"/>
                    </a:ext>
                  </a:extLst>
                </a:hlinkClick>
              </a:rPr>
              <a:t>rsqrt</a:t>
            </a:r>
            <a:r>
              <a:rPr lang="en-US" altLang="en-US" sz="1100" b="1" dirty="0">
                <a:latin typeface="Arial" panose="020B0604020202020204" pitchFamily="34" charset="0"/>
              </a:rPr>
              <a:t>, …) through the SFU pipe (aka XU pipe), </a:t>
            </a:r>
            <a:r>
              <a:rPr lang="en-US" altLang="en-US" sz="1100" b="1" dirty="0">
                <a:latin typeface="Arial" panose="020B0604020202020204" pitchFamily="34" charset="0"/>
                <a:hlinkClick r:id="rId4">
                  <a:extLst>
                    <a:ext uri="{A12FA001-AC4F-418D-AE19-62706E023703}">
                      <ahyp:hlinkClr xmlns:ahyp="http://schemas.microsoft.com/office/drawing/2018/hyperlinkcolor" val="tx"/>
                    </a:ext>
                  </a:extLst>
                </a:hlinkClick>
              </a:rPr>
              <a:t>VOTE</a:t>
            </a:r>
            <a:r>
              <a:rPr lang="en-US" altLang="en-US" sz="1100" b="1" dirty="0">
                <a:latin typeface="Arial" panose="020B0604020202020204" pitchFamily="34" charset="0"/>
              </a:rPr>
              <a:t>, and a few other infrequent instructions. </a:t>
            </a:r>
            <a:r>
              <a:rPr lang="en-GB" sz="1100" dirty="0">
                <a:latin typeface="Arial" panose="020B0604020202020204" pitchFamily="34" charset="0"/>
              </a:rPr>
              <a:t>partition in the NVIDIA SM</a:t>
            </a:r>
          </a:p>
          <a:p>
            <a:pPr>
              <a:lnSpc>
                <a:spcPts val="1000"/>
              </a:lnSpc>
            </a:pPr>
            <a:r>
              <a:rPr lang="en-GB" sz="1100" b="1" dirty="0">
                <a:latin typeface="Arial" panose="020B0604020202020204" pitchFamily="34" charset="0"/>
              </a:rPr>
              <a:t>contains shared execution units or slower math execution units (e.g. XU pipe).</a:t>
            </a:r>
          </a:p>
          <a:p>
            <a:pPr>
              <a:lnSpc>
                <a:spcPts val="1000"/>
              </a:lnSpc>
            </a:pPr>
            <a:r>
              <a:rPr lang="en-GB" sz="1100" b="1" dirty="0">
                <a:latin typeface="Arial" panose="020B0604020202020204" pitchFamily="34" charset="0"/>
              </a:rPr>
              <a:t>instruction queues allowing warp schedulers issue independent instructions from warp. Queue full-&gt;stall-&gt;throttle </a:t>
            </a:r>
          </a:p>
          <a:p>
            <a:pPr>
              <a:lnSpc>
                <a:spcPts val="1000"/>
              </a:lnSpc>
            </a:pPr>
            <a:r>
              <a:rPr lang="en-GB" sz="1100" b="1" dirty="0">
                <a:latin typeface="Arial" panose="020B0604020202020204" pitchFamily="34" charset="0"/>
              </a:rPr>
              <a:t>The mapping of instruction queues to pipes differs between chips. This is the general mapping.</a:t>
            </a:r>
          </a:p>
          <a:p>
            <a:pPr lvl="1">
              <a:lnSpc>
                <a:spcPts val="1000"/>
              </a:lnSpc>
            </a:pPr>
            <a:r>
              <a:rPr lang="en-GB" sz="700" b="1" dirty="0" err="1">
                <a:latin typeface="Arial" panose="020B0604020202020204" pitchFamily="34" charset="0"/>
              </a:rPr>
              <a:t>mio_throttle</a:t>
            </a:r>
            <a:r>
              <a:rPr lang="en-GB" sz="700" b="1" dirty="0">
                <a:latin typeface="Arial" panose="020B0604020202020204" pitchFamily="34" charset="0"/>
              </a:rPr>
              <a:t> (ADU, CBU, LSU, XU): </a:t>
            </a:r>
            <a:r>
              <a:rPr kumimoji="0" lang="en-US" altLang="en-US" sz="800" b="1" i="0" u="none" strike="noStrike" cap="none" normalizeH="0" baseline="0" dirty="0">
                <a:ln>
                  <a:noFill/>
                </a:ln>
                <a:solidFill>
                  <a:schemeClr val="tx1"/>
                </a:solidFill>
                <a:effectLst/>
                <a:latin typeface="Arial" panose="020B0604020202020204" pitchFamily="34" charset="0"/>
              </a:rPr>
              <a:t>local, global, shared, attribute, IPA, indexed constant loads (LDC), and decoupled math</a:t>
            </a:r>
            <a:endParaRPr lang="en-GB" sz="700" b="1" dirty="0">
              <a:latin typeface="Arial" panose="020B0604020202020204" pitchFamily="34" charset="0"/>
            </a:endParaRPr>
          </a:p>
          <a:p>
            <a:pPr lvl="1">
              <a:lnSpc>
                <a:spcPts val="1000"/>
              </a:lnSpc>
            </a:pPr>
            <a:r>
              <a:rPr lang="en-GB" sz="700" b="1" dirty="0" err="1">
                <a:latin typeface="Arial" panose="020B0604020202020204" pitchFamily="34" charset="0"/>
              </a:rPr>
              <a:t>lg_throttle</a:t>
            </a:r>
            <a:r>
              <a:rPr lang="en-GB" sz="700" b="1" dirty="0">
                <a:latin typeface="Arial" panose="020B0604020202020204" pitchFamily="34" charset="0"/>
              </a:rPr>
              <a:t> (LSU): </a:t>
            </a:r>
            <a:r>
              <a:rPr lang="en-GB" sz="700" b="1" dirty="0" err="1">
                <a:latin typeface="Arial" panose="020B0604020202020204" pitchFamily="34" charset="0"/>
              </a:rPr>
              <a:t>lg_throttle</a:t>
            </a:r>
            <a:r>
              <a:rPr lang="en-GB" sz="700" b="1" dirty="0">
                <a:latin typeface="Arial" panose="020B0604020202020204" pitchFamily="34" charset="0"/>
              </a:rPr>
              <a:t> is used if MIO </a:t>
            </a:r>
            <a:r>
              <a:rPr lang="en-GB" sz="700" b="1" dirty="0" err="1">
                <a:latin typeface="Arial" panose="020B0604020202020204" pitchFamily="34" charset="0"/>
              </a:rPr>
              <a:t>fifo</a:t>
            </a:r>
            <a:r>
              <a:rPr lang="en-GB" sz="700" b="1" dirty="0">
                <a:latin typeface="Arial" panose="020B0604020202020204" pitchFamily="34" charset="0"/>
              </a:rPr>
              <a:t> instruction queue reaches a watermark for local/global instructions. Throttling local/global instructions early allows SM to continue to issue shared memory instructions when L1 backpressure due to local/global L1 misses.</a:t>
            </a:r>
          </a:p>
          <a:p>
            <a:pPr lvl="1">
              <a:lnSpc>
                <a:spcPts val="1000"/>
              </a:lnSpc>
            </a:pPr>
            <a:r>
              <a:rPr lang="en-GB" sz="700" b="1" dirty="0" err="1">
                <a:latin typeface="Arial" panose="020B0604020202020204" pitchFamily="34" charset="0"/>
              </a:rPr>
              <a:t>tex_throttle</a:t>
            </a:r>
            <a:r>
              <a:rPr lang="en-GB" sz="700" b="1" dirty="0">
                <a:latin typeface="Arial" panose="020B0604020202020204" pitchFamily="34" charset="0"/>
              </a:rPr>
              <a:t> (TEX, FP64 on non-*100 chips, Tensor on TU11x)</a:t>
            </a:r>
          </a:p>
          <a:p>
            <a:pPr lvl="1">
              <a:lnSpc>
                <a:spcPts val="1000"/>
              </a:lnSpc>
            </a:pPr>
            <a:r>
              <a:rPr lang="en-GB" sz="700" b="1" dirty="0">
                <a:latin typeface="Arial" panose="020B0604020202020204" pitchFamily="34" charset="0"/>
              </a:rPr>
              <a:t>If the warp's next instruction to issue is to a sub-partition specific execution unit (FMA, ALU, Tensor, FP64 (*100 GPUs) then the stall reason is </a:t>
            </a:r>
            <a:r>
              <a:rPr lang="en-GB" sz="700" b="1" dirty="0" err="1">
                <a:latin typeface="Arial" panose="020B0604020202020204" pitchFamily="34" charset="0"/>
              </a:rPr>
              <a:t>math_throttle</a:t>
            </a:r>
            <a:r>
              <a:rPr lang="en-GB" sz="700" b="1" dirty="0">
                <a:latin typeface="Arial" panose="020B0604020202020204" pitchFamily="34" charset="0"/>
              </a:rPr>
              <a:t>.</a:t>
            </a:r>
          </a:p>
          <a:p>
            <a:pPr marL="0" indent="0" eaLnBrk="0" fontAlgn="base" hangingPunct="0">
              <a:lnSpc>
                <a:spcPts val="1000"/>
              </a:lnSpc>
              <a:spcBef>
                <a:spcPct val="0"/>
              </a:spcBef>
              <a:spcAft>
                <a:spcPct val="0"/>
              </a:spcAft>
              <a:buFontTx/>
              <a:buChar char="•"/>
            </a:pPr>
            <a:endParaRPr lang="en-GB" sz="1100" dirty="0">
              <a:latin typeface="Arial" panose="020B0604020202020204" pitchFamily="34" charset="0"/>
            </a:endParaRPr>
          </a:p>
          <a:p>
            <a:pPr marL="0" marR="0" lvl="0" indent="0" algn="l" defTabSz="914400" rtl="0" eaLnBrk="0" fontAlgn="base" latinLnBrk="0" hangingPunct="0">
              <a:lnSpc>
                <a:spcPts val="1000"/>
              </a:lnSpc>
              <a:spcBef>
                <a:spcPct val="0"/>
              </a:spcBef>
              <a:spcAft>
                <a:spcPct val="0"/>
              </a:spcAft>
              <a:buClrTx/>
              <a:buSzTx/>
              <a:buFontTx/>
              <a:buChar char="•"/>
              <a:tabLst/>
            </a:pPr>
            <a:r>
              <a:rPr lang="en-GB" sz="1100" b="1" dirty="0">
                <a:latin typeface="Arial" panose="020B0604020202020204" pitchFamily="34" charset="0"/>
              </a:rPr>
              <a:t>MIO can issue 1 instruction to LSUIN per cycle and 1 instruction to TEXIN per cycle</a:t>
            </a:r>
            <a:endParaRPr lang="en-US" altLang="en-US" sz="1100" b="1" dirty="0">
              <a:latin typeface="Arial" panose="020B0604020202020204" pitchFamily="34" charset="0"/>
            </a:endParaRPr>
          </a:p>
          <a:p>
            <a:pPr>
              <a:lnSpc>
                <a:spcPts val="1000"/>
              </a:lnSpc>
            </a:pPr>
            <a:r>
              <a:rPr lang="en-GB" sz="1100" dirty="0">
                <a:latin typeface="Arial" panose="020B0604020202020204" pitchFamily="34" charset="0"/>
              </a:rPr>
              <a:t>Defining array as constant+ accessing via index -&gt;ICC.</a:t>
            </a:r>
          </a:p>
          <a:p>
            <a:pPr>
              <a:lnSpc>
                <a:spcPts val="1000"/>
              </a:lnSpc>
            </a:pPr>
            <a:r>
              <a:rPr lang="en-GB" sz="1100" dirty="0">
                <a:latin typeface="Arial" panose="020B0604020202020204" pitchFamily="34" charset="0"/>
              </a:rPr>
              <a:t>Depending on the GPU there is one indexed constant cache per SM or TPC resulting in a maximum access rate of 0.5 or 1 instruction per cycle per SM. </a:t>
            </a:r>
          </a:p>
          <a:p>
            <a:pPr>
              <a:lnSpc>
                <a:spcPts val="1000"/>
              </a:lnSpc>
            </a:pPr>
            <a:r>
              <a:rPr lang="en-GB" sz="1100" dirty="0">
                <a:latin typeface="Arial" panose="020B0604020202020204" pitchFamily="34" charset="0"/>
              </a:rPr>
              <a:t>The indexed constant cache is accessed via the MIO unit.</a:t>
            </a:r>
          </a:p>
          <a:p>
            <a:pPr>
              <a:lnSpc>
                <a:spcPts val="1000"/>
              </a:lnSpc>
            </a:pPr>
            <a:r>
              <a:rPr lang="en-GB" sz="1100" dirty="0">
                <a:latin typeface="Arial" panose="020B0604020202020204" pitchFamily="34" charset="0"/>
              </a:rPr>
              <a:t>The low instruction throughput -&gt; warps issue load constant instruction. If threads have different indexes then the instruction is replayed in the MIO ADU (address divergence unit) for each divergence increasing the number of warps that are stalling on MIO throttle. If all threads have the same value </a:t>
            </a:r>
            <a:r>
              <a:rPr lang="en-GB" sz="1100" dirty="0" err="1">
                <a:latin typeface="Arial" panose="020B0604020202020204" pitchFamily="34" charset="0"/>
              </a:rPr>
              <a:t>i</a:t>
            </a:r>
            <a:r>
              <a:rPr lang="en-GB" sz="1100" dirty="0">
                <a:latin typeface="Arial" panose="020B0604020202020204" pitchFamily="34" charset="0"/>
              </a:rPr>
              <a:t> you are accessing this at maximum performance. L1 and shared memory would give the same performance. If all threads in the warp have different value of </a:t>
            </a:r>
            <a:r>
              <a:rPr lang="en-GB" sz="1100" dirty="0" err="1">
                <a:latin typeface="Arial" panose="020B0604020202020204" pitchFamily="34" charset="0"/>
              </a:rPr>
              <a:t>i</a:t>
            </a:r>
            <a:r>
              <a:rPr lang="en-GB" sz="1100" dirty="0">
                <a:latin typeface="Arial" panose="020B0604020202020204" pitchFamily="34" charset="0"/>
              </a:rPr>
              <a:t> then shared memory and/or cached L1 would be up to 31x more performant. If each warp only reads once then I would recommend trying cached L1 first. If warps are reading the data more than once then you may want to use shared memory.</a:t>
            </a:r>
          </a:p>
        </p:txBody>
      </p:sp>
      <p:sp>
        <p:nvSpPr>
          <p:cNvPr id="7" name="TextBox 6">
            <a:extLst>
              <a:ext uri="{FF2B5EF4-FFF2-40B4-BE49-F238E27FC236}">
                <a16:creationId xmlns:a16="http://schemas.microsoft.com/office/drawing/2014/main" id="{581B746D-CDC1-17BA-B705-7727EC4F74F4}"/>
              </a:ext>
            </a:extLst>
          </p:cNvPr>
          <p:cNvSpPr txBox="1"/>
          <p:nvPr/>
        </p:nvSpPr>
        <p:spPr>
          <a:xfrm rot="10800000" flipV="1">
            <a:off x="12263558" y="205825"/>
            <a:ext cx="11005073" cy="1615827"/>
          </a:xfrm>
          <a:prstGeom prst="rect">
            <a:avLst/>
          </a:prstGeom>
          <a:noFill/>
        </p:spPr>
        <p:txBody>
          <a:bodyPr wrap="square" rtlCol="0">
            <a:spAutoFit/>
          </a:bodyPr>
          <a:lstStyle/>
          <a:p>
            <a:r>
              <a:rPr lang="en-GB" sz="1100" b="1" dirty="0"/>
              <a:t>On Volta - Ampere the MIO (Memory Input Output) block consists of the LSU (Load Store Unit), Address Divergent Unit, </a:t>
            </a:r>
            <a:r>
              <a:rPr lang="en-GB" sz="1100" dirty="0"/>
              <a:t>Texture Unit</a:t>
            </a:r>
            <a:r>
              <a:rPr lang="en-GB" sz="1100" b="1" dirty="0"/>
              <a:t>, and slow math units (FP64 on non-compute parts, and Tensor on TU116/7). Instructions to these units are issued to instruction queues between the Sub-Core (profiler’s use the term sub-partition) and the MIO scheduler. The MIO scheduler dispatches instructions to these shared execution units.</a:t>
            </a:r>
          </a:p>
          <a:p>
            <a:r>
              <a:rPr lang="en-GB" sz="1100" b="1" dirty="0"/>
              <a:t>LSU instruction queue is a FIFO of instructions sent to the Load Store Unit.</a:t>
            </a:r>
          </a:p>
          <a:p>
            <a:r>
              <a:rPr lang="en-GB" sz="1100" b="1" dirty="0"/>
              <a:t>The LSU executes global/local/shared loads/store/atomics and several warp level operations (e.g. VOTE, SHUFFLE).</a:t>
            </a:r>
          </a:p>
          <a:p>
            <a:r>
              <a:rPr lang="en-GB" sz="1100" b="1" dirty="0"/>
              <a:t>The MIO has separate instruction queues for other execution units </a:t>
            </a:r>
            <a:r>
              <a:rPr lang="en-GB" sz="1100" dirty="0"/>
              <a:t>including TEX and </a:t>
            </a:r>
            <a:r>
              <a:rPr lang="en-GB" sz="1100" b="1" dirty="0"/>
              <a:t>MUFU (XU in most tools).</a:t>
            </a:r>
          </a:p>
          <a:p>
            <a:r>
              <a:rPr lang="en-GB" sz="1100" dirty="0"/>
              <a:t>The instruction queue for global/local and shared has a set threshold for global/local operations. If the threshold is reached any warp with the next instruction of type global/local LSU is stalled on LG throttle. The watermark is set to ensure that shared memory operations can still issue when L1 global/local (tagged accesses) pipeline is backed up. This can happen if the SM issues a lot of memory loads that miss in L2. If the next instruction of a warp is to full queue then MIO throttle.</a:t>
            </a:r>
            <a:endParaRPr lang="en-SG" sz="1100" dirty="0"/>
          </a:p>
        </p:txBody>
      </p:sp>
      <p:sp>
        <p:nvSpPr>
          <p:cNvPr id="9" name="Rectangle 3">
            <a:extLst>
              <a:ext uri="{FF2B5EF4-FFF2-40B4-BE49-F238E27FC236}">
                <a16:creationId xmlns:a16="http://schemas.microsoft.com/office/drawing/2014/main" id="{4FD32BED-BA2E-B551-170A-FFAE4BBE3533}"/>
              </a:ext>
            </a:extLst>
          </p:cNvPr>
          <p:cNvSpPr>
            <a:spLocks noChangeArrowheads="1"/>
          </p:cNvSpPr>
          <p:nvPr/>
        </p:nvSpPr>
        <p:spPr bwMode="auto">
          <a:xfrm>
            <a:off x="12314646" y="1777812"/>
            <a:ext cx="1100507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Each cycle the warp scheduler issue instruction-&gt; LSU/MIO </a:t>
            </a:r>
            <a:r>
              <a:rPr kumimoji="0" lang="en-US" altLang="en-US" sz="1100" b="1" i="0" u="none" strike="noStrike" cap="none" normalizeH="0" baseline="0" dirty="0" err="1">
                <a:ln>
                  <a:noFill/>
                </a:ln>
                <a:solidFill>
                  <a:schemeClr val="tx1"/>
                </a:solidFill>
                <a:effectLst/>
                <a:latin typeface="Arial" panose="020B0604020202020204" pitchFamily="34" charset="0"/>
              </a:rPr>
              <a:t>iqueue</a:t>
            </a:r>
            <a:r>
              <a:rPr kumimoji="0" lang="en-US" altLang="en-US" sz="1100" b="1" i="0" u="none" strike="noStrike" cap="none" normalizeH="0" baseline="0" dirty="0">
                <a:ln>
                  <a:noFill/>
                </a:ln>
                <a:solidFill>
                  <a:schemeClr val="tx1"/>
                </a:solidFill>
                <a:effectLst/>
                <a:latin typeface="Arial" panose="020B0604020202020204" pitchFamily="34" charset="0"/>
              </a:rPr>
              <a:t>.</a:t>
            </a:r>
            <a:br>
              <a:rPr kumimoji="0" lang="en-US" altLang="en-US" sz="1100" b="0" i="0" u="none" strike="noStrike" cap="none" normalizeH="0" baseline="0" dirty="0">
                <a:ln>
                  <a:noFill/>
                </a:ln>
                <a:solidFill>
                  <a:schemeClr val="tx1"/>
                </a:solidFill>
                <a:effectLst/>
                <a:latin typeface="Arial" panose="020B0604020202020204" pitchFamily="34" charset="0"/>
              </a:rPr>
            </a:br>
            <a:r>
              <a:rPr kumimoji="0" lang="en-US" altLang="en-US" sz="1100" b="1" i="0" u="none" strike="noStrike" cap="none" normalizeH="0" baseline="0" dirty="0">
                <a:ln>
                  <a:noFill/>
                </a:ln>
                <a:solidFill>
                  <a:schemeClr val="tx1"/>
                </a:solidFill>
                <a:effectLst/>
                <a:latin typeface="Arial" panose="020B0604020202020204" pitchFamily="34" charset="0"/>
              </a:rPr>
              <a:t>Each cycle the MIO unit issue instruction -&gt; LSU pipe. This limits the issue rate from 4 IPC per SM to 1 IPC per SM.</a:t>
            </a:r>
            <a:br>
              <a:rPr kumimoji="0" lang="en-US" altLang="en-US" sz="1100" b="0" i="0" u="none" strike="noStrike" cap="none" normalizeH="0" baseline="0" dirty="0">
                <a:ln>
                  <a:noFill/>
                </a:ln>
                <a:solidFill>
                  <a:schemeClr val="tx1"/>
                </a:solidFill>
                <a:effectLst/>
                <a:latin typeface="Arial" panose="020B0604020202020204" pitchFamily="34" charset="0"/>
              </a:rPr>
            </a:br>
            <a:r>
              <a:rPr kumimoji="0" lang="en-US" altLang="en-US" sz="1100" b="1" i="0" u="none" strike="noStrike" cap="none" normalizeH="0" baseline="0" dirty="0">
                <a:ln>
                  <a:noFill/>
                </a:ln>
                <a:solidFill>
                  <a:schemeClr val="tx1"/>
                </a:solidFill>
                <a:effectLst/>
                <a:latin typeface="Arial" panose="020B0604020202020204" pitchFamily="34" charset="0"/>
              </a:rPr>
              <a:t>An instruction cannot be dispatched from MIOC until all registers have been read from the register file.</a:t>
            </a:r>
            <a:br>
              <a:rPr kumimoji="0" lang="en-US" altLang="en-US" sz="1100" b="1" i="0" u="none" strike="noStrike" cap="none" normalizeH="0" baseline="0" dirty="0">
                <a:ln>
                  <a:noFill/>
                </a:ln>
                <a:solidFill>
                  <a:schemeClr val="tx1"/>
                </a:solidFill>
                <a:effectLst/>
                <a:latin typeface="Arial" panose="020B0604020202020204" pitchFamily="34" charset="0"/>
              </a:rPr>
            </a:br>
            <a:r>
              <a:rPr kumimoji="0" lang="en-US" altLang="en-US" sz="1100" b="0" i="0" u="none" strike="noStrike" cap="none" normalizeH="0" baseline="0" dirty="0">
                <a:ln>
                  <a:noFill/>
                </a:ln>
                <a:solidFill>
                  <a:schemeClr val="tx1"/>
                </a:solidFill>
                <a:effectLst/>
                <a:latin typeface="Arial" panose="020B0604020202020204" pitchFamily="34" charset="0"/>
              </a:rPr>
              <a:t>The compiler may update a scoreboard to enable the registers to be re-used. If the warp will report long score board until the registers are available. The compiler may also choose to wait until the instruction has returned (e.g. load). If a warp hits an instruction waiting on the register the warp will be stalled on long scoreboard.</a:t>
            </a:r>
            <a:br>
              <a:rPr kumimoji="0" lang="en-US" altLang="en-US" sz="1100" b="0" i="0" u="none" strike="noStrike" cap="none" normalizeH="0" baseline="0" dirty="0">
                <a:ln>
                  <a:noFill/>
                </a:ln>
                <a:solidFill>
                  <a:schemeClr val="tx1"/>
                </a:solidFill>
                <a:effectLst/>
                <a:latin typeface="Arial" panose="020B0604020202020204" pitchFamily="34" charset="0"/>
              </a:rPr>
            </a:br>
            <a:r>
              <a:rPr kumimoji="0" lang="en-US" altLang="en-US" sz="1100" b="0" i="0" u="none" strike="noStrike" cap="none" normalizeH="0" baseline="0" dirty="0">
                <a:ln>
                  <a:noFill/>
                </a:ln>
                <a:solidFill>
                  <a:schemeClr val="tx1"/>
                </a:solidFill>
                <a:effectLst/>
                <a:latin typeface="Arial" panose="020B0604020202020204" pitchFamily="34" charset="0"/>
              </a:rPr>
              <a:t>Load store instructions are dispatched to the shared memory pipe or the tagged pipe.</a:t>
            </a:r>
            <a:br>
              <a:rPr kumimoji="0" lang="en-US" altLang="en-US" sz="1100" b="0" i="0" u="none" strike="noStrike" cap="none" normalizeH="0" baseline="0" dirty="0">
                <a:ln>
                  <a:noFill/>
                </a:ln>
                <a:solidFill>
                  <a:schemeClr val="tx1"/>
                </a:solidFill>
                <a:effectLst/>
                <a:latin typeface="Arial" panose="020B0604020202020204" pitchFamily="34" charset="0"/>
              </a:rPr>
            </a:br>
            <a:r>
              <a:rPr kumimoji="0" lang="en-US" altLang="en-US" sz="1100" b="0" i="0" u="none" strike="noStrike" cap="none" normalizeH="0" baseline="0" dirty="0">
                <a:ln>
                  <a:noFill/>
                </a:ln>
                <a:solidFill>
                  <a:schemeClr val="tx1"/>
                </a:solidFill>
                <a:effectLst/>
                <a:latin typeface="Arial" panose="020B0604020202020204" pitchFamily="34" charset="0"/>
              </a:rPr>
              <a:t>The load store pipeline calculates the tag for each thread. Threads are grouped together. On GV100+ the L1TEX tag stage can resolve 4 sets x 4 sectors per cycle. If not all threads can be resolved in one wavefront then the instruction will continue to generate new wavefronts in the tag stage until all threads are handled.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When a warp needs to execute a load/store instruction, it’s asynchronously handed over to an LSU unit, allowing the warp to proceed with the next instruction that doesn’t depend on the current load/store instruction. </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chemeClr val="tx1"/>
                </a:solidFill>
                <a:effectLst/>
                <a:latin typeface="Arial" panose="020B0604020202020204" pitchFamily="34" charset="0"/>
              </a:rPr>
              <a:t>The LSU pipeline accepts 1 instruction per cycle. The LSU pipeline can contain 100s of inflight instructions.</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The compiler can choose to release a scoreboard after the MIO has dispatched the instruction to LSU and/or after the instruction has retired.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Based on your description, my understanding is: each LSU has its own request queue, and when a warp executes load/store instructions, it generates up to 32 requests, which are then added to a specific LSU’s request queue. The LSU then executes one of these requests per cycle (if downstream hardware is sufficiently idle to not hinder the LSU from executing a particular request).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rPr>
              <a:t>The MIO instruction queue (shallow) is before the LSU unit. The LSU pipe will continue to generate new wavefronts in the t-stage for set conflicts. Wavefronts are generated every cycle. A warp that does a store to 32 different sectors will generate 32 wavefronts. The shared memory and tag pipeline operate simultaneously. A 32-bit load of consecutive 4-byte addresses can complete in 1 t-stage wavefront and 4 miss stage wavefronts.</a:t>
            </a:r>
          </a:p>
        </p:txBody>
      </p:sp>
      <p:sp>
        <p:nvSpPr>
          <p:cNvPr id="10" name="TextBox 9">
            <a:extLst>
              <a:ext uri="{FF2B5EF4-FFF2-40B4-BE49-F238E27FC236}">
                <a16:creationId xmlns:a16="http://schemas.microsoft.com/office/drawing/2014/main" id="{3827C5CE-C94E-FEA0-98DE-03B25413898D}"/>
              </a:ext>
            </a:extLst>
          </p:cNvPr>
          <p:cNvSpPr txBox="1"/>
          <p:nvPr/>
        </p:nvSpPr>
        <p:spPr>
          <a:xfrm>
            <a:off x="327196" y="6808486"/>
            <a:ext cx="12192001" cy="5001369"/>
          </a:xfrm>
          <a:prstGeom prst="rect">
            <a:avLst/>
          </a:prstGeom>
          <a:noFill/>
        </p:spPr>
        <p:txBody>
          <a:bodyPr wrap="square" rtlCol="0">
            <a:spAutoFit/>
          </a:bodyPr>
          <a:lstStyle/>
          <a:p>
            <a:r>
              <a:rPr lang="en-GB" sz="1100" b="1" dirty="0"/>
              <a:t>Fixed latency: math, bitwise, register movement</a:t>
            </a:r>
          </a:p>
          <a:p>
            <a:r>
              <a:rPr lang="en-GB" sz="1100" b="1" dirty="0"/>
              <a:t>Variable latency: </a:t>
            </a:r>
            <a:r>
              <a:rPr lang="en-GB" sz="1100" b="1" dirty="0" err="1"/>
              <a:t>ld</a:t>
            </a:r>
            <a:r>
              <a:rPr lang="en-GB" sz="1100" b="1" dirty="0"/>
              <a:t>/</a:t>
            </a:r>
            <a:r>
              <a:rPr lang="en-GB" sz="1100" b="1" dirty="0" err="1"/>
              <a:t>st</a:t>
            </a:r>
            <a:r>
              <a:rPr lang="en-GB" sz="1100" b="1" dirty="0"/>
              <a:t> to shared, local, global, and texture as well as slow math operations</a:t>
            </a:r>
          </a:p>
          <a:p>
            <a:r>
              <a:rPr lang="en-GB" sz="1100" b="1" dirty="0"/>
              <a:t>Short scoreboards are reported for dependencies coming for variable latency instructions that will not leave the SM such as slow math such as reciprocal sqrt or shared memory). Long scoreboards are reported for dependencies that may leave the SM such as global/local memory accesses and texture fetches.</a:t>
            </a:r>
          </a:p>
          <a:p>
            <a:r>
              <a:rPr lang="en-GB" sz="1100" b="1" dirty="0"/>
              <a:t>Long Scoreboard</a:t>
            </a:r>
          </a:p>
          <a:p>
            <a:r>
              <a:rPr lang="en-GB" sz="1100" b="1" dirty="0"/>
              <a:t>Warp was stalled waiting for a scoreboard dependency on a L1TEX (local, global, surface, </a:t>
            </a:r>
            <a:r>
              <a:rPr lang="en-GB" sz="1100" b="1" dirty="0" err="1"/>
              <a:t>tex</a:t>
            </a:r>
            <a:r>
              <a:rPr lang="en-GB" sz="1100" b="1" dirty="0"/>
              <a:t>) operation. To reduce the number of cycles waiting on L1TEX data accesses verify the memory access patterns are optimal for the target architecture, attempt to increase cache hit rates by increasing data locality, or by changing the cache configuration, and consider moving frequently used data to shared memory.`</a:t>
            </a:r>
          </a:p>
          <a:p>
            <a:r>
              <a:rPr lang="en-GB" sz="1100" b="1" dirty="0"/>
              <a:t>Short Scoreboard</a:t>
            </a:r>
          </a:p>
          <a:p>
            <a:r>
              <a:rPr lang="en-GB" sz="1100" b="1" dirty="0"/>
              <a:t>Warp was stalled waiting for a scoreboard dependency on a MIO (memory input/output) operation (not to L1TEX). The primary reason for a high number of stalls due to short scoreboards is typically memory operations to shared memory. Other reasons include frequent execution of special math instructions (e.g. MUFU) or dynamic branching (e.g. BRX, JMX). Verify if there are shared memory operations and reduce bank conflicts, if applicable.</a:t>
            </a:r>
          </a:p>
          <a:p>
            <a:endParaRPr lang="en-GB" sz="1100" dirty="0"/>
          </a:p>
          <a:p>
            <a:r>
              <a:rPr lang="en-GB" sz="1100" b="1" dirty="0"/>
              <a:t>MIO vs. L1TEX</a:t>
            </a:r>
          </a:p>
          <a:p>
            <a:r>
              <a:rPr lang="en-GB" sz="1100" b="1" dirty="0"/>
              <a:t>MIO and L1TEX are partitions in the NVIDIA SM. The MIO units is responsible for shared execution units (shared by 1 or more SM sub-partitions) including lower rate math units (e.g. double precision on a GeForce chip) and memory input/output. The memory subsystems contains L1, TEX unit, shared memory unit, and other domain specific (e.g. graphics) interfaces to the SM. The implementation of the MIO subsystem including L1, TEX, and shared memory varies greatly between Kepler, Maxwell-Pascal, and Volta-Ampere. SM sub-partitions (warp schedulers) issues instructions to shared execution units through instruction queues vs. direct dispatch. For SM 7.0+ there are stall reasons (</a:t>
            </a:r>
            <a:r>
              <a:rPr lang="en-GB" sz="1100" b="1" dirty="0" err="1"/>
              <a:t>mio_throttle</a:t>
            </a:r>
            <a:r>
              <a:rPr lang="en-GB" sz="1100" b="1" dirty="0"/>
              <a:t>, </a:t>
            </a:r>
            <a:r>
              <a:rPr lang="en-GB" sz="1100" b="1" dirty="0" err="1"/>
              <a:t>lg_throttle</a:t>
            </a:r>
            <a:r>
              <a:rPr lang="en-GB" sz="1100" b="1" dirty="0"/>
              <a:t>, and </a:t>
            </a:r>
            <a:r>
              <a:rPr lang="en-GB" sz="1100" b="1" dirty="0" err="1"/>
              <a:t>tex_throttle</a:t>
            </a:r>
            <a:r>
              <a:rPr lang="en-GB" sz="1100" b="1" dirty="0"/>
              <a:t>) that occur if the instruction queues for those units are full.</a:t>
            </a:r>
          </a:p>
          <a:p>
            <a:r>
              <a:rPr lang="en-GB" sz="1100" b="1" dirty="0"/>
              <a:t>What is included in the definition of MIO varies by architecture.</a:t>
            </a:r>
          </a:p>
          <a:p>
            <a:endParaRPr lang="en-GB" sz="1100" b="1" dirty="0"/>
          </a:p>
          <a:p>
            <a:r>
              <a:rPr lang="en-GB" sz="1100" b="1" dirty="0"/>
              <a:t> L1TEX is technically in the MIO partition. The L1TEX has is complicated as it has two input interfaces:</a:t>
            </a:r>
          </a:p>
          <a:p>
            <a:pPr>
              <a:buFont typeface="+mj-lt"/>
              <a:buAutoNum type="arabicPeriod"/>
            </a:pPr>
            <a:r>
              <a:rPr lang="en-GB" sz="1100" b="1" dirty="0"/>
              <a:t>LSU interface is for shared memory, local/global memory (tagged), and special operations such as shuffle and special purpose registers.</a:t>
            </a:r>
          </a:p>
          <a:p>
            <a:pPr>
              <a:buFont typeface="+mj-lt"/>
              <a:buAutoNum type="arabicPeriod"/>
            </a:pPr>
            <a:r>
              <a:rPr lang="en-GB" sz="1100" b="1" dirty="0"/>
              <a:t>TEX interface is for texture fetches and on 7.0-8.x a subset of the slow math operations (e.g. FP64 on a GeForce card). The latter is a little confusing. The slow math units exist for binary compatibility and not expected to be used at the same time as texture fetches.</a:t>
            </a:r>
          </a:p>
          <a:p>
            <a:endParaRPr lang="en-GB" sz="1100" dirty="0"/>
          </a:p>
          <a:p>
            <a:r>
              <a:rPr lang="en-GB" sz="1100" b="1" dirty="0"/>
              <a:t>The term MIO can be confusing. The term L1TEX can also be confusing given two different interfaces. While there are two interfaces local/global and texture/surface share the same cache lookup stages, same cache RAM, and same SM to L2 interface so for many metrics the term L1TEX is used to refer to the unit.</a:t>
            </a:r>
          </a:p>
          <a:p>
            <a:endParaRPr lang="en-SG" sz="1100" dirty="0"/>
          </a:p>
        </p:txBody>
      </p:sp>
      <p:sp>
        <p:nvSpPr>
          <p:cNvPr id="11" name="Rectangle 7">
            <a:extLst>
              <a:ext uri="{FF2B5EF4-FFF2-40B4-BE49-F238E27FC236}">
                <a16:creationId xmlns:a16="http://schemas.microsoft.com/office/drawing/2014/main" id="{4D0EEA31-383A-35EC-0389-77BA827B4953}"/>
              </a:ext>
            </a:extLst>
          </p:cNvPr>
          <p:cNvSpPr>
            <a:spLocks noChangeArrowheads="1"/>
          </p:cNvSpPr>
          <p:nvPr/>
        </p:nvSpPr>
        <p:spPr bwMode="auto">
          <a:xfrm>
            <a:off x="17591313" y="-4209960"/>
            <a:ext cx="467695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8.4.1. </a:t>
            </a:r>
            <a:r>
              <a:rPr kumimoji="0" lang="en-US" altLang="en-US" sz="1000" b="1" i="0" u="none" strike="noStrike" cap="none" normalizeH="0" baseline="0" dirty="0" err="1">
                <a:ln>
                  <a:noFill/>
                </a:ln>
                <a:solidFill>
                  <a:schemeClr val="tx1"/>
                </a:solidFill>
                <a:effectLst/>
                <a:latin typeface="Arial" panose="020B0604020202020204" pitchFamily="34" charset="0"/>
                <a:hlinkClick r:id="rId5"/>
              </a:rPr>
              <a:t>mmio</a:t>
            </a:r>
            <a:r>
              <a:rPr kumimoji="0" lang="en-US" altLang="en-US" sz="1000" b="1" i="0" u="none" strike="noStrike" cap="none" normalizeH="0" baseline="0" dirty="0">
                <a:ln>
                  <a:noFill/>
                </a:ln>
                <a:solidFill>
                  <a:schemeClr val="tx1"/>
                </a:solidFill>
                <a:effectLst/>
                <a:latin typeface="Arial" panose="020B0604020202020204" pitchFamily="34" charset="0"/>
                <a:hlinkClick r:id="rId5"/>
              </a:rPr>
              <a:t> Operation</a:t>
            </a:r>
            <a:r>
              <a:rPr kumimoji="0" lang="en-US" altLang="en-US" sz="1000" b="1" i="0" u="none" strike="noStrike" cap="none" normalizeH="0" baseline="0" dirty="0">
                <a:ln>
                  <a:noFill/>
                </a:ln>
                <a:solidFill>
                  <a:schemeClr val="tx1"/>
                </a:solidFill>
                <a:effectLst/>
                <a:latin typeface="Arial" panose="020B0604020202020204" pitchFamily="34" charset="0"/>
                <a:hlinkClick r:id="rId5" tooltip="Permalink to this headline"/>
              </a:rPr>
              <a:t></a:t>
            </a:r>
            <a:r>
              <a:rPr kumimoji="0" lang="en-US" altLang="en-US" sz="10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An </a:t>
            </a:r>
            <a:r>
              <a:rPr kumimoji="0" lang="en-US" altLang="en-US" sz="1000" b="1" i="1" u="none" strike="noStrike" cap="none" normalizeH="0" baseline="0" dirty="0" err="1">
                <a:ln>
                  <a:noFill/>
                </a:ln>
                <a:solidFill>
                  <a:schemeClr val="tx1"/>
                </a:solidFill>
                <a:effectLst/>
                <a:latin typeface="Arial" panose="020B0604020202020204" pitchFamily="34" charset="0"/>
              </a:rPr>
              <a:t>mmio</a:t>
            </a:r>
            <a:r>
              <a:rPr kumimoji="0" lang="en-US" altLang="en-US" sz="1000" b="1" i="0" u="none" strike="noStrike" cap="none" normalizeH="0" baseline="0" dirty="0">
                <a:ln>
                  <a:noFill/>
                </a:ln>
                <a:solidFill>
                  <a:schemeClr val="tx1"/>
                </a:solidFill>
                <a:effectLst/>
                <a:latin typeface="Arial" panose="020B0604020202020204" pitchFamily="34" charset="0"/>
              </a:rPr>
              <a:t> operation is a memory operation with </a:t>
            </a:r>
            <a:r>
              <a:rPr kumimoji="0" lang="en-US" altLang="en-US" sz="1000" b="1" i="0" u="none" strike="noStrike" cap="none" normalizeH="0" baseline="0" dirty="0">
                <a:ln>
                  <a:noFill/>
                </a:ln>
                <a:solidFill>
                  <a:schemeClr val="tx1"/>
                </a:solidFill>
                <a:effectLst/>
                <a:latin typeface="Arial Unicode MS"/>
              </a:rPr>
              <a:t>.</a:t>
            </a:r>
            <a:r>
              <a:rPr kumimoji="0" lang="en-US" altLang="en-US" sz="1000" b="1" i="0" u="none" strike="noStrike" cap="none" normalizeH="0" baseline="0" dirty="0" err="1">
                <a:ln>
                  <a:noFill/>
                </a:ln>
                <a:solidFill>
                  <a:schemeClr val="tx1"/>
                </a:solidFill>
                <a:effectLst/>
                <a:latin typeface="Arial Unicode MS"/>
              </a:rPr>
              <a:t>mmio</a:t>
            </a:r>
            <a:r>
              <a:rPr kumimoji="0" lang="en-US" altLang="en-US" sz="1000" b="1" i="0" u="none" strike="noStrike" cap="none" normalizeH="0" baseline="0" dirty="0">
                <a:ln>
                  <a:noFill/>
                </a:ln>
                <a:solidFill>
                  <a:schemeClr val="tx1"/>
                </a:solidFill>
                <a:effectLst/>
              </a:rPr>
              <a:t> qualifier specified. It is usually performed on a memory location which is mapped to the control registers of peer I/O devices. It can also be used for communication between threads but has poor performance relative to non-</a:t>
            </a:r>
            <a:r>
              <a:rPr kumimoji="0" lang="en-US" altLang="en-US" sz="1000" b="1" i="1" u="none" strike="noStrike" cap="none" normalizeH="0" baseline="0" dirty="0" err="1">
                <a:ln>
                  <a:noFill/>
                </a:ln>
                <a:solidFill>
                  <a:schemeClr val="tx1"/>
                </a:solidFill>
                <a:effectLst/>
                <a:latin typeface="Arial" panose="020B0604020202020204" pitchFamily="34" charset="0"/>
              </a:rPr>
              <a:t>mmio</a:t>
            </a:r>
            <a:r>
              <a:rPr kumimoji="0" lang="en-US" altLang="en-US" sz="1000" b="1" i="0" u="none" strike="noStrike" cap="none" normalizeH="0" baseline="0" dirty="0">
                <a:ln>
                  <a:noFill/>
                </a:ln>
                <a:solidFill>
                  <a:schemeClr val="tx1"/>
                </a:solidFill>
                <a:effectLst/>
                <a:latin typeface="Arial" panose="020B0604020202020204" pitchFamily="34" charset="0"/>
              </a:rPr>
              <a:t> operations.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The semantic meaning of </a:t>
            </a:r>
            <a:r>
              <a:rPr kumimoji="0" lang="en-US" altLang="en-US" sz="1000" b="1" i="1" u="none" strike="noStrike" cap="none" normalizeH="0" baseline="0" dirty="0" err="1">
                <a:ln>
                  <a:noFill/>
                </a:ln>
                <a:solidFill>
                  <a:schemeClr val="tx1"/>
                </a:solidFill>
                <a:effectLst/>
                <a:latin typeface="Arial" panose="020B0604020202020204" pitchFamily="34" charset="0"/>
              </a:rPr>
              <a:t>mmio</a:t>
            </a:r>
            <a:r>
              <a:rPr kumimoji="0" lang="en-US" altLang="en-US" sz="1000" b="1" i="0" u="none" strike="noStrike" cap="none" normalizeH="0" baseline="0" dirty="0">
                <a:ln>
                  <a:noFill/>
                </a:ln>
                <a:solidFill>
                  <a:schemeClr val="tx1"/>
                </a:solidFill>
                <a:effectLst/>
                <a:latin typeface="Arial" panose="020B0604020202020204" pitchFamily="34" charset="0"/>
              </a:rPr>
              <a:t> operations cannot be defined precisely as it is defined by the underlying I/O device. For formal specification of semantics of </a:t>
            </a:r>
            <a:r>
              <a:rPr kumimoji="0" lang="en-US" altLang="en-US" sz="1000" b="1" i="1" u="none" strike="noStrike" cap="none" normalizeH="0" baseline="0" dirty="0" err="1">
                <a:ln>
                  <a:noFill/>
                </a:ln>
                <a:solidFill>
                  <a:schemeClr val="tx1"/>
                </a:solidFill>
                <a:effectLst/>
                <a:latin typeface="Arial" panose="020B0604020202020204" pitchFamily="34" charset="0"/>
              </a:rPr>
              <a:t>mmio</a:t>
            </a:r>
            <a:r>
              <a:rPr kumimoji="0" lang="en-US" altLang="en-US" sz="1000" b="1" i="0" u="none" strike="noStrike" cap="none" normalizeH="0" baseline="0" dirty="0">
                <a:ln>
                  <a:noFill/>
                </a:ln>
                <a:solidFill>
                  <a:schemeClr val="tx1"/>
                </a:solidFill>
                <a:effectLst/>
                <a:latin typeface="Arial" panose="020B0604020202020204" pitchFamily="34" charset="0"/>
              </a:rPr>
              <a:t> operation from Memory Consistency Model perspective, it is equivalent to the semantics of a </a:t>
            </a:r>
            <a:r>
              <a:rPr kumimoji="0" lang="en-US" altLang="en-US" sz="1000" b="1" i="1" u="none" strike="noStrike" cap="none" normalizeH="0" baseline="0" dirty="0">
                <a:ln>
                  <a:noFill/>
                </a:ln>
                <a:solidFill>
                  <a:schemeClr val="tx1"/>
                </a:solidFill>
                <a:effectLst/>
                <a:latin typeface="Arial" panose="020B0604020202020204" pitchFamily="34" charset="0"/>
              </a:rPr>
              <a:t>strong</a:t>
            </a:r>
            <a:r>
              <a:rPr kumimoji="0" lang="en-US" altLang="en-US" sz="1000" b="1" i="0" u="none" strike="noStrike" cap="none" normalizeH="0" baseline="0" dirty="0">
                <a:ln>
                  <a:noFill/>
                </a:ln>
                <a:solidFill>
                  <a:schemeClr val="tx1"/>
                </a:solidFill>
                <a:effectLst/>
                <a:latin typeface="Arial" panose="020B0604020202020204" pitchFamily="34" charset="0"/>
              </a:rPr>
              <a:t> operation. But it follows a few implementation-specific properties, if it meets the </a:t>
            </a:r>
            <a:r>
              <a:rPr kumimoji="0" lang="en-US" altLang="en-US" sz="1000" b="1" i="1" u="none" strike="noStrike" cap="none" normalizeH="0" baseline="0" dirty="0">
                <a:ln>
                  <a:noFill/>
                </a:ln>
                <a:solidFill>
                  <a:schemeClr val="tx1"/>
                </a:solidFill>
                <a:effectLst/>
                <a:latin typeface="Arial" panose="020B0604020202020204" pitchFamily="34" charset="0"/>
              </a:rPr>
              <a:t>CUDA atomicity requirements</a:t>
            </a:r>
            <a:r>
              <a:rPr kumimoji="0" lang="en-US" altLang="en-US" sz="1000" b="1" i="0" u="none" strike="noStrike" cap="none" normalizeH="0" baseline="0" dirty="0">
                <a:ln>
                  <a:noFill/>
                </a:ln>
                <a:solidFill>
                  <a:schemeClr val="tx1"/>
                </a:solidFill>
                <a:effectLst/>
                <a:latin typeface="Arial" panose="020B0604020202020204" pitchFamily="34" charset="0"/>
              </a:rPr>
              <a:t> at the specified scope: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Writes are always performed and are never combined within the scope specified.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Reads are always performed, and are not forwarded, prefetched, combined, or allowed to hit any cache within the scope specified.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1" i="0" u="none" strike="noStrike" cap="none" normalizeH="0" baseline="0" dirty="0">
                <a:ln>
                  <a:noFill/>
                </a:ln>
                <a:solidFill>
                  <a:schemeClr val="tx1"/>
                </a:solidFill>
                <a:effectLst/>
                <a:latin typeface="Arial" panose="020B0604020202020204" pitchFamily="34" charset="0"/>
              </a:rPr>
              <a:t>As an exception, in some implementations, the surrounding locations may also be loaded. In such cases the amount of data loaded is implementation specific and varies between 32 and 128 bytes in 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1" i="0" u="none" strike="noStrike" cap="none" normalizeH="0" baseline="0" dirty="0">
              <a:ln>
                <a:noFill/>
              </a:ln>
              <a:solidFill>
                <a:schemeClr val="tx1"/>
              </a:solidFill>
              <a:effectLst/>
              <a:latin typeface="Arial" panose="020B0604020202020204" pitchFamily="34" charset="0"/>
            </a:endParaRPr>
          </a:p>
        </p:txBody>
      </p:sp>
      <p:grpSp>
        <p:nvGrpSpPr>
          <p:cNvPr id="12" name="Group 11">
            <a:extLst>
              <a:ext uri="{FF2B5EF4-FFF2-40B4-BE49-F238E27FC236}">
                <a16:creationId xmlns:a16="http://schemas.microsoft.com/office/drawing/2014/main" id="{79EAACE9-2B8C-0DD6-FA38-5ADFD97F0916}"/>
              </a:ext>
            </a:extLst>
          </p:cNvPr>
          <p:cNvGrpSpPr/>
          <p:nvPr/>
        </p:nvGrpSpPr>
        <p:grpSpPr>
          <a:xfrm>
            <a:off x="6423197" y="2903790"/>
            <a:ext cx="2158315" cy="1113420"/>
            <a:chOff x="6871745" y="902186"/>
            <a:chExt cx="1173627" cy="496662"/>
          </a:xfrm>
        </p:grpSpPr>
        <p:sp>
          <p:nvSpPr>
            <p:cNvPr id="13" name="Rectangle 12">
              <a:extLst>
                <a:ext uri="{FF2B5EF4-FFF2-40B4-BE49-F238E27FC236}">
                  <a16:creationId xmlns:a16="http://schemas.microsoft.com/office/drawing/2014/main" id="{50F395DF-E8D8-5519-320D-5783224D214F}"/>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4" name="Rectangle 13">
              <a:extLst>
                <a:ext uri="{FF2B5EF4-FFF2-40B4-BE49-F238E27FC236}">
                  <a16:creationId xmlns:a16="http://schemas.microsoft.com/office/drawing/2014/main" id="{6E9ED6D7-50D6-50B5-A4DF-0C028FA0F04A}"/>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5" name="Rectangle 14">
              <a:extLst>
                <a:ext uri="{FF2B5EF4-FFF2-40B4-BE49-F238E27FC236}">
                  <a16:creationId xmlns:a16="http://schemas.microsoft.com/office/drawing/2014/main" id="{6CAE5396-5A89-D25A-DE09-926BA0F35169}"/>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6" name="Rectangle 15">
              <a:extLst>
                <a:ext uri="{FF2B5EF4-FFF2-40B4-BE49-F238E27FC236}">
                  <a16:creationId xmlns:a16="http://schemas.microsoft.com/office/drawing/2014/main" id="{022C25E7-18C1-0357-CBEA-6669176E6E3A}"/>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17" name="Rectangle 16">
              <a:extLst>
                <a:ext uri="{FF2B5EF4-FFF2-40B4-BE49-F238E27FC236}">
                  <a16:creationId xmlns:a16="http://schemas.microsoft.com/office/drawing/2014/main" id="{5FF534B6-5012-F82C-BEED-2501ED9F3DA5}"/>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grpSp>
      <p:sp>
        <p:nvSpPr>
          <p:cNvPr id="18" name="Rectangle 17">
            <a:extLst>
              <a:ext uri="{FF2B5EF4-FFF2-40B4-BE49-F238E27FC236}">
                <a16:creationId xmlns:a16="http://schemas.microsoft.com/office/drawing/2014/main" id="{F3A4C271-02B6-27FE-19A1-25F658C46C22}"/>
              </a:ext>
            </a:extLst>
          </p:cNvPr>
          <p:cNvSpPr/>
          <p:nvPr/>
        </p:nvSpPr>
        <p:spPr>
          <a:xfrm>
            <a:off x="6423197" y="1706372"/>
            <a:ext cx="5726091" cy="7113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MIO Scheduler</a:t>
            </a:r>
          </a:p>
        </p:txBody>
      </p:sp>
      <p:sp>
        <p:nvSpPr>
          <p:cNvPr id="19" name="Rectangle 18">
            <a:extLst>
              <a:ext uri="{FF2B5EF4-FFF2-40B4-BE49-F238E27FC236}">
                <a16:creationId xmlns:a16="http://schemas.microsoft.com/office/drawing/2014/main" id="{F21742A1-42C3-F079-ABD2-E8E28762BEDB}"/>
              </a:ext>
            </a:extLst>
          </p:cNvPr>
          <p:cNvSpPr/>
          <p:nvPr/>
        </p:nvSpPr>
        <p:spPr>
          <a:xfrm>
            <a:off x="10927228" y="2605155"/>
            <a:ext cx="1264771" cy="366824"/>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fp64</a:t>
            </a:r>
          </a:p>
        </p:txBody>
      </p:sp>
      <p:sp>
        <p:nvSpPr>
          <p:cNvPr id="20" name="Rectangle 19">
            <a:extLst>
              <a:ext uri="{FF2B5EF4-FFF2-40B4-BE49-F238E27FC236}">
                <a16:creationId xmlns:a16="http://schemas.microsoft.com/office/drawing/2014/main" id="{DD5C8E21-D941-603C-777D-38E6C936E1C1}"/>
              </a:ext>
            </a:extLst>
          </p:cNvPr>
          <p:cNvSpPr/>
          <p:nvPr/>
        </p:nvSpPr>
        <p:spPr>
          <a:xfrm>
            <a:off x="6423197" y="687061"/>
            <a:ext cx="2166813"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MUFU/XU/SFU Instruction</a:t>
            </a:r>
          </a:p>
          <a:p>
            <a:pPr algn="ctr"/>
            <a:r>
              <a:rPr lang="en-SG" sz="1100" dirty="0"/>
              <a:t>queue</a:t>
            </a:r>
          </a:p>
        </p:txBody>
      </p:sp>
      <p:grpSp>
        <p:nvGrpSpPr>
          <p:cNvPr id="21" name="Group 20">
            <a:extLst>
              <a:ext uri="{FF2B5EF4-FFF2-40B4-BE49-F238E27FC236}">
                <a16:creationId xmlns:a16="http://schemas.microsoft.com/office/drawing/2014/main" id="{84CD00B2-3C05-2765-D5A5-206562CAF283}"/>
              </a:ext>
            </a:extLst>
          </p:cNvPr>
          <p:cNvGrpSpPr/>
          <p:nvPr/>
        </p:nvGrpSpPr>
        <p:grpSpPr>
          <a:xfrm>
            <a:off x="8656334" y="2924265"/>
            <a:ext cx="2148247" cy="1113420"/>
            <a:chOff x="6871745" y="902186"/>
            <a:chExt cx="1173627" cy="496662"/>
          </a:xfrm>
        </p:grpSpPr>
        <p:sp>
          <p:nvSpPr>
            <p:cNvPr id="22" name="Rectangle 21">
              <a:extLst>
                <a:ext uri="{FF2B5EF4-FFF2-40B4-BE49-F238E27FC236}">
                  <a16:creationId xmlns:a16="http://schemas.microsoft.com/office/drawing/2014/main" id="{E0A536EF-1CD0-B557-8004-3A78401B09B5}"/>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23" name="Rectangle 22">
              <a:extLst>
                <a:ext uri="{FF2B5EF4-FFF2-40B4-BE49-F238E27FC236}">
                  <a16:creationId xmlns:a16="http://schemas.microsoft.com/office/drawing/2014/main" id="{F8F285E4-2C63-D99B-512F-A2F215598DEE}"/>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24" name="Rectangle 23">
              <a:extLst>
                <a:ext uri="{FF2B5EF4-FFF2-40B4-BE49-F238E27FC236}">
                  <a16:creationId xmlns:a16="http://schemas.microsoft.com/office/drawing/2014/main" id="{68D07877-2D15-C4F6-51CA-C25E8A9F9351}"/>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25" name="Rectangle 24">
              <a:extLst>
                <a:ext uri="{FF2B5EF4-FFF2-40B4-BE49-F238E27FC236}">
                  <a16:creationId xmlns:a16="http://schemas.microsoft.com/office/drawing/2014/main" id="{7BBCA045-B977-4C77-B396-60D79E3812D2}"/>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26" name="Rectangle 25">
              <a:extLst>
                <a:ext uri="{FF2B5EF4-FFF2-40B4-BE49-F238E27FC236}">
                  <a16:creationId xmlns:a16="http://schemas.microsoft.com/office/drawing/2014/main" id="{73A670C4-07ED-36F3-DDBD-4E2E1726E672}"/>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grpSp>
      <p:cxnSp>
        <p:nvCxnSpPr>
          <p:cNvPr id="27" name="Straight Arrow Connector 26">
            <a:extLst>
              <a:ext uri="{FF2B5EF4-FFF2-40B4-BE49-F238E27FC236}">
                <a16:creationId xmlns:a16="http://schemas.microsoft.com/office/drawing/2014/main" id="{FA23BA68-3C58-DDDC-E509-2B7509ED9894}"/>
              </a:ext>
            </a:extLst>
          </p:cNvPr>
          <p:cNvCxnSpPr>
            <a:cxnSpLocks/>
          </p:cNvCxnSpPr>
          <p:nvPr/>
        </p:nvCxnSpPr>
        <p:spPr>
          <a:xfrm>
            <a:off x="7547458" y="1237039"/>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F5E9808D-032E-E11D-2ED2-B884C86EEEF3}"/>
              </a:ext>
            </a:extLst>
          </p:cNvPr>
          <p:cNvSpPr/>
          <p:nvPr/>
        </p:nvSpPr>
        <p:spPr>
          <a:xfrm>
            <a:off x="8704280" y="687061"/>
            <a:ext cx="2166813"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 (FIFO) Instruction Queue</a:t>
            </a:r>
          </a:p>
        </p:txBody>
      </p:sp>
      <p:cxnSp>
        <p:nvCxnSpPr>
          <p:cNvPr id="29" name="Straight Arrow Connector 28">
            <a:extLst>
              <a:ext uri="{FF2B5EF4-FFF2-40B4-BE49-F238E27FC236}">
                <a16:creationId xmlns:a16="http://schemas.microsoft.com/office/drawing/2014/main" id="{AE5485A3-F1A1-81A3-D7BC-AE71A128E5C2}"/>
              </a:ext>
            </a:extLst>
          </p:cNvPr>
          <p:cNvCxnSpPr>
            <a:cxnSpLocks/>
          </p:cNvCxnSpPr>
          <p:nvPr/>
        </p:nvCxnSpPr>
        <p:spPr>
          <a:xfrm>
            <a:off x="9814386" y="1237039"/>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5D6B3CF-B71D-02F2-EEA6-7DC6C466A009}"/>
              </a:ext>
            </a:extLst>
          </p:cNvPr>
          <p:cNvCxnSpPr>
            <a:cxnSpLocks/>
          </p:cNvCxnSpPr>
          <p:nvPr/>
        </p:nvCxnSpPr>
        <p:spPr>
          <a:xfrm>
            <a:off x="7500481" y="2431565"/>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3A78C1C-CA94-35CB-D51A-A3DC200FC178}"/>
              </a:ext>
            </a:extLst>
          </p:cNvPr>
          <p:cNvCxnSpPr>
            <a:cxnSpLocks/>
          </p:cNvCxnSpPr>
          <p:nvPr/>
        </p:nvCxnSpPr>
        <p:spPr>
          <a:xfrm>
            <a:off x="9814386" y="2431565"/>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D5D02C3F-529F-5230-67AB-59B5641B5509}"/>
              </a:ext>
            </a:extLst>
          </p:cNvPr>
          <p:cNvSpPr/>
          <p:nvPr/>
        </p:nvSpPr>
        <p:spPr>
          <a:xfrm>
            <a:off x="210248" y="135135"/>
            <a:ext cx="1691289" cy="793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MIO partition/block</a:t>
            </a:r>
          </a:p>
        </p:txBody>
      </p:sp>
      <p:sp>
        <p:nvSpPr>
          <p:cNvPr id="36" name="Rectangle 35">
            <a:extLst>
              <a:ext uri="{FF2B5EF4-FFF2-40B4-BE49-F238E27FC236}">
                <a16:creationId xmlns:a16="http://schemas.microsoft.com/office/drawing/2014/main" id="{BC2EDF39-C53C-2EB8-43CD-007BD80DBF3B}"/>
              </a:ext>
            </a:extLst>
          </p:cNvPr>
          <p:cNvSpPr/>
          <p:nvPr/>
        </p:nvSpPr>
        <p:spPr>
          <a:xfrm>
            <a:off x="10974590" y="3546332"/>
            <a:ext cx="978572" cy="4542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ADU</a:t>
            </a:r>
          </a:p>
        </p:txBody>
      </p:sp>
      <p:sp>
        <p:nvSpPr>
          <p:cNvPr id="38" name="Rectangle 37">
            <a:extLst>
              <a:ext uri="{FF2B5EF4-FFF2-40B4-BE49-F238E27FC236}">
                <a16:creationId xmlns:a16="http://schemas.microsoft.com/office/drawing/2014/main" id="{70F1D097-E97A-AD15-BC0C-FA4897BCC271}"/>
              </a:ext>
            </a:extLst>
          </p:cNvPr>
          <p:cNvSpPr/>
          <p:nvPr/>
        </p:nvSpPr>
        <p:spPr>
          <a:xfrm>
            <a:off x="8033264" y="-552395"/>
            <a:ext cx="1458894" cy="793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4x </a:t>
            </a:r>
            <a:r>
              <a:rPr lang="en-SG" dirty="0" err="1"/>
              <a:t>Subcore</a:t>
            </a:r>
            <a:endParaRPr lang="en-SG" dirty="0"/>
          </a:p>
        </p:txBody>
      </p:sp>
      <p:cxnSp>
        <p:nvCxnSpPr>
          <p:cNvPr id="39" name="Straight Arrow Connector 38">
            <a:extLst>
              <a:ext uri="{FF2B5EF4-FFF2-40B4-BE49-F238E27FC236}">
                <a16:creationId xmlns:a16="http://schemas.microsoft.com/office/drawing/2014/main" id="{95A6C1F2-453C-4542-9791-B9182E6DBEB5}"/>
              </a:ext>
            </a:extLst>
          </p:cNvPr>
          <p:cNvCxnSpPr>
            <a:cxnSpLocks/>
          </p:cNvCxnSpPr>
          <p:nvPr/>
        </p:nvCxnSpPr>
        <p:spPr>
          <a:xfrm>
            <a:off x="8459558" y="279245"/>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84474726-FD60-DD4E-2AA2-37D55720F5DF}"/>
              </a:ext>
            </a:extLst>
          </p:cNvPr>
          <p:cNvCxnSpPr>
            <a:cxnSpLocks/>
          </p:cNvCxnSpPr>
          <p:nvPr/>
        </p:nvCxnSpPr>
        <p:spPr>
          <a:xfrm>
            <a:off x="9213602" y="240905"/>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2464C93E-AFE6-2AF5-BFB7-42E3C8A0B97B}"/>
              </a:ext>
            </a:extLst>
          </p:cNvPr>
          <p:cNvSpPr/>
          <p:nvPr/>
        </p:nvSpPr>
        <p:spPr>
          <a:xfrm>
            <a:off x="42712" y="1959194"/>
            <a:ext cx="978572" cy="4542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42" name="Rectangle 1">
            <a:extLst>
              <a:ext uri="{FF2B5EF4-FFF2-40B4-BE49-F238E27FC236}">
                <a16:creationId xmlns:a16="http://schemas.microsoft.com/office/drawing/2014/main" id="{2734B1B7-1EFA-DC1E-72ED-193E47EC107B}"/>
              </a:ext>
            </a:extLst>
          </p:cNvPr>
          <p:cNvSpPr txBox="1">
            <a:spLocks noChangeArrowheads="1"/>
          </p:cNvSpPr>
          <p:nvPr/>
        </p:nvSpPr>
        <p:spPr bwMode="auto">
          <a:xfrm>
            <a:off x="8953724" y="4035629"/>
            <a:ext cx="1737260" cy="8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executes global/local/shared loads/store/atomics and several warp level operations (e.g. VOTE, SHUFFLE).</a:t>
            </a:r>
            <a:endParaRPr lang="en-GB" sz="1100" dirty="0">
              <a:latin typeface="Arial" panose="020B0604020202020204" pitchFamily="34" charset="0"/>
            </a:endParaRPr>
          </a:p>
        </p:txBody>
      </p:sp>
      <p:sp>
        <p:nvSpPr>
          <p:cNvPr id="43" name="Rectangle 1">
            <a:extLst>
              <a:ext uri="{FF2B5EF4-FFF2-40B4-BE49-F238E27FC236}">
                <a16:creationId xmlns:a16="http://schemas.microsoft.com/office/drawing/2014/main" id="{AE2D1646-4D7B-ACC7-8FAA-5B201076B3D1}"/>
              </a:ext>
            </a:extLst>
          </p:cNvPr>
          <p:cNvSpPr txBox="1">
            <a:spLocks noChangeArrowheads="1"/>
          </p:cNvSpPr>
          <p:nvPr/>
        </p:nvSpPr>
        <p:spPr bwMode="auto">
          <a:xfrm>
            <a:off x="5004678" y="1263920"/>
            <a:ext cx="1612663" cy="47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What is MIO instruction queue? </a:t>
            </a:r>
          </a:p>
          <a:p>
            <a:pPr marL="0" indent="0" eaLnBrk="0" fontAlgn="base" hangingPunct="0">
              <a:lnSpc>
                <a:spcPts val="1000"/>
              </a:lnSpc>
              <a:spcBef>
                <a:spcPct val="0"/>
              </a:spcBef>
              <a:spcAft>
                <a:spcPct val="0"/>
              </a:spcAft>
              <a:buNone/>
            </a:pPr>
            <a:r>
              <a:rPr lang="en-GB" sz="1100" dirty="0">
                <a:latin typeface="Arial" panose="020B0604020202020204" pitchFamily="34" charset="0"/>
              </a:rPr>
              <a:t>Direct dispatch?</a:t>
            </a:r>
          </a:p>
        </p:txBody>
      </p:sp>
      <p:sp>
        <p:nvSpPr>
          <p:cNvPr id="45" name="Rectangle 1">
            <a:extLst>
              <a:ext uri="{FF2B5EF4-FFF2-40B4-BE49-F238E27FC236}">
                <a16:creationId xmlns:a16="http://schemas.microsoft.com/office/drawing/2014/main" id="{C6F15597-A488-1950-94FC-A34F8DE31CD6}"/>
              </a:ext>
            </a:extLst>
          </p:cNvPr>
          <p:cNvSpPr txBox="1">
            <a:spLocks noChangeArrowheads="1"/>
          </p:cNvSpPr>
          <p:nvPr/>
        </p:nvSpPr>
        <p:spPr bwMode="auto">
          <a:xfrm>
            <a:off x="9344053" y="338666"/>
            <a:ext cx="2075612" cy="47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Async instruction issue</a:t>
            </a:r>
            <a:r>
              <a:rPr lang="en-GB" sz="1100" dirty="0">
                <a:latin typeface="Arial" panose="020B0604020202020204" pitchFamily="34" charset="0"/>
              </a:rPr>
              <a:t>. Queue full-&gt;stall-&gt;throttle </a:t>
            </a:r>
          </a:p>
          <a:p>
            <a:pPr marL="0" indent="0" eaLnBrk="0" fontAlgn="base" hangingPunct="0">
              <a:lnSpc>
                <a:spcPts val="1000"/>
              </a:lnSpc>
              <a:spcBef>
                <a:spcPct val="0"/>
              </a:spcBef>
              <a:spcAft>
                <a:spcPct val="0"/>
              </a:spcAft>
              <a:buNone/>
            </a:pPr>
            <a:endParaRPr lang="en-GB" sz="1100" dirty="0">
              <a:latin typeface="Arial" panose="020B0604020202020204" pitchFamily="34" charset="0"/>
            </a:endParaRPr>
          </a:p>
        </p:txBody>
      </p:sp>
      <p:sp>
        <p:nvSpPr>
          <p:cNvPr id="46" name="Rectangle 1">
            <a:extLst>
              <a:ext uri="{FF2B5EF4-FFF2-40B4-BE49-F238E27FC236}">
                <a16:creationId xmlns:a16="http://schemas.microsoft.com/office/drawing/2014/main" id="{51AD629E-FE30-00EC-58EE-D16AB9645C19}"/>
              </a:ext>
            </a:extLst>
          </p:cNvPr>
          <p:cNvSpPr txBox="1">
            <a:spLocks noChangeArrowheads="1"/>
          </p:cNvSpPr>
          <p:nvPr/>
        </p:nvSpPr>
        <p:spPr bwMode="auto">
          <a:xfrm>
            <a:off x="10716738" y="3228238"/>
            <a:ext cx="747138" cy="22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pipelined</a:t>
            </a:r>
            <a:endParaRPr lang="en-GB" sz="1100" dirty="0">
              <a:latin typeface="Arial" panose="020B0604020202020204" pitchFamily="34" charset="0"/>
            </a:endParaRPr>
          </a:p>
        </p:txBody>
      </p:sp>
      <p:sp>
        <p:nvSpPr>
          <p:cNvPr id="48" name="Rectangle 1">
            <a:extLst>
              <a:ext uri="{FF2B5EF4-FFF2-40B4-BE49-F238E27FC236}">
                <a16:creationId xmlns:a16="http://schemas.microsoft.com/office/drawing/2014/main" id="{16781BE6-E3D2-CCB3-F1FF-CF07961B7273}"/>
              </a:ext>
            </a:extLst>
          </p:cNvPr>
          <p:cNvSpPr txBox="1">
            <a:spLocks noChangeArrowheads="1"/>
          </p:cNvSpPr>
          <p:nvPr/>
        </p:nvSpPr>
        <p:spPr bwMode="auto">
          <a:xfrm>
            <a:off x="5515009" y="3148890"/>
            <a:ext cx="1062429" cy="610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SG" sz="1100" dirty="0"/>
              <a:t>All short scoreboards</a:t>
            </a:r>
          </a:p>
          <a:p>
            <a:pPr marL="0" indent="0" eaLnBrk="0" fontAlgn="base" hangingPunct="0">
              <a:lnSpc>
                <a:spcPts val="1000"/>
              </a:lnSpc>
              <a:spcBef>
                <a:spcPct val="0"/>
              </a:spcBef>
              <a:spcAft>
                <a:spcPct val="0"/>
              </a:spcAft>
              <a:buNone/>
            </a:pPr>
            <a:r>
              <a:rPr lang="en-SG" sz="1100" dirty="0">
                <a:latin typeface="Arial" panose="020B0604020202020204" pitchFamily="34" charset="0"/>
              </a:rPr>
              <a:t>All </a:t>
            </a:r>
            <a:r>
              <a:rPr lang="en-GB" sz="1100" dirty="0"/>
              <a:t>Variable latency</a:t>
            </a:r>
            <a:endParaRPr lang="en-GB" sz="1100" dirty="0">
              <a:latin typeface="Arial" panose="020B0604020202020204" pitchFamily="34" charset="0"/>
            </a:endParaRPr>
          </a:p>
        </p:txBody>
      </p:sp>
      <p:sp>
        <p:nvSpPr>
          <p:cNvPr id="49" name="Rectangle 48">
            <a:extLst>
              <a:ext uri="{FF2B5EF4-FFF2-40B4-BE49-F238E27FC236}">
                <a16:creationId xmlns:a16="http://schemas.microsoft.com/office/drawing/2014/main" id="{64A3ECA9-1CDD-FFB0-0935-6C9C35F05460}"/>
              </a:ext>
            </a:extLst>
          </p:cNvPr>
          <p:cNvSpPr/>
          <p:nvPr/>
        </p:nvSpPr>
        <p:spPr>
          <a:xfrm>
            <a:off x="-1824203" y="121173"/>
            <a:ext cx="1691289" cy="793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L1TEX partition/block</a:t>
            </a:r>
          </a:p>
        </p:txBody>
      </p:sp>
      <p:sp>
        <p:nvSpPr>
          <p:cNvPr id="50" name="Rectangle 1">
            <a:extLst>
              <a:ext uri="{FF2B5EF4-FFF2-40B4-BE49-F238E27FC236}">
                <a16:creationId xmlns:a16="http://schemas.microsoft.com/office/drawing/2014/main" id="{FD37A34B-0BD8-53CA-5329-026EE16F90B0}"/>
              </a:ext>
            </a:extLst>
          </p:cNvPr>
          <p:cNvSpPr txBox="1">
            <a:spLocks noChangeArrowheads="1"/>
          </p:cNvSpPr>
          <p:nvPr/>
        </p:nvSpPr>
        <p:spPr bwMode="auto">
          <a:xfrm>
            <a:off x="4938828" y="2000959"/>
            <a:ext cx="1612663" cy="99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ts val="1000"/>
              </a:lnSpc>
              <a:spcBef>
                <a:spcPct val="0"/>
              </a:spcBef>
              <a:spcAft>
                <a:spcPct val="0"/>
              </a:spcAft>
              <a:buNone/>
            </a:pPr>
            <a:r>
              <a:rPr lang="en-GB" sz="1100" dirty="0"/>
              <a:t>The memory subsystems contains L1, TEX unit, shared memory unit, and other domain specific (e.g. graphics) interfaces to the SM</a:t>
            </a:r>
            <a:endParaRPr lang="en-GB" sz="1100" dirty="0">
              <a:latin typeface="Arial" panose="020B0604020202020204" pitchFamily="34" charset="0"/>
            </a:endParaRPr>
          </a:p>
        </p:txBody>
      </p:sp>
      <p:sp>
        <p:nvSpPr>
          <p:cNvPr id="51" name="Rectangle 1">
            <a:extLst>
              <a:ext uri="{FF2B5EF4-FFF2-40B4-BE49-F238E27FC236}">
                <a16:creationId xmlns:a16="http://schemas.microsoft.com/office/drawing/2014/main" id="{3BF3A308-F45A-CEF0-4D66-261E3C5ADED7}"/>
              </a:ext>
            </a:extLst>
          </p:cNvPr>
          <p:cNvSpPr txBox="1">
            <a:spLocks noChangeArrowheads="1"/>
          </p:cNvSpPr>
          <p:nvPr/>
        </p:nvSpPr>
        <p:spPr bwMode="auto">
          <a:xfrm>
            <a:off x="261329" y="4702920"/>
            <a:ext cx="7539218" cy="1440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100" b="1" dirty="0"/>
              <a:t>Long Scoreboard: </a:t>
            </a:r>
            <a:r>
              <a:rPr lang="en-GB" sz="1100" dirty="0"/>
              <a:t>Warp was stalled waiting for a scoreboard dependency on a L1TEX (local, global, surface, </a:t>
            </a:r>
            <a:r>
              <a:rPr lang="en-GB" sz="1100" dirty="0" err="1"/>
              <a:t>tex</a:t>
            </a:r>
            <a:r>
              <a:rPr lang="en-GB" sz="1100" dirty="0"/>
              <a:t>) operation. To reduce the number of cycles waiting on L1TEX data accesses verify the memory access patterns are optimal for the target architecture, attempt to increase cache hit rates by increasing data locality, or by changing the cache configuration, and consider moving frequently used data to shared memory.`</a:t>
            </a:r>
          </a:p>
          <a:p>
            <a:pPr marL="0" indent="0">
              <a:buNone/>
            </a:pPr>
            <a:r>
              <a:rPr lang="en-GB" sz="1100" b="1" dirty="0"/>
              <a:t>Short Scoreboard: </a:t>
            </a:r>
            <a:r>
              <a:rPr lang="en-GB" sz="1100" dirty="0"/>
              <a:t>Warp was stalled waiting for a scoreboard dependency (wait for data) on a MIO (memory input/output) operation (not to L1TEX). The primary reason for a high number of stalls due to short scoreboards is typically memory operations to shared memory. Other reasons include frequent execution of special math instructions (e.g. MUFU) or dynamic branching (e.g. BRX, JMX). Verify if there are shared memory operations and reduce bank conflicts, if applicable.</a:t>
            </a:r>
          </a:p>
        </p:txBody>
      </p:sp>
      <p:sp>
        <p:nvSpPr>
          <p:cNvPr id="52" name="TextBox 51">
            <a:extLst>
              <a:ext uri="{FF2B5EF4-FFF2-40B4-BE49-F238E27FC236}">
                <a16:creationId xmlns:a16="http://schemas.microsoft.com/office/drawing/2014/main" id="{B147F4A4-0F13-4A40-3DD7-B0763375D023}"/>
              </a:ext>
            </a:extLst>
          </p:cNvPr>
          <p:cNvSpPr txBox="1"/>
          <p:nvPr/>
        </p:nvSpPr>
        <p:spPr>
          <a:xfrm>
            <a:off x="9308932" y="5687566"/>
            <a:ext cx="2211878" cy="1277273"/>
          </a:xfrm>
          <a:prstGeom prst="rect">
            <a:avLst/>
          </a:prstGeom>
          <a:noFill/>
        </p:spPr>
        <p:txBody>
          <a:bodyPr wrap="square" rtlCol="0">
            <a:spAutoFit/>
          </a:bodyPr>
          <a:lstStyle/>
          <a:p>
            <a:r>
              <a:rPr lang="en-GB" sz="1100" dirty="0"/>
              <a:t>The LSU executes global/local/shared loads/store/atomics and several warp level operations (e.g. VOTE, SHUFFLE)+special purpose registers</a:t>
            </a:r>
          </a:p>
          <a:p>
            <a:endParaRPr lang="en-SG" sz="1100" dirty="0"/>
          </a:p>
        </p:txBody>
      </p:sp>
    </p:spTree>
    <p:extLst>
      <p:ext uri="{BB962C8B-B14F-4D97-AF65-F5344CB8AC3E}">
        <p14:creationId xmlns:p14="http://schemas.microsoft.com/office/powerpoint/2010/main" val="1442281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5D600935-8ADB-F282-5771-3E7A50DB6B14}"/>
              </a:ext>
            </a:extLst>
          </p:cNvPr>
          <p:cNvSpPr txBox="1"/>
          <p:nvPr/>
        </p:nvSpPr>
        <p:spPr>
          <a:xfrm>
            <a:off x="7440404" y="2428054"/>
            <a:ext cx="3425732" cy="1323439"/>
          </a:xfrm>
          <a:prstGeom prst="rect">
            <a:avLst/>
          </a:prstGeom>
          <a:noFill/>
        </p:spPr>
        <p:txBody>
          <a:bodyPr wrap="square" rtlCol="0">
            <a:spAutoFit/>
          </a:bodyPr>
          <a:lstStyle>
            <a:defPPr>
              <a:defRPr lang="en-US"/>
            </a:defPPr>
            <a:lvl1pPr>
              <a:defRPr sz="1000"/>
            </a:lvl1pPr>
          </a:lstStyle>
          <a:p>
            <a:r>
              <a:rPr lang="en-GB" dirty="0"/>
              <a:t>When a load request is issued to L1 the LSU needs to perform an address divergence calculation to determine which threads are accessing the same cache line. The LSU unit then has to perform a L1 cache tag look up. If the line is cached then it is written back to the register file; otherwise, the request is sent to L2. If the warp has threads not serviced by the request then a replay is requested and the operation is reissued with the remaining threads.</a:t>
            </a:r>
            <a:endParaRPr lang="en-SG" dirty="0"/>
          </a:p>
        </p:txBody>
      </p:sp>
      <p:sp>
        <p:nvSpPr>
          <p:cNvPr id="28" name="Rectangle 7">
            <a:extLst>
              <a:ext uri="{FF2B5EF4-FFF2-40B4-BE49-F238E27FC236}">
                <a16:creationId xmlns:a16="http://schemas.microsoft.com/office/drawing/2014/main" id="{AE11CD29-B735-7EDA-25BA-B1D9D56B1B51}"/>
              </a:ext>
            </a:extLst>
          </p:cNvPr>
          <p:cNvSpPr>
            <a:spLocks noChangeArrowheads="1"/>
          </p:cNvSpPr>
          <p:nvPr/>
        </p:nvSpPr>
        <p:spPr bwMode="auto">
          <a:xfrm>
            <a:off x="7082356" y="-378907"/>
            <a:ext cx="467695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rial" panose="020B0604020202020204" pitchFamily="34" charset="0"/>
              </a:rPr>
              <a:t>8.4.1. </a:t>
            </a:r>
            <a:r>
              <a:rPr kumimoji="0" lang="en-US" altLang="en-US" sz="1000" b="1" i="0" u="none" strike="noStrike" cap="none" normalizeH="0" baseline="0" dirty="0" err="1">
                <a:ln>
                  <a:noFill/>
                </a:ln>
                <a:solidFill>
                  <a:schemeClr val="tx1"/>
                </a:solidFill>
                <a:effectLst/>
                <a:latin typeface="Arial" panose="020B0604020202020204" pitchFamily="34" charset="0"/>
                <a:hlinkClick r:id="rId3"/>
              </a:rPr>
              <a:t>mmio</a:t>
            </a:r>
            <a:r>
              <a:rPr kumimoji="0" lang="en-US" altLang="en-US" sz="1000" b="1" i="0" u="none" strike="noStrike" cap="none" normalizeH="0" baseline="0" dirty="0">
                <a:ln>
                  <a:noFill/>
                </a:ln>
                <a:solidFill>
                  <a:schemeClr val="tx1"/>
                </a:solidFill>
                <a:effectLst/>
                <a:latin typeface="Arial" panose="020B0604020202020204" pitchFamily="34" charset="0"/>
                <a:hlinkClick r:id="rId3"/>
              </a:rPr>
              <a:t> Operation</a:t>
            </a:r>
            <a:r>
              <a:rPr kumimoji="0" lang="en-US" altLang="en-US" sz="1000" b="1" i="0" u="none" strike="noStrike" cap="none" normalizeH="0" baseline="0" dirty="0">
                <a:ln>
                  <a:noFill/>
                </a:ln>
                <a:solidFill>
                  <a:schemeClr val="tx1"/>
                </a:solidFill>
                <a:effectLst/>
                <a:latin typeface="Arial" panose="020B0604020202020204" pitchFamily="34" charset="0"/>
                <a:hlinkClick r:id="rId3" tooltip="Permalink to this headline"/>
              </a:rPr>
              <a:t></a:t>
            </a:r>
            <a:r>
              <a:rPr kumimoji="0" lang="en-US" altLang="en-US" sz="1000" b="1"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An </a:t>
            </a:r>
            <a:r>
              <a:rPr kumimoji="0" lang="en-US" altLang="en-US" sz="1000" b="0" i="1" u="none" strike="noStrike" cap="none" normalizeH="0" baseline="0" dirty="0" err="1">
                <a:ln>
                  <a:noFill/>
                </a:ln>
                <a:solidFill>
                  <a:schemeClr val="tx1"/>
                </a:solidFill>
                <a:effectLst/>
                <a:latin typeface="Arial" panose="020B0604020202020204" pitchFamily="34" charset="0"/>
              </a:rPr>
              <a:t>mmio</a:t>
            </a:r>
            <a:r>
              <a:rPr kumimoji="0" lang="en-US" altLang="en-US" sz="1000" b="0" i="0" u="none" strike="noStrike" cap="none" normalizeH="0" baseline="0" dirty="0">
                <a:ln>
                  <a:noFill/>
                </a:ln>
                <a:solidFill>
                  <a:schemeClr val="tx1"/>
                </a:solidFill>
                <a:effectLst/>
                <a:latin typeface="Arial" panose="020B0604020202020204" pitchFamily="34" charset="0"/>
              </a:rPr>
              <a:t> operation is a memory operation with </a:t>
            </a:r>
            <a:r>
              <a:rPr kumimoji="0" lang="en-US" altLang="en-US" sz="1000" b="0" i="0" u="none" strike="noStrike" cap="none" normalizeH="0" baseline="0" dirty="0">
                <a:ln>
                  <a:noFill/>
                </a:ln>
                <a:solidFill>
                  <a:schemeClr val="tx1"/>
                </a:solidFill>
                <a:effectLst/>
                <a:latin typeface="Arial Unicode MS"/>
              </a:rPr>
              <a:t>.</a:t>
            </a:r>
            <a:r>
              <a:rPr kumimoji="0" lang="en-US" altLang="en-US" sz="1000" b="0" i="0" u="none" strike="noStrike" cap="none" normalizeH="0" baseline="0" dirty="0" err="1">
                <a:ln>
                  <a:noFill/>
                </a:ln>
                <a:solidFill>
                  <a:schemeClr val="tx1"/>
                </a:solidFill>
                <a:effectLst/>
                <a:latin typeface="Arial Unicode MS"/>
              </a:rPr>
              <a:t>mmio</a:t>
            </a:r>
            <a:r>
              <a:rPr kumimoji="0" lang="en-US" altLang="en-US" sz="1000" b="0" i="0" u="none" strike="noStrike" cap="none" normalizeH="0" baseline="0" dirty="0">
                <a:ln>
                  <a:noFill/>
                </a:ln>
                <a:solidFill>
                  <a:schemeClr val="tx1"/>
                </a:solidFill>
                <a:effectLst/>
              </a:rPr>
              <a:t> qualifier specified. It is usually performed on a memory location which is mapped to the control registers of peer I/O devices. It can also be used for communication between threads but has poor performance relative to non-</a:t>
            </a:r>
            <a:r>
              <a:rPr kumimoji="0" lang="en-US" altLang="en-US" sz="1000" b="0" i="1" u="none" strike="noStrike" cap="none" normalizeH="0" baseline="0" dirty="0" err="1">
                <a:ln>
                  <a:noFill/>
                </a:ln>
                <a:solidFill>
                  <a:schemeClr val="tx1"/>
                </a:solidFill>
                <a:effectLst/>
                <a:latin typeface="Arial" panose="020B0604020202020204" pitchFamily="34" charset="0"/>
              </a:rPr>
              <a:t>mmio</a:t>
            </a:r>
            <a:r>
              <a:rPr kumimoji="0" lang="en-US" altLang="en-US" sz="1000" b="0" i="0" u="none" strike="noStrike" cap="none" normalizeH="0" baseline="0" dirty="0">
                <a:ln>
                  <a:noFill/>
                </a:ln>
                <a:solidFill>
                  <a:schemeClr val="tx1"/>
                </a:solidFill>
                <a:effectLst/>
                <a:latin typeface="Arial" panose="020B0604020202020204" pitchFamily="34" charset="0"/>
              </a:rPr>
              <a:t> operations.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panose="020B0604020202020204" pitchFamily="34" charset="0"/>
              </a:rPr>
              <a:t>The semantic meaning of </a:t>
            </a:r>
            <a:r>
              <a:rPr kumimoji="0" lang="en-US" altLang="en-US" sz="1000" b="0" i="1" u="none" strike="noStrike" cap="none" normalizeH="0" baseline="0" dirty="0" err="1">
                <a:ln>
                  <a:noFill/>
                </a:ln>
                <a:solidFill>
                  <a:schemeClr val="tx1"/>
                </a:solidFill>
                <a:effectLst/>
                <a:latin typeface="Arial" panose="020B0604020202020204" pitchFamily="34" charset="0"/>
              </a:rPr>
              <a:t>mmio</a:t>
            </a:r>
            <a:r>
              <a:rPr kumimoji="0" lang="en-US" altLang="en-US" sz="1000" b="0" i="0" u="none" strike="noStrike" cap="none" normalizeH="0" baseline="0" dirty="0">
                <a:ln>
                  <a:noFill/>
                </a:ln>
                <a:solidFill>
                  <a:schemeClr val="tx1"/>
                </a:solidFill>
                <a:effectLst/>
                <a:latin typeface="Arial" panose="020B0604020202020204" pitchFamily="34" charset="0"/>
              </a:rPr>
              <a:t> operations cannot be defined precisely as it is defined by the underlying I/O device. For formal specification of semantics of </a:t>
            </a:r>
            <a:r>
              <a:rPr kumimoji="0" lang="en-US" altLang="en-US" sz="1000" b="0" i="1" u="none" strike="noStrike" cap="none" normalizeH="0" baseline="0" dirty="0" err="1">
                <a:ln>
                  <a:noFill/>
                </a:ln>
                <a:solidFill>
                  <a:schemeClr val="tx1"/>
                </a:solidFill>
                <a:effectLst/>
                <a:latin typeface="Arial" panose="020B0604020202020204" pitchFamily="34" charset="0"/>
              </a:rPr>
              <a:t>mmio</a:t>
            </a:r>
            <a:r>
              <a:rPr kumimoji="0" lang="en-US" altLang="en-US" sz="1000" b="0" i="0" u="none" strike="noStrike" cap="none" normalizeH="0" baseline="0" dirty="0">
                <a:ln>
                  <a:noFill/>
                </a:ln>
                <a:solidFill>
                  <a:schemeClr val="tx1"/>
                </a:solidFill>
                <a:effectLst/>
                <a:latin typeface="Arial" panose="020B0604020202020204" pitchFamily="34" charset="0"/>
              </a:rPr>
              <a:t> operation from Memory Consistency Model perspective, it is equivalent to the semantics of a </a:t>
            </a:r>
            <a:r>
              <a:rPr kumimoji="0" lang="en-US" altLang="en-US" sz="1000" b="0" i="1" u="none" strike="noStrike" cap="none" normalizeH="0" baseline="0" dirty="0">
                <a:ln>
                  <a:noFill/>
                </a:ln>
                <a:solidFill>
                  <a:schemeClr val="tx1"/>
                </a:solidFill>
                <a:effectLst/>
                <a:latin typeface="Arial" panose="020B0604020202020204" pitchFamily="34" charset="0"/>
              </a:rPr>
              <a:t>strong</a:t>
            </a:r>
            <a:r>
              <a:rPr kumimoji="0" lang="en-US" altLang="en-US" sz="1000" b="0" i="0" u="none" strike="noStrike" cap="none" normalizeH="0" baseline="0" dirty="0">
                <a:ln>
                  <a:noFill/>
                </a:ln>
                <a:solidFill>
                  <a:schemeClr val="tx1"/>
                </a:solidFill>
                <a:effectLst/>
                <a:latin typeface="Arial" panose="020B0604020202020204" pitchFamily="34" charset="0"/>
              </a:rPr>
              <a:t> operation. But it follows a few implementation-specific properties, if it meets the </a:t>
            </a:r>
            <a:r>
              <a:rPr kumimoji="0" lang="en-US" altLang="en-US" sz="1000" b="0" i="1" u="none" strike="noStrike" cap="none" normalizeH="0" baseline="0" dirty="0">
                <a:ln>
                  <a:noFill/>
                </a:ln>
                <a:solidFill>
                  <a:schemeClr val="tx1"/>
                </a:solidFill>
                <a:effectLst/>
                <a:latin typeface="Arial" panose="020B0604020202020204" pitchFamily="34" charset="0"/>
              </a:rPr>
              <a:t>CUDA atomicity requirements</a:t>
            </a:r>
            <a:r>
              <a:rPr kumimoji="0" lang="en-US" altLang="en-US" sz="1000" b="0" i="0" u="none" strike="noStrike" cap="none" normalizeH="0" baseline="0" dirty="0">
                <a:ln>
                  <a:noFill/>
                </a:ln>
                <a:solidFill>
                  <a:schemeClr val="tx1"/>
                </a:solidFill>
                <a:effectLst/>
                <a:latin typeface="Arial" panose="020B0604020202020204" pitchFamily="34" charset="0"/>
              </a:rPr>
              <a:t> at the specified scope: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Writes are always performed and are never combined within the scope specified.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Reads are always performed, and are not forwarded, prefetched, combined, or allowed to hit any cache within the scope specified.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dirty="0">
                <a:ln>
                  <a:noFill/>
                </a:ln>
                <a:solidFill>
                  <a:schemeClr val="tx1"/>
                </a:solidFill>
                <a:effectLst/>
                <a:latin typeface="Arial" panose="020B0604020202020204" pitchFamily="34" charset="0"/>
              </a:rPr>
              <a:t>As an exception, in some implementations, the surrounding locations may also be loaded. In such cases the amount of data loaded is implementation specific and varies between 32 and 128 bytes in size.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grpSp>
        <p:nvGrpSpPr>
          <p:cNvPr id="3" name="Group 2">
            <a:extLst>
              <a:ext uri="{FF2B5EF4-FFF2-40B4-BE49-F238E27FC236}">
                <a16:creationId xmlns:a16="http://schemas.microsoft.com/office/drawing/2014/main" id="{8EBF0DD7-C56A-240E-EBB6-80830F9DE66D}"/>
              </a:ext>
            </a:extLst>
          </p:cNvPr>
          <p:cNvGrpSpPr/>
          <p:nvPr/>
        </p:nvGrpSpPr>
        <p:grpSpPr>
          <a:xfrm>
            <a:off x="131889" y="2249672"/>
            <a:ext cx="2158315" cy="1113420"/>
            <a:chOff x="6871745" y="902186"/>
            <a:chExt cx="1173627" cy="496662"/>
          </a:xfrm>
        </p:grpSpPr>
        <p:sp>
          <p:nvSpPr>
            <p:cNvPr id="4" name="Rectangle 3">
              <a:extLst>
                <a:ext uri="{FF2B5EF4-FFF2-40B4-BE49-F238E27FC236}">
                  <a16:creationId xmlns:a16="http://schemas.microsoft.com/office/drawing/2014/main" id="{61AF1F79-290E-7A28-A6D2-9925D0C300DA}"/>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5" name="Rectangle 4">
              <a:extLst>
                <a:ext uri="{FF2B5EF4-FFF2-40B4-BE49-F238E27FC236}">
                  <a16:creationId xmlns:a16="http://schemas.microsoft.com/office/drawing/2014/main" id="{3381CB98-2D91-2B6C-BEB5-E300FF53CBC6}"/>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6" name="Rectangle 5">
              <a:extLst>
                <a:ext uri="{FF2B5EF4-FFF2-40B4-BE49-F238E27FC236}">
                  <a16:creationId xmlns:a16="http://schemas.microsoft.com/office/drawing/2014/main" id="{FD0E0CB3-53AA-52D4-A08C-3A4BFF5EF06B}"/>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7" name="Rectangle 6">
              <a:extLst>
                <a:ext uri="{FF2B5EF4-FFF2-40B4-BE49-F238E27FC236}">
                  <a16:creationId xmlns:a16="http://schemas.microsoft.com/office/drawing/2014/main" id="{558D6D58-AA05-8838-0AD3-E8659878ABCD}"/>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sp>
          <p:nvSpPr>
            <p:cNvPr id="8" name="Rectangle 7">
              <a:extLst>
                <a:ext uri="{FF2B5EF4-FFF2-40B4-BE49-F238E27FC236}">
                  <a16:creationId xmlns:a16="http://schemas.microsoft.com/office/drawing/2014/main" id="{FAB9AA1B-ACD8-31E8-965B-957CA83DCF47}"/>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SFU</a:t>
              </a:r>
            </a:p>
          </p:txBody>
        </p:sp>
      </p:grpSp>
      <p:sp>
        <p:nvSpPr>
          <p:cNvPr id="9" name="Rectangle 8">
            <a:extLst>
              <a:ext uri="{FF2B5EF4-FFF2-40B4-BE49-F238E27FC236}">
                <a16:creationId xmlns:a16="http://schemas.microsoft.com/office/drawing/2014/main" id="{32D21052-6A40-8237-C80A-396FBE3961B5}"/>
              </a:ext>
            </a:extLst>
          </p:cNvPr>
          <p:cNvSpPr/>
          <p:nvPr/>
        </p:nvSpPr>
        <p:spPr>
          <a:xfrm>
            <a:off x="131889" y="1052254"/>
            <a:ext cx="5726091" cy="7113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MIO Scheduler</a:t>
            </a:r>
          </a:p>
        </p:txBody>
      </p:sp>
      <p:sp>
        <p:nvSpPr>
          <p:cNvPr id="10" name="Rectangle 9">
            <a:extLst>
              <a:ext uri="{FF2B5EF4-FFF2-40B4-BE49-F238E27FC236}">
                <a16:creationId xmlns:a16="http://schemas.microsoft.com/office/drawing/2014/main" id="{35FF8CF2-FABC-902A-82FD-2A99BE4ADB8A}"/>
              </a:ext>
            </a:extLst>
          </p:cNvPr>
          <p:cNvSpPr/>
          <p:nvPr/>
        </p:nvSpPr>
        <p:spPr>
          <a:xfrm>
            <a:off x="4635920" y="1951037"/>
            <a:ext cx="1264771" cy="366824"/>
          </a:xfrm>
          <a:prstGeom prst="rect">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fp64</a:t>
            </a:r>
          </a:p>
        </p:txBody>
      </p:sp>
      <p:sp>
        <p:nvSpPr>
          <p:cNvPr id="12" name="Rectangle 11">
            <a:extLst>
              <a:ext uri="{FF2B5EF4-FFF2-40B4-BE49-F238E27FC236}">
                <a16:creationId xmlns:a16="http://schemas.microsoft.com/office/drawing/2014/main" id="{9C1FF73B-69AF-B7E9-38DA-011612457B26}"/>
              </a:ext>
            </a:extLst>
          </p:cNvPr>
          <p:cNvSpPr/>
          <p:nvPr/>
        </p:nvSpPr>
        <p:spPr>
          <a:xfrm>
            <a:off x="131889" y="32943"/>
            <a:ext cx="2166813"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MUFU Instruction</a:t>
            </a:r>
          </a:p>
          <a:p>
            <a:pPr algn="ctr"/>
            <a:r>
              <a:rPr lang="en-SG" sz="800" dirty="0"/>
              <a:t>queue</a:t>
            </a:r>
          </a:p>
        </p:txBody>
      </p:sp>
      <p:grpSp>
        <p:nvGrpSpPr>
          <p:cNvPr id="13" name="Group 12">
            <a:extLst>
              <a:ext uri="{FF2B5EF4-FFF2-40B4-BE49-F238E27FC236}">
                <a16:creationId xmlns:a16="http://schemas.microsoft.com/office/drawing/2014/main" id="{6374930F-9207-AEA7-D7CF-A37403D9034F}"/>
              </a:ext>
            </a:extLst>
          </p:cNvPr>
          <p:cNvGrpSpPr/>
          <p:nvPr/>
        </p:nvGrpSpPr>
        <p:grpSpPr>
          <a:xfrm>
            <a:off x="2365026" y="2270147"/>
            <a:ext cx="2148247" cy="1113420"/>
            <a:chOff x="6871745" y="902186"/>
            <a:chExt cx="1173627" cy="496662"/>
          </a:xfrm>
        </p:grpSpPr>
        <p:sp>
          <p:nvSpPr>
            <p:cNvPr id="14" name="Rectangle 13">
              <a:extLst>
                <a:ext uri="{FF2B5EF4-FFF2-40B4-BE49-F238E27FC236}">
                  <a16:creationId xmlns:a16="http://schemas.microsoft.com/office/drawing/2014/main" id="{3DB08030-200B-BC11-C582-0E183E78CB36}"/>
                </a:ext>
              </a:extLst>
            </p:cNvPr>
            <p:cNvSpPr/>
            <p:nvPr/>
          </p:nvSpPr>
          <p:spPr>
            <a:xfrm>
              <a:off x="6871745" y="902186"/>
              <a:ext cx="1173627" cy="4966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100" dirty="0"/>
            </a:p>
          </p:txBody>
        </p:sp>
        <p:sp>
          <p:nvSpPr>
            <p:cNvPr id="15" name="Rectangle 14">
              <a:extLst>
                <a:ext uri="{FF2B5EF4-FFF2-40B4-BE49-F238E27FC236}">
                  <a16:creationId xmlns:a16="http://schemas.microsoft.com/office/drawing/2014/main" id="{E1BDD7DC-7B79-C367-9332-266510807A42}"/>
                </a:ext>
              </a:extLst>
            </p:cNvPr>
            <p:cNvSpPr/>
            <p:nvPr/>
          </p:nvSpPr>
          <p:spPr>
            <a:xfrm>
              <a:off x="6908885" y="932504"/>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6" name="Rectangle 15">
              <a:extLst>
                <a:ext uri="{FF2B5EF4-FFF2-40B4-BE49-F238E27FC236}">
                  <a16:creationId xmlns:a16="http://schemas.microsoft.com/office/drawing/2014/main" id="{1DF471F5-B5A4-F895-0260-DB11F3599406}"/>
                </a:ext>
              </a:extLst>
            </p:cNvPr>
            <p:cNvSpPr/>
            <p:nvPr/>
          </p:nvSpPr>
          <p:spPr>
            <a:xfrm>
              <a:off x="6908885" y="1168291"/>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7" name="Rectangle 16">
              <a:extLst>
                <a:ext uri="{FF2B5EF4-FFF2-40B4-BE49-F238E27FC236}">
                  <a16:creationId xmlns:a16="http://schemas.microsoft.com/office/drawing/2014/main" id="{B7DDD5DC-7B35-0414-A11A-C021D2529DD3}"/>
                </a:ext>
              </a:extLst>
            </p:cNvPr>
            <p:cNvSpPr/>
            <p:nvPr/>
          </p:nvSpPr>
          <p:spPr>
            <a:xfrm>
              <a:off x="7479945" y="930899"/>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sp>
          <p:nvSpPr>
            <p:cNvPr id="18" name="Rectangle 17">
              <a:extLst>
                <a:ext uri="{FF2B5EF4-FFF2-40B4-BE49-F238E27FC236}">
                  <a16:creationId xmlns:a16="http://schemas.microsoft.com/office/drawing/2014/main" id="{7B09719E-7A0A-A968-96DE-7FD8909C3E45}"/>
                </a:ext>
              </a:extLst>
            </p:cNvPr>
            <p:cNvSpPr/>
            <p:nvPr/>
          </p:nvSpPr>
          <p:spPr>
            <a:xfrm>
              <a:off x="7480458" y="1166475"/>
              <a:ext cx="534612" cy="2026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LSU</a:t>
              </a:r>
            </a:p>
          </p:txBody>
        </p:sp>
      </p:grpSp>
      <p:cxnSp>
        <p:nvCxnSpPr>
          <p:cNvPr id="19" name="Straight Arrow Connector 18">
            <a:extLst>
              <a:ext uri="{FF2B5EF4-FFF2-40B4-BE49-F238E27FC236}">
                <a16:creationId xmlns:a16="http://schemas.microsoft.com/office/drawing/2014/main" id="{6070A24E-1F4D-0649-F698-3ABB1818BFEB}"/>
              </a:ext>
            </a:extLst>
          </p:cNvPr>
          <p:cNvCxnSpPr>
            <a:cxnSpLocks/>
          </p:cNvCxnSpPr>
          <p:nvPr/>
        </p:nvCxnSpPr>
        <p:spPr>
          <a:xfrm>
            <a:off x="1256150" y="582921"/>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8856DA2E-AFC0-C97E-43D4-CDFE58370828}"/>
              </a:ext>
            </a:extLst>
          </p:cNvPr>
          <p:cNvSpPr/>
          <p:nvPr/>
        </p:nvSpPr>
        <p:spPr>
          <a:xfrm>
            <a:off x="2412972" y="32943"/>
            <a:ext cx="2166813" cy="5499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800" dirty="0"/>
              <a:t>LSU Queue</a:t>
            </a:r>
          </a:p>
        </p:txBody>
      </p:sp>
      <p:cxnSp>
        <p:nvCxnSpPr>
          <p:cNvPr id="21" name="Straight Arrow Connector 20">
            <a:extLst>
              <a:ext uri="{FF2B5EF4-FFF2-40B4-BE49-F238E27FC236}">
                <a16:creationId xmlns:a16="http://schemas.microsoft.com/office/drawing/2014/main" id="{D58FA9C8-D653-058F-84DF-ADEDB238B87A}"/>
              </a:ext>
            </a:extLst>
          </p:cNvPr>
          <p:cNvCxnSpPr>
            <a:cxnSpLocks/>
          </p:cNvCxnSpPr>
          <p:nvPr/>
        </p:nvCxnSpPr>
        <p:spPr>
          <a:xfrm>
            <a:off x="3523078" y="582921"/>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D7815C8-FF09-0655-C642-80C99D614EE8}"/>
              </a:ext>
            </a:extLst>
          </p:cNvPr>
          <p:cNvCxnSpPr>
            <a:cxnSpLocks/>
          </p:cNvCxnSpPr>
          <p:nvPr/>
        </p:nvCxnSpPr>
        <p:spPr>
          <a:xfrm>
            <a:off x="1209173" y="1777447"/>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D9FEC7E-FE88-6DFC-492E-844C73E0122E}"/>
              </a:ext>
            </a:extLst>
          </p:cNvPr>
          <p:cNvCxnSpPr>
            <a:cxnSpLocks/>
          </p:cNvCxnSpPr>
          <p:nvPr/>
        </p:nvCxnSpPr>
        <p:spPr>
          <a:xfrm>
            <a:off x="3523078" y="1777447"/>
            <a:ext cx="0" cy="505079"/>
          </a:xfrm>
          <a:prstGeom prst="straightConnector1">
            <a:avLst/>
          </a:prstGeom>
          <a:ln w="57150">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39A54E0E-A76C-0F48-F7C7-8E9472381502}"/>
              </a:ext>
            </a:extLst>
          </p:cNvPr>
          <p:cNvSpPr txBox="1"/>
          <p:nvPr/>
        </p:nvSpPr>
        <p:spPr>
          <a:xfrm>
            <a:off x="68346" y="3730123"/>
            <a:ext cx="6819900" cy="578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000" b="1" i="0" u="none" strike="noStrike" cap="none" normalizeH="0" baseline="0">
                <a:ln>
                  <a:noFill/>
                </a:ln>
                <a:effectLst/>
                <a:latin typeface="Arial" panose="020B0604020202020204" pitchFamily="34" charset="0"/>
              </a:defRPr>
            </a:lvl1pPr>
            <a:lvl2pPr marR="0" lvl="1" indent="0" defTabSz="914400" eaLnBrk="0" fontAlgn="base" hangingPunct="0">
              <a:lnSpc>
                <a:spcPct val="100000"/>
              </a:lnSpc>
              <a:spcBef>
                <a:spcPct val="0"/>
              </a:spcBef>
              <a:spcAft>
                <a:spcPct val="0"/>
              </a:spcAft>
              <a:buClrTx/>
              <a:buSzTx/>
              <a:buFontTx/>
              <a:buChar char="•"/>
              <a:tabLst/>
              <a:defRPr kumimoji="0" sz="1000" b="0" i="0" u="none" strike="noStrike" cap="none" normalizeH="0" baseline="0">
                <a:ln>
                  <a:noFill/>
                </a:ln>
                <a:effectLst/>
                <a:latin typeface="Arial" panose="020B0604020202020204" pitchFamily="34" charset="0"/>
              </a:defRPr>
            </a:lvl2pPr>
          </a:lstStyle>
          <a:p>
            <a:r>
              <a:rPr lang="en-GB" b="0" dirty="0"/>
              <a:t>The NVIDIA GPU has two classification of instructions:</a:t>
            </a:r>
          </a:p>
          <a:p>
            <a:r>
              <a:rPr lang="en-GB" b="0" dirty="0"/>
              <a:t>Fixed latency - math, bitwise, register movement</a:t>
            </a:r>
          </a:p>
          <a:p>
            <a:r>
              <a:rPr lang="en-GB" b="0" dirty="0"/>
              <a:t>Variable latency - </a:t>
            </a:r>
            <a:r>
              <a:rPr lang="en-GB" b="0" dirty="0" err="1"/>
              <a:t>ld</a:t>
            </a:r>
            <a:r>
              <a:rPr lang="en-GB" b="0" dirty="0"/>
              <a:t>/</a:t>
            </a:r>
            <a:r>
              <a:rPr lang="en-GB" b="0" dirty="0" err="1"/>
              <a:t>st</a:t>
            </a:r>
            <a:r>
              <a:rPr lang="en-GB" b="0" dirty="0"/>
              <a:t> to shared, local, global, and texture as well as slow math operations</a:t>
            </a:r>
          </a:p>
          <a:p>
            <a:r>
              <a:rPr lang="en-GB" b="0" dirty="0"/>
              <a:t>The Short Scoreboard and Long Scoreboard are reported on instructions dependent on data returned from a variable latency instruction. Short scoreboards are reported for dependencies coming for variable latency instructions that will not leave the SM such as slow math such as reciprocal sqrt or shared memory). Long scoreboards are reported for dependencies that may leave the SM such as global/local memory accesses and texture fetches.</a:t>
            </a:r>
          </a:p>
          <a:p>
            <a:r>
              <a:rPr lang="en-GB" b="0" dirty="0"/>
              <a:t>Detailed descriptions from the </a:t>
            </a:r>
            <a:r>
              <a:rPr lang="en-GB" b="0" dirty="0">
                <a:hlinkClick r:id="rId4"/>
              </a:rPr>
              <a:t>Nsight </a:t>
            </a:r>
            <a:r>
              <a:rPr lang="en-GB" b="0" dirty="0" err="1">
                <a:hlinkClick r:id="rId4"/>
              </a:rPr>
              <a:t>Cmpute</a:t>
            </a:r>
            <a:r>
              <a:rPr lang="en-GB" b="0" dirty="0">
                <a:hlinkClick r:id="rId4"/>
              </a:rPr>
              <a:t> v2020.3.1 Kernel Profiling Guide</a:t>
            </a:r>
            <a:endParaRPr lang="en-GB" b="0" dirty="0"/>
          </a:p>
          <a:p>
            <a:r>
              <a:rPr lang="en-GB" b="0" dirty="0"/>
              <a:t>Long Scoreboard</a:t>
            </a:r>
          </a:p>
          <a:p>
            <a:r>
              <a:rPr lang="en-GB" b="0" dirty="0"/>
              <a:t>Warp was stalled waiting for a scoreboard dependency on a L1TEX (local, global, surface, </a:t>
            </a:r>
            <a:r>
              <a:rPr lang="en-GB" b="0" dirty="0" err="1"/>
              <a:t>tex</a:t>
            </a:r>
            <a:r>
              <a:rPr lang="en-GB" b="0" dirty="0"/>
              <a:t>) operation. To reduce the number of cycles waiting on L1TEX data accesses verify the memory access patterns are optimal for the target architecture, attempt to increase cache hit rates by increasing data locality, or by changing the cache configuration, and consider moving frequently used data to shared memory.</a:t>
            </a:r>
          </a:p>
          <a:p>
            <a:r>
              <a:rPr lang="en-GB" b="0" dirty="0"/>
              <a:t>Short Scoreboard</a:t>
            </a:r>
          </a:p>
          <a:p>
            <a:r>
              <a:rPr lang="en-GB" b="0" dirty="0"/>
              <a:t>Warp was stalled waiting for a scoreboard dependency on a MIO (memory input/output) operation (not to L1TEX). The primary reason for a high number of stalls due to short scoreboards is typically memory operations to shared memory. Other reasons include frequent execution of special math instructions (e.g. MUFU) or dynamic branching (e.g. BRX, JMX). Verify if there are shared memory operations and reduce bank conflicts, if applicable.</a:t>
            </a:r>
          </a:p>
          <a:p>
            <a:r>
              <a:rPr lang="en-GB" b="0" dirty="0"/>
              <a:t>MIO vs. L1TEX</a:t>
            </a:r>
          </a:p>
          <a:p>
            <a:r>
              <a:rPr lang="en-GB" b="0" dirty="0"/>
              <a:t>MIO and L1TEX are partitions in the NVIDIA SM. The MIO units is responsible for shared execution units (shared by 1 or more SM sub-partitions) including lower rate math units (e.g. double precision on a GeForce chip) and memory input/output. The memory subsystems contains L1, TEX unit, shared memory unit, and other domain specific (e.g. graphics) interfaces to the SM. The implementation of the MIO subsystem including L1, TEX, and shared memory varies greatly between Kepler, Maxwell-Pascal, and Volta-Ampere. SM sub-partitions (warp schedulers) issues instructions to shared execution units through instruction queues vs. direct dispatch. For SM 7.0+ there are stall reasons (</a:t>
            </a:r>
            <a:r>
              <a:rPr lang="en-GB" b="0" dirty="0" err="1"/>
              <a:t>mio_throttle</a:t>
            </a:r>
            <a:r>
              <a:rPr lang="en-GB" b="0" dirty="0"/>
              <a:t>, </a:t>
            </a:r>
            <a:r>
              <a:rPr lang="en-GB" b="0" dirty="0" err="1"/>
              <a:t>lg_throttle</a:t>
            </a:r>
            <a:r>
              <a:rPr lang="en-GB" b="0" dirty="0"/>
              <a:t>, and </a:t>
            </a:r>
            <a:r>
              <a:rPr lang="en-GB" b="0" dirty="0" err="1"/>
              <a:t>tex_throttle</a:t>
            </a:r>
            <a:r>
              <a:rPr lang="en-GB" b="0" dirty="0"/>
              <a:t>) that occur if the instruction queues for those units are full.</a:t>
            </a:r>
          </a:p>
          <a:p>
            <a:r>
              <a:rPr lang="en-GB" b="0" dirty="0"/>
              <a:t>What is included in the definition of MIO varies by architecture. L1TEX is technically in the MIO partition. The L1TEX has is complicated as it has two input interfaces:</a:t>
            </a:r>
          </a:p>
          <a:p>
            <a:r>
              <a:rPr lang="en-GB" b="0" dirty="0"/>
              <a:t>LSU interface is for shared memory, local/global memory (tagged), and special operations such as shuffle and special purpose registers.</a:t>
            </a:r>
          </a:p>
          <a:p>
            <a:r>
              <a:rPr lang="en-GB" b="0" dirty="0"/>
              <a:t>TEX interface is for texture fetches and on 7.0-8.x a subset of the slow math operations (e.g. FP64 on a GeForce card). The latter is a little confusing. The slow math units exist for binary compatibility and not expected to be used at the same time as texture fetches.</a:t>
            </a:r>
          </a:p>
          <a:p>
            <a:r>
              <a:rPr lang="en-GB" b="0" dirty="0"/>
              <a:t>The term MIO can be confusing. The term L1TEX can also be confusing given two different interfaces. While there are two interfaces local/global and texture/surface share the same cache lookup stages, same cache RAM, and same SM to L2 interface so for many metrics the term L1TEX is used to refer to the unit.</a:t>
            </a:r>
          </a:p>
          <a:p>
            <a:endParaRPr lang="en-SG" b="0" dirty="0"/>
          </a:p>
        </p:txBody>
      </p:sp>
      <p:sp>
        <p:nvSpPr>
          <p:cNvPr id="35" name="TextBox 34">
            <a:extLst>
              <a:ext uri="{FF2B5EF4-FFF2-40B4-BE49-F238E27FC236}">
                <a16:creationId xmlns:a16="http://schemas.microsoft.com/office/drawing/2014/main" id="{CF31A7F5-6E95-BEC0-BCEC-ABBF75FC5B5B}"/>
              </a:ext>
            </a:extLst>
          </p:cNvPr>
          <p:cNvSpPr txBox="1"/>
          <p:nvPr/>
        </p:nvSpPr>
        <p:spPr>
          <a:xfrm>
            <a:off x="7440404" y="3751493"/>
            <a:ext cx="4473206"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R="0" lvl="0" indent="0" defTabSz="914400" eaLnBrk="0" fontAlgn="base" hangingPunct="0">
              <a:lnSpc>
                <a:spcPct val="100000"/>
              </a:lnSpc>
              <a:spcBef>
                <a:spcPct val="0"/>
              </a:spcBef>
              <a:spcAft>
                <a:spcPct val="0"/>
              </a:spcAft>
              <a:buClrTx/>
              <a:buSzTx/>
              <a:buFontTx/>
              <a:buNone/>
              <a:tabLst/>
              <a:defRPr kumimoji="0" sz="1000" b="0" i="0" u="none" strike="noStrike" cap="none" normalizeH="0" baseline="0">
                <a:ln>
                  <a:noFill/>
                </a:ln>
                <a:effectLst/>
                <a:latin typeface="Arial" panose="020B0604020202020204" pitchFamily="34" charset="0"/>
              </a:defRPr>
            </a:lvl1pPr>
            <a:lvl2pPr marR="0" lvl="1" indent="0" defTabSz="914400" eaLnBrk="0" fontAlgn="base" hangingPunct="0">
              <a:lnSpc>
                <a:spcPct val="100000"/>
              </a:lnSpc>
              <a:spcBef>
                <a:spcPct val="0"/>
              </a:spcBef>
              <a:spcAft>
                <a:spcPct val="0"/>
              </a:spcAft>
              <a:buClrTx/>
              <a:buSzTx/>
              <a:buFontTx/>
              <a:buChar char="•"/>
              <a:tabLst/>
              <a:defRPr kumimoji="0" sz="1000" b="0" i="0" u="none" strike="noStrike" cap="none" normalizeH="0" baseline="0">
                <a:ln>
                  <a:noFill/>
                </a:ln>
                <a:effectLst/>
                <a:latin typeface="Arial" panose="020B0604020202020204" pitchFamily="34" charset="0"/>
              </a:defRPr>
            </a:lvl2pPr>
          </a:lstStyle>
          <a:p>
            <a:r>
              <a:rPr lang="en-GB" dirty="0"/>
              <a:t>The MIO is a partition in the NVIDIA SM (starting in Maxwell) that contains execution units shared between the 4 warp schedulers or slower math execution units (e.g. XU pipe).</a:t>
            </a:r>
          </a:p>
          <a:p>
            <a:r>
              <a:rPr lang="en-GB" dirty="0"/>
              <a:t>Instructions issued to these execution units are first issued into instruction queues allowing the warp schedulers to continue to issue independent instructions from the warp. If a warp's next instruction is to an instruction queue that is full then the warp is stalled until the queue is not full and the instruction can be enqueued. When this stall occurs the warp will report a throttle reason based upon the instruction queue type. The mapping of instruction queues to pipes differs between chips. This is the general mapping.</a:t>
            </a:r>
          </a:p>
          <a:p>
            <a:r>
              <a:rPr lang="en-GB" dirty="0" err="1"/>
              <a:t>mio_throttle</a:t>
            </a:r>
            <a:r>
              <a:rPr lang="en-GB" dirty="0"/>
              <a:t> (ADU, CBU, LSU, XU)</a:t>
            </a:r>
          </a:p>
          <a:p>
            <a:r>
              <a:rPr lang="en-GB" dirty="0" err="1"/>
              <a:t>lg_throttle</a:t>
            </a:r>
            <a:r>
              <a:rPr lang="en-GB" dirty="0"/>
              <a:t> (LSU) </a:t>
            </a:r>
          </a:p>
          <a:p>
            <a:pPr lvl="1"/>
            <a:r>
              <a:rPr lang="en-GB" dirty="0" err="1"/>
              <a:t>lg_throttle</a:t>
            </a:r>
            <a:r>
              <a:rPr lang="en-GB" dirty="0"/>
              <a:t> is used if MIO instruction queue reaches a watermark for local/global instructions. Throttling local/global instructions early allows SM to continue to issue shared memory instructions when L1 backpressure due to local/global L1 misses.</a:t>
            </a:r>
          </a:p>
          <a:p>
            <a:r>
              <a:rPr lang="en-GB" dirty="0" err="1"/>
              <a:t>tex_throttle</a:t>
            </a:r>
            <a:r>
              <a:rPr lang="en-GB" dirty="0"/>
              <a:t> (TEX, FP64 on non-*100 chips, Tensor on TU11x)</a:t>
            </a:r>
          </a:p>
          <a:p>
            <a:r>
              <a:rPr lang="en-GB" dirty="0"/>
              <a:t>If the warp's next instruction to issue is to a sub-partition specific execution unit (FMA, ALU, Tensor, FP64 (*100 GPUs) then the stall reason is </a:t>
            </a:r>
            <a:r>
              <a:rPr lang="en-GB" dirty="0" err="1"/>
              <a:t>math_throttle</a:t>
            </a:r>
            <a:r>
              <a:rPr lang="en-GB" dirty="0"/>
              <a:t>.</a:t>
            </a:r>
          </a:p>
          <a:p>
            <a:endParaRPr lang="en-SG" dirty="0"/>
          </a:p>
        </p:txBody>
      </p:sp>
    </p:spTree>
    <p:extLst>
      <p:ext uri="{BB962C8B-B14F-4D97-AF65-F5344CB8AC3E}">
        <p14:creationId xmlns:p14="http://schemas.microsoft.com/office/powerpoint/2010/main" val="1057653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FB7979-5D39-5EB9-EFB1-AE00EDE54219}"/>
              </a:ext>
            </a:extLst>
          </p:cNvPr>
          <p:cNvSpPr txBox="1"/>
          <p:nvPr/>
        </p:nvSpPr>
        <p:spPr>
          <a:xfrm>
            <a:off x="715845" y="-2952859"/>
            <a:ext cx="11146971" cy="17560898"/>
          </a:xfrm>
          <a:prstGeom prst="rect">
            <a:avLst/>
          </a:prstGeom>
          <a:noFill/>
        </p:spPr>
        <p:txBody>
          <a:bodyPr wrap="square" rtlCol="0">
            <a:spAutoFit/>
          </a:bodyPr>
          <a:lstStyle/>
          <a:p>
            <a:r>
              <a:rPr lang="en-SG" dirty="0"/>
              <a:t>Here begins my ted talk research adventure</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premise-driven narrative</a:t>
            </a: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Pitfalls</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THE SALES PITCH</a:t>
            </a:r>
          </a:p>
          <a:p>
            <a:pPr>
              <a:lnSpc>
                <a:spcPct val="115000"/>
              </a:lnSpc>
              <a:spcAft>
                <a:spcPts val="800"/>
              </a:spcAft>
            </a:pPr>
            <a:r>
              <a:rPr lang="en-SG" sz="1800" kern="100" dirty="0">
                <a:effectLst/>
                <a:latin typeface="Aptos" panose="020B0004020202020204" pitchFamily="34" charset="0"/>
                <a:ea typeface="DengXian" panose="02010600030101010101" pitchFamily="2" charset="-122"/>
                <a:cs typeface="Latha" panose="020B0604020202020204" pitchFamily="34" charset="0"/>
              </a:rPr>
              <a:t>THE RAMBLE</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THE ORG BORE: Applying here, do not talk about your boring research process, focus on the exciting science</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That means no lazy screenshots of </a:t>
            </a:r>
            <a:r>
              <a:rPr lang="en-SG" kern="100" dirty="0" err="1">
                <a:latin typeface="Aptos" panose="020B0004020202020204" pitchFamily="34" charset="0"/>
                <a:ea typeface="DengXian" panose="02010600030101010101" pitchFamily="2" charset="-122"/>
                <a:cs typeface="Latha" panose="020B0604020202020204" pitchFamily="34" charset="0"/>
              </a:rPr>
              <a:t>ghidra</a:t>
            </a:r>
            <a:r>
              <a:rPr lang="en-SG" kern="100" dirty="0">
                <a:latin typeface="Aptos" panose="020B0004020202020204" pitchFamily="34" charset="0"/>
                <a:ea typeface="DengXian" panose="02010600030101010101" pitchFamily="2" charset="-122"/>
                <a:cs typeface="Latha" panose="020B0604020202020204" pitchFamily="34" charset="0"/>
              </a:rPr>
              <a:t>, future you</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THE INSPIRATION PERFORMANCE: Do not appeal to audience TOO much </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Talk Must say something meaningful. Now, if someone were to ask me why they should listen to my talk on</a:t>
            </a:r>
          </a:p>
          <a:p>
            <a:pPr>
              <a:lnSpc>
                <a:spcPct val="115000"/>
              </a:lnSpc>
              <a:spcAft>
                <a:spcPts val="800"/>
              </a:spcAft>
            </a:pPr>
            <a:r>
              <a:rPr lang="en-SG" kern="100" dirty="0" err="1">
                <a:latin typeface="Aptos" panose="020B0004020202020204" pitchFamily="34" charset="0"/>
                <a:ea typeface="DengXian" panose="02010600030101010101" pitchFamily="2" charset="-122"/>
                <a:cs typeface="Latha" panose="020B0604020202020204" pitchFamily="34" charset="0"/>
              </a:rPr>
              <a:t>Cuda</a:t>
            </a:r>
            <a:r>
              <a:rPr lang="en-SG" kern="100" dirty="0">
                <a:latin typeface="Aptos" panose="020B0004020202020204" pitchFamily="34" charset="0"/>
                <a:ea typeface="DengXian" panose="02010600030101010101" pitchFamily="2" charset="-122"/>
                <a:cs typeface="Latha" panose="020B0604020202020204" pitchFamily="34" charset="0"/>
              </a:rPr>
              <a:t> and </a:t>
            </a:r>
            <a:r>
              <a:rPr lang="en-SG" kern="100" dirty="0" err="1">
                <a:latin typeface="Aptos" panose="020B0004020202020204" pitchFamily="34" charset="0"/>
                <a:ea typeface="DengXian" panose="02010600030101010101" pitchFamily="2" charset="-122"/>
                <a:cs typeface="Latha" panose="020B0604020202020204" pitchFamily="34" charset="0"/>
              </a:rPr>
              <a:t>gpus</a:t>
            </a:r>
            <a:r>
              <a:rPr lang="en-SG" kern="100" dirty="0">
                <a:latin typeface="Aptos" panose="020B0004020202020204" pitchFamily="34" charset="0"/>
                <a:ea typeface="DengXian" panose="02010600030101010101" pitchFamily="2" charset="-122"/>
                <a:cs typeface="Latha" panose="020B0604020202020204" pitchFamily="34" charset="0"/>
              </a:rPr>
              <a:t>. What would I say? </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I’d say that you KNOW how fast computers are, but you’ve never thought about how you CAN learn from them.</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They aren’t just fast, they’re also likely more efficient than you, and you’ll learn why by watching my TED talk.</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I’m tasking you now to recite the first sentence of your TED Talk. If the audience listening doesn’t like it, they’re </a:t>
            </a:r>
            <a:r>
              <a:rPr lang="en-SG" kern="100" dirty="0" err="1">
                <a:latin typeface="Aptos" panose="020B0004020202020204" pitchFamily="34" charset="0"/>
                <a:ea typeface="DengXian" panose="02010600030101010101" pitchFamily="2" charset="-122"/>
                <a:cs typeface="Latha" panose="020B0604020202020204" pitchFamily="34" charset="0"/>
              </a:rPr>
              <a:t>gonna</a:t>
            </a:r>
            <a:r>
              <a:rPr lang="en-SG" kern="100" dirty="0">
                <a:latin typeface="Aptos" panose="020B0004020202020204" pitchFamily="34" charset="0"/>
                <a:ea typeface="DengXian" panose="02010600030101010101" pitchFamily="2" charset="-122"/>
                <a:cs typeface="Latha" panose="020B0604020202020204" pitchFamily="34" charset="0"/>
              </a:rPr>
              <a:t> exit the </a:t>
            </a:r>
            <a:r>
              <a:rPr lang="en-SG" kern="100" dirty="0" err="1">
                <a:latin typeface="Aptos" panose="020B0004020202020204" pitchFamily="34" charset="0"/>
                <a:ea typeface="DengXian" panose="02010600030101010101" pitchFamily="2" charset="-122"/>
                <a:cs typeface="Latha" panose="020B0604020202020204" pitchFamily="34" charset="0"/>
              </a:rPr>
              <a:t>theater</a:t>
            </a:r>
            <a:r>
              <a:rPr lang="en-SG" kern="100" dirty="0">
                <a:latin typeface="Aptos" panose="020B0004020202020204" pitchFamily="34" charset="0"/>
                <a:ea typeface="DengXian" panose="02010600030101010101" pitchFamily="2" charset="-122"/>
                <a:cs typeface="Latha" panose="020B0604020202020204" pitchFamily="34" charset="0"/>
              </a:rPr>
              <a:t>, leaving you to stew in your irrelevancy, What are you </a:t>
            </a:r>
            <a:r>
              <a:rPr lang="en-SG" kern="100" dirty="0" err="1">
                <a:latin typeface="Aptos" panose="020B0004020202020204" pitchFamily="34" charset="0"/>
                <a:ea typeface="DengXian" panose="02010600030101010101" pitchFamily="2" charset="-122"/>
                <a:cs typeface="Latha" panose="020B0604020202020204" pitchFamily="34" charset="0"/>
              </a:rPr>
              <a:t>gonna</a:t>
            </a:r>
            <a:r>
              <a:rPr lang="en-SG" kern="100" dirty="0">
                <a:latin typeface="Aptos" panose="020B0004020202020204" pitchFamily="34" charset="0"/>
                <a:ea typeface="DengXian" panose="02010600030101010101" pitchFamily="2" charset="-122"/>
                <a:cs typeface="Latha" panose="020B0604020202020204" pitchFamily="34" charset="0"/>
              </a:rPr>
              <a:t> say?</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Alright. You’re talking about the CUDA architecture. That’s cool and all, but even you’re struggling to comprehend these ginormous manuals, and you expect an audience to understand the big picture of CUDA in 5 minutes? Haha. Well, sorry to let you know, you’re in front of a LIVE audience now, and they have shotguns and WILL shoot you the moment they get confused. Talk to them now, and you best choose a concept that you can explain within 5 minutes. </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Looks like there some similarity to narrative structures here huh. Think </a:t>
            </a:r>
            <a:r>
              <a:rPr lang="en-SG" kern="100" dirty="0" err="1">
                <a:latin typeface="Aptos" panose="020B0004020202020204" pitchFamily="34" charset="0"/>
                <a:ea typeface="DengXian" panose="02010600030101010101" pitchFamily="2" charset="-122"/>
                <a:cs typeface="Latha" panose="020B0604020202020204" pitchFamily="34" charset="0"/>
              </a:rPr>
              <a:t>stanley</a:t>
            </a:r>
            <a:r>
              <a:rPr lang="en-SG" kern="100" dirty="0">
                <a:latin typeface="Aptos" panose="020B0004020202020204" pitchFamily="34" charset="0"/>
                <a:ea typeface="DengXian" panose="02010600030101010101" pitchFamily="2" charset="-122"/>
                <a:cs typeface="Latha" panose="020B0604020202020204" pitchFamily="34" charset="0"/>
              </a:rPr>
              <a:t> parable adventure line. Right, now I suppose you’re </a:t>
            </a:r>
            <a:r>
              <a:rPr lang="en-SG" kern="100" dirty="0" err="1">
                <a:latin typeface="Aptos" panose="020B0004020202020204" pitchFamily="34" charset="0"/>
                <a:ea typeface="DengXian" panose="02010600030101010101" pitchFamily="2" charset="-122"/>
                <a:cs typeface="Latha" panose="020B0604020202020204" pitchFamily="34" charset="0"/>
              </a:rPr>
              <a:t>gonna</a:t>
            </a:r>
            <a:r>
              <a:rPr lang="en-SG" kern="100" dirty="0">
                <a:latin typeface="Aptos" panose="020B0004020202020204" pitchFamily="34" charset="0"/>
                <a:ea typeface="DengXian" panose="02010600030101010101" pitchFamily="2" charset="-122"/>
                <a:cs typeface="Latha" panose="020B0604020202020204" pitchFamily="34" charset="0"/>
              </a:rPr>
              <a:t> have to take users through a journey of </a:t>
            </a:r>
            <a:r>
              <a:rPr lang="en-SG" kern="100" dirty="0" err="1">
                <a:latin typeface="Aptos" panose="020B0004020202020204" pitchFamily="34" charset="0"/>
                <a:ea typeface="DengXian" panose="02010600030101010101" pitchFamily="2" charset="-122"/>
                <a:cs typeface="Latha" panose="020B0604020202020204" pitchFamily="34" charset="0"/>
              </a:rPr>
              <a:t>CUDAland</a:t>
            </a:r>
            <a:r>
              <a:rPr lang="en-SG" kern="100" dirty="0">
                <a:latin typeface="Aptos" panose="020B0004020202020204" pitchFamily="34" charset="0"/>
                <a:ea typeface="DengXian" panose="02010600030101010101" pitchFamily="2" charset="-122"/>
                <a:cs typeface="Latha" panose="020B0604020202020204" pitchFamily="34" charset="0"/>
              </a:rPr>
              <a:t>, so you better “design me a map”. Oh and you’re tied to a pillar over a shark pond or something. </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Tied back to an earlier question. Better to fully flesh out a topic than cover a wide variety of scaled back content. To use the story metaphor, you </a:t>
            </a:r>
            <a:r>
              <a:rPr lang="en-SG" kern="100" dirty="0" err="1">
                <a:latin typeface="Aptos" panose="020B0004020202020204" pitchFamily="34" charset="0"/>
                <a:ea typeface="DengXian" panose="02010600030101010101" pitchFamily="2" charset="-122"/>
                <a:cs typeface="Latha" panose="020B0604020202020204" pitchFamily="34" charset="0"/>
              </a:rPr>
              <a:t>gotta</a:t>
            </a:r>
            <a:r>
              <a:rPr lang="en-SG" kern="100" dirty="0">
                <a:latin typeface="Aptos" panose="020B0004020202020204" pitchFamily="34" charset="0"/>
                <a:ea typeface="DengXian" panose="02010600030101010101" pitchFamily="2" charset="-122"/>
                <a:cs typeface="Latha" panose="020B0604020202020204" pitchFamily="34" charset="0"/>
              </a:rPr>
              <a:t> write a story, not an anthology. </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The hero can’t just inexplicably teleport to another location mid story. </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The hero should undergo the hero’s journey. You can shake this up a bit, but it must make sense within the context of the story.</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err="1">
                <a:latin typeface="Aptos" panose="020B0004020202020204" pitchFamily="34" charset="0"/>
                <a:ea typeface="DengXian" panose="02010600030101010101" pitchFamily="2" charset="-122"/>
                <a:cs typeface="Latha" panose="020B0604020202020204" pitchFamily="34" charset="0"/>
              </a:rPr>
              <a:t>Oooh</a:t>
            </a:r>
            <a:r>
              <a:rPr lang="en-SG" kern="100" dirty="0">
                <a:latin typeface="Aptos" panose="020B0004020202020204" pitchFamily="34" charset="0"/>
                <a:ea typeface="DengXian" panose="02010600030101010101" pitchFamily="2" charset="-122"/>
                <a:cs typeface="Latha" panose="020B0604020202020204" pitchFamily="34" charset="0"/>
              </a:rPr>
              <a:t> that’s actually a good way to draft my ted talk. I hate ted talks, but I love stories. I can just write a story first. Adventures in </a:t>
            </a:r>
            <a:r>
              <a:rPr lang="en-SG" kern="100" dirty="0" err="1">
                <a:latin typeface="Aptos" panose="020B0004020202020204" pitchFamily="34" charset="0"/>
                <a:ea typeface="DengXian" panose="02010600030101010101" pitchFamily="2" charset="-122"/>
                <a:cs typeface="Latha" panose="020B0604020202020204" pitchFamily="34" charset="0"/>
              </a:rPr>
              <a:t>CUDAland</a:t>
            </a:r>
            <a:r>
              <a:rPr lang="en-SG" kern="100" dirty="0">
                <a:latin typeface="Aptos" panose="020B0004020202020204" pitchFamily="34" charset="0"/>
                <a:ea typeface="DengXian" panose="02010600030101010101" pitchFamily="2" charset="-122"/>
                <a:cs typeface="Latha" panose="020B0604020202020204" pitchFamily="34" charset="0"/>
              </a:rPr>
              <a:t>.</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Pause to note. A lot of the 5 minute TED talks that are fully animations, they don’t feature personal stories. Besides not having enough time, it probably doesn’t work with the speaker not being on screen. </a:t>
            </a:r>
          </a:p>
          <a:p>
            <a:pPr>
              <a:lnSpc>
                <a:spcPct val="115000"/>
              </a:lnSpc>
              <a:spcAft>
                <a:spcPts val="800"/>
              </a:spcAft>
            </a:pPr>
            <a:endParaRPr lang="en-SG" kern="100" dirty="0">
              <a:latin typeface="Aptos" panose="020B0004020202020204" pitchFamily="34" charset="0"/>
              <a:ea typeface="DengXian" panose="02010600030101010101" pitchFamily="2" charset="-122"/>
              <a:cs typeface="Latha" panose="020B0604020202020204" pitchFamily="34" charset="0"/>
            </a:endParaRPr>
          </a:p>
          <a:p>
            <a:pPr>
              <a:lnSpc>
                <a:spcPct val="115000"/>
              </a:lnSpc>
              <a:spcAft>
                <a:spcPts val="800"/>
              </a:spcAft>
            </a:pPr>
            <a:r>
              <a:rPr lang="en-GB" kern="100" dirty="0">
                <a:latin typeface="Aptos" panose="020B0004020202020204" pitchFamily="34" charset="0"/>
                <a:ea typeface="DengXian" panose="02010600030101010101" pitchFamily="2" charset="-122"/>
                <a:cs typeface="Latha" panose="020B0604020202020204" pitchFamily="34" charset="0"/>
              </a:rPr>
              <a:t>Choose a human being—an actual human being in your life—and prepare your talk as if you will be delivering it to that one person only. Choose someone who is not in your field, but who is generally an intelligent, curious, engaged, worldly person—and someone whom you really like. This will bring a warmth of spirit and heart to your talk. because a demographic is not a human being, and if you speak to a demographic, you will not sound like you are speaking to a human being. Just choose your one ideal listener, and then do your best to create a talk that would blow their mind, or move them, or fascinate them, or delight them.”</a:t>
            </a:r>
          </a:p>
          <a:p>
            <a:pPr>
              <a:lnSpc>
                <a:spcPct val="115000"/>
              </a:lnSpc>
              <a:spcAft>
                <a:spcPts val="800"/>
              </a:spcAft>
            </a:pPr>
            <a:r>
              <a:rPr lang="en-SG" kern="100" dirty="0">
                <a:latin typeface="Aptos" panose="020B0004020202020204" pitchFamily="34" charset="0"/>
                <a:ea typeface="DengXian" panose="02010600030101010101" pitchFamily="2" charset="-122"/>
                <a:cs typeface="Latha" panose="020B0604020202020204" pitchFamily="34" charset="0"/>
              </a:rPr>
              <a:t>Me!</a:t>
            </a:r>
          </a:p>
        </p:txBody>
      </p:sp>
    </p:spTree>
    <p:extLst>
      <p:ext uri="{BB962C8B-B14F-4D97-AF65-F5344CB8AC3E}">
        <p14:creationId xmlns:p14="http://schemas.microsoft.com/office/powerpoint/2010/main" val="33113555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ircuit board&#10;&#10;Description automatically generated">
            <a:extLst>
              <a:ext uri="{FF2B5EF4-FFF2-40B4-BE49-F238E27FC236}">
                <a16:creationId xmlns:a16="http://schemas.microsoft.com/office/drawing/2014/main" id="{E86AFDC0-8B7D-01F4-45C9-1DA40F0E88C8}"/>
              </a:ext>
            </a:extLst>
          </p:cNvPr>
          <p:cNvPicPr>
            <a:picLocks noChangeAspect="1"/>
          </p:cNvPicPr>
          <p:nvPr/>
        </p:nvPicPr>
        <p:blipFill rotWithShape="1">
          <a:blip r:embed="rId2">
            <a:extLst>
              <a:ext uri="{28A0092B-C50C-407E-A947-70E740481C1C}">
                <a14:useLocalDpi xmlns:a14="http://schemas.microsoft.com/office/drawing/2010/main" val="0"/>
              </a:ext>
            </a:extLst>
          </a:blip>
          <a:srcRect l="55734" t="54435" r="32262" b="40833"/>
          <a:stretch/>
        </p:blipFill>
        <p:spPr>
          <a:xfrm>
            <a:off x="3080085" y="1838425"/>
            <a:ext cx="6574054" cy="2974208"/>
          </a:xfrm>
          <a:prstGeom prst="rect">
            <a:avLst/>
          </a:prstGeom>
        </p:spPr>
      </p:pic>
    </p:spTree>
    <p:extLst>
      <p:ext uri="{BB962C8B-B14F-4D97-AF65-F5344CB8AC3E}">
        <p14:creationId xmlns:p14="http://schemas.microsoft.com/office/powerpoint/2010/main" val="2748404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00" y="1399167"/>
            <a:ext cx="11360800" cy="3224000"/>
          </a:xfrm>
          <a:prstGeom prst="rect">
            <a:avLst/>
          </a:prstGeom>
        </p:spPr>
        <p:txBody>
          <a:bodyPr spcFirstLastPara="1" vert="horz" wrap="square" lIns="121900" tIns="121900" rIns="121900" bIns="121900" rtlCol="0" anchor="b" anchorCtr="0">
            <a:noAutofit/>
          </a:bodyPr>
          <a:lstStyle/>
          <a:p>
            <a:pPr>
              <a:spcBef>
                <a:spcPts val="0"/>
              </a:spcBef>
            </a:pPr>
            <a:r>
              <a:rPr lang="en">
                <a:solidFill>
                  <a:srgbClr val="FFFFFF"/>
                </a:solidFill>
              </a:rPr>
              <a:t>ML Visuals</a:t>
            </a:r>
            <a:endParaRPr>
              <a:solidFill>
                <a:srgbClr val="FFFFFF"/>
              </a:solidFill>
            </a:endParaRPr>
          </a:p>
          <a:p>
            <a:pPr>
              <a:spcBef>
                <a:spcPts val="0"/>
              </a:spcBef>
            </a:pPr>
            <a:r>
              <a:rPr lang="en" sz="2267">
                <a:solidFill>
                  <a:srgbClr val="FFFFFF"/>
                </a:solidFill>
              </a:rPr>
              <a:t>By </a:t>
            </a:r>
            <a:r>
              <a:rPr lang="en" sz="2267" u="sng">
                <a:solidFill>
                  <a:srgbClr val="FFFFFF"/>
                </a:solidFill>
                <a:hlinkClick r:id="rId3">
                  <a:extLst>
                    <a:ext uri="{A12FA001-AC4F-418D-AE19-62706E023703}">
                      <ahyp:hlinkClr xmlns:ahyp="http://schemas.microsoft.com/office/drawing/2018/hyperlinkcolor" val="tx"/>
                    </a:ext>
                  </a:extLst>
                </a:hlinkClick>
              </a:rPr>
              <a:t>dair.ai</a:t>
            </a:r>
            <a:endParaRPr sz="2267">
              <a:solidFill>
                <a:srgbClr val="FFFFFF"/>
              </a:solidFill>
            </a:endParaRPr>
          </a:p>
          <a:p>
            <a:pPr>
              <a:spcBef>
                <a:spcPts val="0"/>
              </a:spcBef>
            </a:pPr>
            <a:endParaRPr sz="2267">
              <a:solidFill>
                <a:srgbClr val="FFFFFF"/>
              </a:solidFill>
            </a:endParaRPr>
          </a:p>
          <a:p>
            <a:pPr>
              <a:spcBef>
                <a:spcPts val="0"/>
              </a:spcBef>
            </a:pPr>
            <a:r>
              <a:rPr lang="en" sz="2267"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2267">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15600" y="2828567"/>
            <a:ext cx="11360800" cy="763600"/>
          </a:xfrm>
          <a:prstGeom prst="rect">
            <a:avLst/>
          </a:prstGeom>
        </p:spPr>
        <p:txBody>
          <a:bodyPr spcFirstLastPara="1" vert="horz" wrap="square" lIns="121900" tIns="121900" rIns="121900" bIns="121900" rtlCol="0" anchor="t" anchorCtr="0">
            <a:noAutofit/>
          </a:bodyPr>
          <a:lstStyle/>
          <a:p>
            <a:pPr algn="ctr"/>
            <a:r>
              <a:rPr lang="en">
                <a:solidFill>
                  <a:srgbClr val="FFFFFF"/>
                </a:solidFill>
              </a:rPr>
              <a:t>Basic ML Visuals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445589-126D-B20E-BB91-4A49905321B3}"/>
              </a:ext>
            </a:extLst>
          </p:cNvPr>
          <p:cNvGrpSpPr/>
          <p:nvPr/>
        </p:nvGrpSpPr>
        <p:grpSpPr>
          <a:xfrm>
            <a:off x="3724190" y="583739"/>
            <a:ext cx="5110299" cy="5690521"/>
            <a:chOff x="1654304" y="929354"/>
            <a:chExt cx="5110299" cy="5690521"/>
          </a:xfrm>
        </p:grpSpPr>
        <p:sp>
          <p:nvSpPr>
            <p:cNvPr id="3" name="Rectangle 2">
              <a:extLst>
                <a:ext uri="{FF2B5EF4-FFF2-40B4-BE49-F238E27FC236}">
                  <a16:creationId xmlns:a16="http://schemas.microsoft.com/office/drawing/2014/main" id="{522A4F70-CA8C-EE06-FDCF-59074EECDE53}"/>
                </a:ext>
              </a:extLst>
            </p:cNvPr>
            <p:cNvSpPr/>
            <p:nvPr/>
          </p:nvSpPr>
          <p:spPr>
            <a:xfrm>
              <a:off x="1654304" y="929354"/>
              <a:ext cx="5110299" cy="5690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dirty="0"/>
            </a:p>
          </p:txBody>
        </p:sp>
        <p:grpSp>
          <p:nvGrpSpPr>
            <p:cNvPr id="4" name="Group 3">
              <a:extLst>
                <a:ext uri="{FF2B5EF4-FFF2-40B4-BE49-F238E27FC236}">
                  <a16:creationId xmlns:a16="http://schemas.microsoft.com/office/drawing/2014/main" id="{67C3BF30-5A72-CAB8-5230-B0707EF422A3}"/>
                </a:ext>
              </a:extLst>
            </p:cNvPr>
            <p:cNvGrpSpPr/>
            <p:nvPr/>
          </p:nvGrpSpPr>
          <p:grpSpPr>
            <a:xfrm>
              <a:off x="2982915" y="974471"/>
              <a:ext cx="1184005" cy="626087"/>
              <a:chOff x="3752904" y="1856916"/>
              <a:chExt cx="1184005" cy="626087"/>
            </a:xfrm>
          </p:grpSpPr>
          <p:sp>
            <p:nvSpPr>
              <p:cNvPr id="232" name="Rectangle 231">
                <a:extLst>
                  <a:ext uri="{FF2B5EF4-FFF2-40B4-BE49-F238E27FC236}">
                    <a16:creationId xmlns:a16="http://schemas.microsoft.com/office/drawing/2014/main" id="{51ABE05B-9DE7-F873-BCA9-54BB50DEB83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33" name="Rectangle 232">
                <a:extLst>
                  <a:ext uri="{FF2B5EF4-FFF2-40B4-BE49-F238E27FC236}">
                    <a16:creationId xmlns:a16="http://schemas.microsoft.com/office/drawing/2014/main" id="{F994518D-5069-8199-33F8-A04CB4B7941E}"/>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6" name="Group 5">
              <a:extLst>
                <a:ext uri="{FF2B5EF4-FFF2-40B4-BE49-F238E27FC236}">
                  <a16:creationId xmlns:a16="http://schemas.microsoft.com/office/drawing/2014/main" id="{B533E0E3-F11C-DA2A-9452-058267751AEB}"/>
                </a:ext>
              </a:extLst>
            </p:cNvPr>
            <p:cNvGrpSpPr/>
            <p:nvPr/>
          </p:nvGrpSpPr>
          <p:grpSpPr>
            <a:xfrm>
              <a:off x="4263025" y="969602"/>
              <a:ext cx="1184005" cy="626087"/>
              <a:chOff x="3752904" y="1856916"/>
              <a:chExt cx="1184005" cy="626087"/>
            </a:xfrm>
          </p:grpSpPr>
          <p:sp>
            <p:nvSpPr>
              <p:cNvPr id="229" name="Rectangle 228">
                <a:extLst>
                  <a:ext uri="{FF2B5EF4-FFF2-40B4-BE49-F238E27FC236}">
                    <a16:creationId xmlns:a16="http://schemas.microsoft.com/office/drawing/2014/main" id="{ECB8C023-F2AA-2CCE-8C9F-D212CFABE0F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30" name="Rectangle 229">
                <a:extLst>
                  <a:ext uri="{FF2B5EF4-FFF2-40B4-BE49-F238E27FC236}">
                    <a16:creationId xmlns:a16="http://schemas.microsoft.com/office/drawing/2014/main" id="{2FD71071-C8F1-165A-51F5-102789F34D27}"/>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231" name="Rectangle 230">
                <a:extLst>
                  <a:ext uri="{FF2B5EF4-FFF2-40B4-BE49-F238E27FC236}">
                    <a16:creationId xmlns:a16="http://schemas.microsoft.com/office/drawing/2014/main" id="{FCC361A5-B109-94A6-EC8D-88E3D5CBDAF8}"/>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8" name="Group 7">
              <a:extLst>
                <a:ext uri="{FF2B5EF4-FFF2-40B4-BE49-F238E27FC236}">
                  <a16:creationId xmlns:a16="http://schemas.microsoft.com/office/drawing/2014/main" id="{30448A9F-1C0D-5099-3A69-D8DAB10CEA8E}"/>
                </a:ext>
              </a:extLst>
            </p:cNvPr>
            <p:cNvGrpSpPr/>
            <p:nvPr/>
          </p:nvGrpSpPr>
          <p:grpSpPr>
            <a:xfrm>
              <a:off x="5547049" y="976888"/>
              <a:ext cx="1184005" cy="626087"/>
              <a:chOff x="3752904" y="1856916"/>
              <a:chExt cx="1184005" cy="626087"/>
            </a:xfrm>
          </p:grpSpPr>
          <p:sp>
            <p:nvSpPr>
              <p:cNvPr id="226" name="Rectangle 225">
                <a:extLst>
                  <a:ext uri="{FF2B5EF4-FFF2-40B4-BE49-F238E27FC236}">
                    <a16:creationId xmlns:a16="http://schemas.microsoft.com/office/drawing/2014/main" id="{9A998907-DA69-8203-A575-133DCCAD6A18}"/>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27" name="Rectangle 226">
                <a:extLst>
                  <a:ext uri="{FF2B5EF4-FFF2-40B4-BE49-F238E27FC236}">
                    <a16:creationId xmlns:a16="http://schemas.microsoft.com/office/drawing/2014/main" id="{ABA1480C-B4A3-5E35-ADCE-B5FF0F0DA92E}"/>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228" name="Rectangle 227">
                <a:extLst>
                  <a:ext uri="{FF2B5EF4-FFF2-40B4-BE49-F238E27FC236}">
                    <a16:creationId xmlns:a16="http://schemas.microsoft.com/office/drawing/2014/main" id="{8BC3BC00-1FA4-45BB-99A7-930AF23FA599}"/>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9" name="Group 8">
              <a:extLst>
                <a:ext uri="{FF2B5EF4-FFF2-40B4-BE49-F238E27FC236}">
                  <a16:creationId xmlns:a16="http://schemas.microsoft.com/office/drawing/2014/main" id="{03146CE7-98A8-B06D-CB30-285675E88EEF}"/>
                </a:ext>
              </a:extLst>
            </p:cNvPr>
            <p:cNvGrpSpPr/>
            <p:nvPr/>
          </p:nvGrpSpPr>
          <p:grpSpPr>
            <a:xfrm>
              <a:off x="4263025" y="1687926"/>
              <a:ext cx="1184005" cy="626087"/>
              <a:chOff x="3752904" y="1856916"/>
              <a:chExt cx="1184005" cy="626087"/>
            </a:xfrm>
          </p:grpSpPr>
          <p:sp>
            <p:nvSpPr>
              <p:cNvPr id="223" name="Rectangle 222">
                <a:extLst>
                  <a:ext uri="{FF2B5EF4-FFF2-40B4-BE49-F238E27FC236}">
                    <a16:creationId xmlns:a16="http://schemas.microsoft.com/office/drawing/2014/main" id="{FAD06533-9F3D-50C0-C00C-22B65823675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24" name="Rectangle 223">
                <a:extLst>
                  <a:ext uri="{FF2B5EF4-FFF2-40B4-BE49-F238E27FC236}">
                    <a16:creationId xmlns:a16="http://schemas.microsoft.com/office/drawing/2014/main" id="{CA003BC8-290B-DA8C-625A-C3EF67BB0644}"/>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225" name="Rectangle 224">
                <a:extLst>
                  <a:ext uri="{FF2B5EF4-FFF2-40B4-BE49-F238E27FC236}">
                    <a16:creationId xmlns:a16="http://schemas.microsoft.com/office/drawing/2014/main" id="{390B2292-C20F-81B1-9638-A45E03274B83}"/>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0" name="Group 9">
              <a:extLst>
                <a:ext uri="{FF2B5EF4-FFF2-40B4-BE49-F238E27FC236}">
                  <a16:creationId xmlns:a16="http://schemas.microsoft.com/office/drawing/2014/main" id="{BCA5A470-8F95-E630-DBDA-E2D6E4FC92C4}"/>
                </a:ext>
              </a:extLst>
            </p:cNvPr>
            <p:cNvGrpSpPr/>
            <p:nvPr/>
          </p:nvGrpSpPr>
          <p:grpSpPr>
            <a:xfrm>
              <a:off x="5547049" y="1695212"/>
              <a:ext cx="1184005" cy="626087"/>
              <a:chOff x="3752904" y="1856916"/>
              <a:chExt cx="1184005" cy="626087"/>
            </a:xfrm>
          </p:grpSpPr>
          <p:sp>
            <p:nvSpPr>
              <p:cNvPr id="220" name="Rectangle 219">
                <a:extLst>
                  <a:ext uri="{FF2B5EF4-FFF2-40B4-BE49-F238E27FC236}">
                    <a16:creationId xmlns:a16="http://schemas.microsoft.com/office/drawing/2014/main" id="{1ED59C9F-E9B3-E66B-8C26-4C48F315B20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21" name="Rectangle 220">
                <a:extLst>
                  <a:ext uri="{FF2B5EF4-FFF2-40B4-BE49-F238E27FC236}">
                    <a16:creationId xmlns:a16="http://schemas.microsoft.com/office/drawing/2014/main" id="{390E44F9-2A8C-EEC8-1E71-50FD8877B35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222" name="Rectangle 221">
                <a:extLst>
                  <a:ext uri="{FF2B5EF4-FFF2-40B4-BE49-F238E27FC236}">
                    <a16:creationId xmlns:a16="http://schemas.microsoft.com/office/drawing/2014/main" id="{DA1A96BF-248C-EB0C-C875-D970FAE9CCE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1" name="Group 10">
              <a:extLst>
                <a:ext uri="{FF2B5EF4-FFF2-40B4-BE49-F238E27FC236}">
                  <a16:creationId xmlns:a16="http://schemas.microsoft.com/office/drawing/2014/main" id="{BFF4F7D0-7D92-910F-2F9C-A9CCB378CD37}"/>
                </a:ext>
              </a:extLst>
            </p:cNvPr>
            <p:cNvGrpSpPr/>
            <p:nvPr/>
          </p:nvGrpSpPr>
          <p:grpSpPr>
            <a:xfrm>
              <a:off x="4263025" y="2401392"/>
              <a:ext cx="1184005" cy="626087"/>
              <a:chOff x="3752904" y="1856916"/>
              <a:chExt cx="1184005" cy="626087"/>
            </a:xfrm>
          </p:grpSpPr>
          <p:sp>
            <p:nvSpPr>
              <p:cNvPr id="217" name="Rectangle 216">
                <a:extLst>
                  <a:ext uri="{FF2B5EF4-FFF2-40B4-BE49-F238E27FC236}">
                    <a16:creationId xmlns:a16="http://schemas.microsoft.com/office/drawing/2014/main" id="{E901E65D-26BD-2567-86AB-48AD4FD88B8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18" name="Rectangle 217">
                <a:extLst>
                  <a:ext uri="{FF2B5EF4-FFF2-40B4-BE49-F238E27FC236}">
                    <a16:creationId xmlns:a16="http://schemas.microsoft.com/office/drawing/2014/main" id="{76A688A5-72B5-0A11-CBFC-DF1857E505E1}"/>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219" name="Rectangle 218">
                <a:extLst>
                  <a:ext uri="{FF2B5EF4-FFF2-40B4-BE49-F238E27FC236}">
                    <a16:creationId xmlns:a16="http://schemas.microsoft.com/office/drawing/2014/main" id="{57B2DD45-B6F4-6694-F761-2FFB9B31CFF2}"/>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2" name="Group 11">
              <a:extLst>
                <a:ext uri="{FF2B5EF4-FFF2-40B4-BE49-F238E27FC236}">
                  <a16:creationId xmlns:a16="http://schemas.microsoft.com/office/drawing/2014/main" id="{8C1C0E5A-1F96-FE1B-2EA0-E25B37D7C0CB}"/>
                </a:ext>
              </a:extLst>
            </p:cNvPr>
            <p:cNvGrpSpPr/>
            <p:nvPr/>
          </p:nvGrpSpPr>
          <p:grpSpPr>
            <a:xfrm>
              <a:off x="5547049" y="2408678"/>
              <a:ext cx="1184005" cy="626087"/>
              <a:chOff x="3752904" y="1856916"/>
              <a:chExt cx="1184005" cy="626087"/>
            </a:xfrm>
          </p:grpSpPr>
          <p:sp>
            <p:nvSpPr>
              <p:cNvPr id="214" name="Rectangle 213">
                <a:extLst>
                  <a:ext uri="{FF2B5EF4-FFF2-40B4-BE49-F238E27FC236}">
                    <a16:creationId xmlns:a16="http://schemas.microsoft.com/office/drawing/2014/main" id="{7B4C49BE-74A3-B593-4709-F09FFD4ACBC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15" name="Rectangle 214">
                <a:extLst>
                  <a:ext uri="{FF2B5EF4-FFF2-40B4-BE49-F238E27FC236}">
                    <a16:creationId xmlns:a16="http://schemas.microsoft.com/office/drawing/2014/main" id="{35B5F356-9E87-E6C4-6678-6547D4CF660E}"/>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216" name="Rectangle 215">
                <a:extLst>
                  <a:ext uri="{FF2B5EF4-FFF2-40B4-BE49-F238E27FC236}">
                    <a16:creationId xmlns:a16="http://schemas.microsoft.com/office/drawing/2014/main" id="{DEAEF585-A173-D6C6-C00E-6C22DD37626F}"/>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3" name="Group 12">
              <a:extLst>
                <a:ext uri="{FF2B5EF4-FFF2-40B4-BE49-F238E27FC236}">
                  <a16:creationId xmlns:a16="http://schemas.microsoft.com/office/drawing/2014/main" id="{329DBC98-832F-368D-E921-DF9304B898AC}"/>
                </a:ext>
              </a:extLst>
            </p:cNvPr>
            <p:cNvGrpSpPr/>
            <p:nvPr/>
          </p:nvGrpSpPr>
          <p:grpSpPr>
            <a:xfrm>
              <a:off x="4263025" y="3119716"/>
              <a:ext cx="1184005" cy="626087"/>
              <a:chOff x="3752904" y="1856916"/>
              <a:chExt cx="1184005" cy="626087"/>
            </a:xfrm>
          </p:grpSpPr>
          <p:sp>
            <p:nvSpPr>
              <p:cNvPr id="211" name="Rectangle 210">
                <a:extLst>
                  <a:ext uri="{FF2B5EF4-FFF2-40B4-BE49-F238E27FC236}">
                    <a16:creationId xmlns:a16="http://schemas.microsoft.com/office/drawing/2014/main" id="{EE4CDF1F-CA59-5DFF-8143-25BC516282B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12" name="Rectangle 211">
                <a:extLst>
                  <a:ext uri="{FF2B5EF4-FFF2-40B4-BE49-F238E27FC236}">
                    <a16:creationId xmlns:a16="http://schemas.microsoft.com/office/drawing/2014/main" id="{7B93EBB2-8FDE-BF04-91EE-FD9EE30036E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213" name="Rectangle 212">
                <a:extLst>
                  <a:ext uri="{FF2B5EF4-FFF2-40B4-BE49-F238E27FC236}">
                    <a16:creationId xmlns:a16="http://schemas.microsoft.com/office/drawing/2014/main" id="{695C47EB-DE8D-B904-6136-139672F6044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4" name="Group 13">
              <a:extLst>
                <a:ext uri="{FF2B5EF4-FFF2-40B4-BE49-F238E27FC236}">
                  <a16:creationId xmlns:a16="http://schemas.microsoft.com/office/drawing/2014/main" id="{D28011E2-E9F5-A16A-369E-AE698D87A6C7}"/>
                </a:ext>
              </a:extLst>
            </p:cNvPr>
            <p:cNvGrpSpPr/>
            <p:nvPr/>
          </p:nvGrpSpPr>
          <p:grpSpPr>
            <a:xfrm>
              <a:off x="5547049" y="3127002"/>
              <a:ext cx="1184005" cy="626087"/>
              <a:chOff x="3752904" y="1856916"/>
              <a:chExt cx="1184005" cy="626087"/>
            </a:xfrm>
          </p:grpSpPr>
          <p:sp>
            <p:nvSpPr>
              <p:cNvPr id="208" name="Rectangle 207">
                <a:extLst>
                  <a:ext uri="{FF2B5EF4-FFF2-40B4-BE49-F238E27FC236}">
                    <a16:creationId xmlns:a16="http://schemas.microsoft.com/office/drawing/2014/main" id="{CD49998F-4EF1-34C9-8823-CCB254B65FD9}"/>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09" name="Rectangle 208">
                <a:extLst>
                  <a:ext uri="{FF2B5EF4-FFF2-40B4-BE49-F238E27FC236}">
                    <a16:creationId xmlns:a16="http://schemas.microsoft.com/office/drawing/2014/main" id="{F23107A4-2545-5D03-22E5-68DDE21AEB5C}"/>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210" name="Rectangle 209">
                <a:extLst>
                  <a:ext uri="{FF2B5EF4-FFF2-40B4-BE49-F238E27FC236}">
                    <a16:creationId xmlns:a16="http://schemas.microsoft.com/office/drawing/2014/main" id="{578C073E-26AA-A3E6-BAB1-CBC5EDF9F36D}"/>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5" name="Group 14">
              <a:extLst>
                <a:ext uri="{FF2B5EF4-FFF2-40B4-BE49-F238E27FC236}">
                  <a16:creationId xmlns:a16="http://schemas.microsoft.com/office/drawing/2014/main" id="{BBFF4034-F6C5-339F-63E5-532B3337F05E}"/>
                </a:ext>
              </a:extLst>
            </p:cNvPr>
            <p:cNvGrpSpPr/>
            <p:nvPr/>
          </p:nvGrpSpPr>
          <p:grpSpPr>
            <a:xfrm>
              <a:off x="2982915" y="2405689"/>
              <a:ext cx="1184005" cy="626087"/>
              <a:chOff x="3752904" y="1856916"/>
              <a:chExt cx="1184005" cy="626087"/>
            </a:xfrm>
          </p:grpSpPr>
          <p:sp>
            <p:nvSpPr>
              <p:cNvPr id="206" name="Rectangle 205">
                <a:extLst>
                  <a:ext uri="{FF2B5EF4-FFF2-40B4-BE49-F238E27FC236}">
                    <a16:creationId xmlns:a16="http://schemas.microsoft.com/office/drawing/2014/main" id="{D3A012BF-1965-F97E-5C59-FC3E54F1955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07" name="Rectangle 206">
                <a:extLst>
                  <a:ext uri="{FF2B5EF4-FFF2-40B4-BE49-F238E27FC236}">
                    <a16:creationId xmlns:a16="http://schemas.microsoft.com/office/drawing/2014/main" id="{B1968B26-DF2F-60D6-3C8A-4F45E50C2167}"/>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6" name="Group 15">
              <a:extLst>
                <a:ext uri="{FF2B5EF4-FFF2-40B4-BE49-F238E27FC236}">
                  <a16:creationId xmlns:a16="http://schemas.microsoft.com/office/drawing/2014/main" id="{5BA71E9A-2B7A-36ED-C1FA-B5467E3F1E3C}"/>
                </a:ext>
              </a:extLst>
            </p:cNvPr>
            <p:cNvGrpSpPr/>
            <p:nvPr/>
          </p:nvGrpSpPr>
          <p:grpSpPr>
            <a:xfrm>
              <a:off x="2982915" y="1690080"/>
              <a:ext cx="1184005" cy="626087"/>
              <a:chOff x="3752904" y="1856916"/>
              <a:chExt cx="1184005" cy="626087"/>
            </a:xfrm>
          </p:grpSpPr>
          <p:sp>
            <p:nvSpPr>
              <p:cNvPr id="204" name="Rectangle 203">
                <a:extLst>
                  <a:ext uri="{FF2B5EF4-FFF2-40B4-BE49-F238E27FC236}">
                    <a16:creationId xmlns:a16="http://schemas.microsoft.com/office/drawing/2014/main" id="{C5E9A2D4-1C2C-C34F-C54E-712E5512E815}"/>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05" name="Rectangle 204">
                <a:extLst>
                  <a:ext uri="{FF2B5EF4-FFF2-40B4-BE49-F238E27FC236}">
                    <a16:creationId xmlns:a16="http://schemas.microsoft.com/office/drawing/2014/main" id="{440A472C-E7A9-EED0-A95F-68C24160F33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7" name="Group 16">
              <a:extLst>
                <a:ext uri="{FF2B5EF4-FFF2-40B4-BE49-F238E27FC236}">
                  <a16:creationId xmlns:a16="http://schemas.microsoft.com/office/drawing/2014/main" id="{B20A87E1-48F8-E7AB-A5F3-797D87FF61FE}"/>
                </a:ext>
              </a:extLst>
            </p:cNvPr>
            <p:cNvGrpSpPr/>
            <p:nvPr/>
          </p:nvGrpSpPr>
          <p:grpSpPr>
            <a:xfrm>
              <a:off x="2982915" y="3121298"/>
              <a:ext cx="1184005" cy="626087"/>
              <a:chOff x="3752904" y="1856916"/>
              <a:chExt cx="1184005" cy="626087"/>
            </a:xfrm>
          </p:grpSpPr>
          <p:sp>
            <p:nvSpPr>
              <p:cNvPr id="202" name="Rectangle 201">
                <a:extLst>
                  <a:ext uri="{FF2B5EF4-FFF2-40B4-BE49-F238E27FC236}">
                    <a16:creationId xmlns:a16="http://schemas.microsoft.com/office/drawing/2014/main" id="{F956171B-49B0-29DD-678E-B261B74E36D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03" name="Rectangle 202">
                <a:extLst>
                  <a:ext uri="{FF2B5EF4-FFF2-40B4-BE49-F238E27FC236}">
                    <a16:creationId xmlns:a16="http://schemas.microsoft.com/office/drawing/2014/main" id="{7B942E17-AC2F-3419-8250-189C31816CF1}"/>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8" name="Group 17">
              <a:extLst>
                <a:ext uri="{FF2B5EF4-FFF2-40B4-BE49-F238E27FC236}">
                  <a16:creationId xmlns:a16="http://schemas.microsoft.com/office/drawing/2014/main" id="{E2AF6BC8-E0A1-C03A-5213-053EFAC9475F}"/>
                </a:ext>
              </a:extLst>
            </p:cNvPr>
            <p:cNvGrpSpPr/>
            <p:nvPr/>
          </p:nvGrpSpPr>
          <p:grpSpPr>
            <a:xfrm>
              <a:off x="1696204" y="973965"/>
              <a:ext cx="1184005" cy="626087"/>
              <a:chOff x="3752904" y="1856916"/>
              <a:chExt cx="1184005" cy="626087"/>
            </a:xfrm>
          </p:grpSpPr>
          <p:sp>
            <p:nvSpPr>
              <p:cNvPr id="199" name="Rectangle 198">
                <a:extLst>
                  <a:ext uri="{FF2B5EF4-FFF2-40B4-BE49-F238E27FC236}">
                    <a16:creationId xmlns:a16="http://schemas.microsoft.com/office/drawing/2014/main" id="{B020D41D-489E-5705-4655-4767B4F9B717}"/>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200" name="Rectangle 199">
                <a:extLst>
                  <a:ext uri="{FF2B5EF4-FFF2-40B4-BE49-F238E27FC236}">
                    <a16:creationId xmlns:a16="http://schemas.microsoft.com/office/drawing/2014/main" id="{8700A358-4AF4-91BC-D71E-9FB827A0F3B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19" name="Group 18">
              <a:extLst>
                <a:ext uri="{FF2B5EF4-FFF2-40B4-BE49-F238E27FC236}">
                  <a16:creationId xmlns:a16="http://schemas.microsoft.com/office/drawing/2014/main" id="{8907F825-3779-E538-C8E3-3A0FF19D3C1D}"/>
                </a:ext>
              </a:extLst>
            </p:cNvPr>
            <p:cNvGrpSpPr/>
            <p:nvPr/>
          </p:nvGrpSpPr>
          <p:grpSpPr>
            <a:xfrm>
              <a:off x="1696204" y="2405183"/>
              <a:ext cx="1184005" cy="626087"/>
              <a:chOff x="3752904" y="1856916"/>
              <a:chExt cx="1184005" cy="626087"/>
            </a:xfrm>
          </p:grpSpPr>
          <p:sp>
            <p:nvSpPr>
              <p:cNvPr id="197" name="Rectangle 196">
                <a:extLst>
                  <a:ext uri="{FF2B5EF4-FFF2-40B4-BE49-F238E27FC236}">
                    <a16:creationId xmlns:a16="http://schemas.microsoft.com/office/drawing/2014/main" id="{5F9BF3FC-49A6-1B2E-D55F-C181D0C00DD3}"/>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98" name="Rectangle 197">
                <a:extLst>
                  <a:ext uri="{FF2B5EF4-FFF2-40B4-BE49-F238E27FC236}">
                    <a16:creationId xmlns:a16="http://schemas.microsoft.com/office/drawing/2014/main" id="{FFBB6B20-813B-C7E0-EF38-254DBFEAB076}"/>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21" name="Group 20">
              <a:extLst>
                <a:ext uri="{FF2B5EF4-FFF2-40B4-BE49-F238E27FC236}">
                  <a16:creationId xmlns:a16="http://schemas.microsoft.com/office/drawing/2014/main" id="{53BDF44D-5478-8504-5161-582CE7D1A950}"/>
                </a:ext>
              </a:extLst>
            </p:cNvPr>
            <p:cNvGrpSpPr/>
            <p:nvPr/>
          </p:nvGrpSpPr>
          <p:grpSpPr>
            <a:xfrm>
              <a:off x="1696204" y="1689574"/>
              <a:ext cx="1184005" cy="626087"/>
              <a:chOff x="3752904" y="1856916"/>
              <a:chExt cx="1184005" cy="626087"/>
            </a:xfrm>
          </p:grpSpPr>
          <p:sp>
            <p:nvSpPr>
              <p:cNvPr id="195" name="Rectangle 194">
                <a:extLst>
                  <a:ext uri="{FF2B5EF4-FFF2-40B4-BE49-F238E27FC236}">
                    <a16:creationId xmlns:a16="http://schemas.microsoft.com/office/drawing/2014/main" id="{B5724816-2897-1FCC-CB22-ED896209989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96" name="Rectangle 195">
                <a:extLst>
                  <a:ext uri="{FF2B5EF4-FFF2-40B4-BE49-F238E27FC236}">
                    <a16:creationId xmlns:a16="http://schemas.microsoft.com/office/drawing/2014/main" id="{3F7802AC-D79C-EA49-BFA3-9E9C7D41E78F}"/>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22" name="Group 21">
              <a:extLst>
                <a:ext uri="{FF2B5EF4-FFF2-40B4-BE49-F238E27FC236}">
                  <a16:creationId xmlns:a16="http://schemas.microsoft.com/office/drawing/2014/main" id="{55616BCF-F784-0E8D-B576-B7925370E7C8}"/>
                </a:ext>
              </a:extLst>
            </p:cNvPr>
            <p:cNvGrpSpPr/>
            <p:nvPr/>
          </p:nvGrpSpPr>
          <p:grpSpPr>
            <a:xfrm>
              <a:off x="1696204" y="3120792"/>
              <a:ext cx="1184005" cy="626087"/>
              <a:chOff x="3752904" y="1856916"/>
              <a:chExt cx="1184005" cy="626087"/>
            </a:xfrm>
          </p:grpSpPr>
          <p:sp>
            <p:nvSpPr>
              <p:cNvPr id="193" name="Rectangle 192">
                <a:extLst>
                  <a:ext uri="{FF2B5EF4-FFF2-40B4-BE49-F238E27FC236}">
                    <a16:creationId xmlns:a16="http://schemas.microsoft.com/office/drawing/2014/main" id="{C9B36300-3720-A7D7-5FE6-9C3B1FDD6194}"/>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94" name="Rectangle 193">
                <a:extLst>
                  <a:ext uri="{FF2B5EF4-FFF2-40B4-BE49-F238E27FC236}">
                    <a16:creationId xmlns:a16="http://schemas.microsoft.com/office/drawing/2014/main" id="{52BA5C46-6014-54AE-1AC0-17306E3BD1E7}"/>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23" name="Group 22">
              <a:extLst>
                <a:ext uri="{FF2B5EF4-FFF2-40B4-BE49-F238E27FC236}">
                  <a16:creationId xmlns:a16="http://schemas.microsoft.com/office/drawing/2014/main" id="{7FBB4E9C-A384-F33E-07A2-24591C07A94A}"/>
                </a:ext>
              </a:extLst>
            </p:cNvPr>
            <p:cNvGrpSpPr/>
            <p:nvPr/>
          </p:nvGrpSpPr>
          <p:grpSpPr>
            <a:xfrm>
              <a:off x="2982915" y="3806136"/>
              <a:ext cx="1184005" cy="626087"/>
              <a:chOff x="3752904" y="1856916"/>
              <a:chExt cx="1184005" cy="626087"/>
            </a:xfrm>
          </p:grpSpPr>
          <p:sp>
            <p:nvSpPr>
              <p:cNvPr id="191" name="Rectangle 190">
                <a:extLst>
                  <a:ext uri="{FF2B5EF4-FFF2-40B4-BE49-F238E27FC236}">
                    <a16:creationId xmlns:a16="http://schemas.microsoft.com/office/drawing/2014/main" id="{0C9024E0-A8BC-FADB-3950-07BD85828A02}"/>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92" name="Rectangle 191">
                <a:extLst>
                  <a:ext uri="{FF2B5EF4-FFF2-40B4-BE49-F238E27FC236}">
                    <a16:creationId xmlns:a16="http://schemas.microsoft.com/office/drawing/2014/main" id="{B52F1642-8CA0-A967-C890-CBC657E682AA}"/>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24" name="Group 23">
              <a:extLst>
                <a:ext uri="{FF2B5EF4-FFF2-40B4-BE49-F238E27FC236}">
                  <a16:creationId xmlns:a16="http://schemas.microsoft.com/office/drawing/2014/main" id="{B8D2825B-D6CC-55CD-900B-04A759C109CA}"/>
                </a:ext>
              </a:extLst>
            </p:cNvPr>
            <p:cNvGrpSpPr/>
            <p:nvPr/>
          </p:nvGrpSpPr>
          <p:grpSpPr>
            <a:xfrm>
              <a:off x="4261938" y="3808553"/>
              <a:ext cx="1184005" cy="626087"/>
              <a:chOff x="3752904" y="1856916"/>
              <a:chExt cx="1184005" cy="626087"/>
            </a:xfrm>
          </p:grpSpPr>
          <p:sp>
            <p:nvSpPr>
              <p:cNvPr id="188" name="Rectangle 187">
                <a:extLst>
                  <a:ext uri="{FF2B5EF4-FFF2-40B4-BE49-F238E27FC236}">
                    <a16:creationId xmlns:a16="http://schemas.microsoft.com/office/drawing/2014/main" id="{B582CE18-E3C8-7A60-B6D3-FA4ED27B9CC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9" name="Rectangle 188">
                <a:extLst>
                  <a:ext uri="{FF2B5EF4-FFF2-40B4-BE49-F238E27FC236}">
                    <a16:creationId xmlns:a16="http://schemas.microsoft.com/office/drawing/2014/main" id="{80C7A292-75B9-339D-8EAA-AC5947575BCE}"/>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90" name="Rectangle 189">
                <a:extLst>
                  <a:ext uri="{FF2B5EF4-FFF2-40B4-BE49-F238E27FC236}">
                    <a16:creationId xmlns:a16="http://schemas.microsoft.com/office/drawing/2014/main" id="{DB59CDAD-C30A-4620-7370-9AC5F1431869}"/>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25" name="Group 24">
              <a:extLst>
                <a:ext uri="{FF2B5EF4-FFF2-40B4-BE49-F238E27FC236}">
                  <a16:creationId xmlns:a16="http://schemas.microsoft.com/office/drawing/2014/main" id="{A7B2E327-21E8-1AEF-C50D-EA21EC3B8820}"/>
                </a:ext>
              </a:extLst>
            </p:cNvPr>
            <p:cNvGrpSpPr/>
            <p:nvPr/>
          </p:nvGrpSpPr>
          <p:grpSpPr>
            <a:xfrm>
              <a:off x="5547049" y="3808553"/>
              <a:ext cx="1184005" cy="626087"/>
              <a:chOff x="3752904" y="1856916"/>
              <a:chExt cx="1184005" cy="626087"/>
            </a:xfrm>
          </p:grpSpPr>
          <p:sp>
            <p:nvSpPr>
              <p:cNvPr id="71" name="Rectangle 70">
                <a:extLst>
                  <a:ext uri="{FF2B5EF4-FFF2-40B4-BE49-F238E27FC236}">
                    <a16:creationId xmlns:a16="http://schemas.microsoft.com/office/drawing/2014/main" id="{AC4A0237-D584-F118-DB06-CA7E669BB18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186" name="Rectangle 185">
                <a:extLst>
                  <a:ext uri="{FF2B5EF4-FFF2-40B4-BE49-F238E27FC236}">
                    <a16:creationId xmlns:a16="http://schemas.microsoft.com/office/drawing/2014/main" id="{5EDE4429-3A19-17DF-46DC-5FC29E8CB292}"/>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187" name="Rectangle 186">
                <a:extLst>
                  <a:ext uri="{FF2B5EF4-FFF2-40B4-BE49-F238E27FC236}">
                    <a16:creationId xmlns:a16="http://schemas.microsoft.com/office/drawing/2014/main" id="{9D5853B5-2954-A136-C132-B3F14B79FD6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26" name="Group 25">
              <a:extLst>
                <a:ext uri="{FF2B5EF4-FFF2-40B4-BE49-F238E27FC236}">
                  <a16:creationId xmlns:a16="http://schemas.microsoft.com/office/drawing/2014/main" id="{B5B5D185-215E-7B54-AECD-7267EA023E62}"/>
                </a:ext>
              </a:extLst>
            </p:cNvPr>
            <p:cNvGrpSpPr/>
            <p:nvPr/>
          </p:nvGrpSpPr>
          <p:grpSpPr>
            <a:xfrm>
              <a:off x="4263025" y="4519591"/>
              <a:ext cx="1184005" cy="626087"/>
              <a:chOff x="3752904" y="1856916"/>
              <a:chExt cx="1184005" cy="626087"/>
            </a:xfrm>
          </p:grpSpPr>
          <p:sp>
            <p:nvSpPr>
              <p:cNvPr id="68" name="Rectangle 67">
                <a:extLst>
                  <a:ext uri="{FF2B5EF4-FFF2-40B4-BE49-F238E27FC236}">
                    <a16:creationId xmlns:a16="http://schemas.microsoft.com/office/drawing/2014/main" id="{ED0F8255-AFF4-9729-1A02-37D44A63B93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69" name="Rectangle 68">
                <a:extLst>
                  <a:ext uri="{FF2B5EF4-FFF2-40B4-BE49-F238E27FC236}">
                    <a16:creationId xmlns:a16="http://schemas.microsoft.com/office/drawing/2014/main" id="{FD4A9F28-1FBB-D9CC-03B7-072CA34B9C44}"/>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70" name="Rectangle 69">
                <a:extLst>
                  <a:ext uri="{FF2B5EF4-FFF2-40B4-BE49-F238E27FC236}">
                    <a16:creationId xmlns:a16="http://schemas.microsoft.com/office/drawing/2014/main" id="{F951218F-50C2-4ACF-B9C1-E561182BDAA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27" name="Group 26">
              <a:extLst>
                <a:ext uri="{FF2B5EF4-FFF2-40B4-BE49-F238E27FC236}">
                  <a16:creationId xmlns:a16="http://schemas.microsoft.com/office/drawing/2014/main" id="{508D9900-1B0B-D762-6CCA-4B7037669B26}"/>
                </a:ext>
              </a:extLst>
            </p:cNvPr>
            <p:cNvGrpSpPr/>
            <p:nvPr/>
          </p:nvGrpSpPr>
          <p:grpSpPr>
            <a:xfrm>
              <a:off x="5547049" y="4526877"/>
              <a:ext cx="1184005" cy="626087"/>
              <a:chOff x="3752904" y="1856916"/>
              <a:chExt cx="1184005" cy="626087"/>
            </a:xfrm>
          </p:grpSpPr>
          <p:sp>
            <p:nvSpPr>
              <p:cNvPr id="65" name="Rectangle 64">
                <a:extLst>
                  <a:ext uri="{FF2B5EF4-FFF2-40B4-BE49-F238E27FC236}">
                    <a16:creationId xmlns:a16="http://schemas.microsoft.com/office/drawing/2014/main" id="{498E7314-F46D-0ECA-60E4-04394DCC9C9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66" name="Rectangle 65">
                <a:extLst>
                  <a:ext uri="{FF2B5EF4-FFF2-40B4-BE49-F238E27FC236}">
                    <a16:creationId xmlns:a16="http://schemas.microsoft.com/office/drawing/2014/main" id="{C214F6CE-EBB8-9685-6EF2-F6D3A119A04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67" name="Rectangle 66">
                <a:extLst>
                  <a:ext uri="{FF2B5EF4-FFF2-40B4-BE49-F238E27FC236}">
                    <a16:creationId xmlns:a16="http://schemas.microsoft.com/office/drawing/2014/main" id="{113D955E-0ABD-DB47-68C1-06B98C238555}"/>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28" name="Group 27">
              <a:extLst>
                <a:ext uri="{FF2B5EF4-FFF2-40B4-BE49-F238E27FC236}">
                  <a16:creationId xmlns:a16="http://schemas.microsoft.com/office/drawing/2014/main" id="{F272013D-7A70-82CE-6ED8-F6471BFB17D4}"/>
                </a:ext>
              </a:extLst>
            </p:cNvPr>
            <p:cNvGrpSpPr/>
            <p:nvPr/>
          </p:nvGrpSpPr>
          <p:grpSpPr>
            <a:xfrm>
              <a:off x="4263025" y="5233057"/>
              <a:ext cx="1184005" cy="626087"/>
              <a:chOff x="3752904" y="1856916"/>
              <a:chExt cx="1184005" cy="626087"/>
            </a:xfrm>
          </p:grpSpPr>
          <p:sp>
            <p:nvSpPr>
              <p:cNvPr id="62" name="Rectangle 61">
                <a:extLst>
                  <a:ext uri="{FF2B5EF4-FFF2-40B4-BE49-F238E27FC236}">
                    <a16:creationId xmlns:a16="http://schemas.microsoft.com/office/drawing/2014/main" id="{A4AF36CE-6038-200A-C0D1-A4C21AEDE8E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63" name="Rectangle 62">
                <a:extLst>
                  <a:ext uri="{FF2B5EF4-FFF2-40B4-BE49-F238E27FC236}">
                    <a16:creationId xmlns:a16="http://schemas.microsoft.com/office/drawing/2014/main" id="{79E721D2-9EB4-83CD-36E6-439C298347D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64" name="Rectangle 63">
                <a:extLst>
                  <a:ext uri="{FF2B5EF4-FFF2-40B4-BE49-F238E27FC236}">
                    <a16:creationId xmlns:a16="http://schemas.microsoft.com/office/drawing/2014/main" id="{7914FFA8-01E7-CED7-9719-C34AC1AA9100}"/>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29" name="Group 28">
              <a:extLst>
                <a:ext uri="{FF2B5EF4-FFF2-40B4-BE49-F238E27FC236}">
                  <a16:creationId xmlns:a16="http://schemas.microsoft.com/office/drawing/2014/main" id="{82A6F68E-903B-7D7A-0721-1EADA8173A23}"/>
                </a:ext>
              </a:extLst>
            </p:cNvPr>
            <p:cNvGrpSpPr/>
            <p:nvPr/>
          </p:nvGrpSpPr>
          <p:grpSpPr>
            <a:xfrm>
              <a:off x="5547049" y="5240343"/>
              <a:ext cx="1184005" cy="626087"/>
              <a:chOff x="3752904" y="1856916"/>
              <a:chExt cx="1184005" cy="626087"/>
            </a:xfrm>
          </p:grpSpPr>
          <p:sp>
            <p:nvSpPr>
              <p:cNvPr id="59" name="Rectangle 58">
                <a:extLst>
                  <a:ext uri="{FF2B5EF4-FFF2-40B4-BE49-F238E27FC236}">
                    <a16:creationId xmlns:a16="http://schemas.microsoft.com/office/drawing/2014/main" id="{DA6ECC45-3CD0-DB51-5271-43EF836365F0}"/>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60" name="Rectangle 59">
                <a:extLst>
                  <a:ext uri="{FF2B5EF4-FFF2-40B4-BE49-F238E27FC236}">
                    <a16:creationId xmlns:a16="http://schemas.microsoft.com/office/drawing/2014/main" id="{5A74B8CB-EE4A-1D0E-10BA-F71761C97376}"/>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61" name="Rectangle 60">
                <a:extLst>
                  <a:ext uri="{FF2B5EF4-FFF2-40B4-BE49-F238E27FC236}">
                    <a16:creationId xmlns:a16="http://schemas.microsoft.com/office/drawing/2014/main" id="{3A7218FB-4BFC-95D5-E3F7-26A43648181C}"/>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0" name="Group 29">
              <a:extLst>
                <a:ext uri="{FF2B5EF4-FFF2-40B4-BE49-F238E27FC236}">
                  <a16:creationId xmlns:a16="http://schemas.microsoft.com/office/drawing/2014/main" id="{1BD2E74A-9E00-C3A6-D42E-5BE82AAA04CD}"/>
                </a:ext>
              </a:extLst>
            </p:cNvPr>
            <p:cNvGrpSpPr/>
            <p:nvPr/>
          </p:nvGrpSpPr>
          <p:grpSpPr>
            <a:xfrm>
              <a:off x="4263025" y="5951381"/>
              <a:ext cx="1184005" cy="626087"/>
              <a:chOff x="3752904" y="1856916"/>
              <a:chExt cx="1184005" cy="626087"/>
            </a:xfrm>
          </p:grpSpPr>
          <p:sp>
            <p:nvSpPr>
              <p:cNvPr id="56" name="Rectangle 55">
                <a:extLst>
                  <a:ext uri="{FF2B5EF4-FFF2-40B4-BE49-F238E27FC236}">
                    <a16:creationId xmlns:a16="http://schemas.microsoft.com/office/drawing/2014/main" id="{7229847E-C55D-F058-7E1F-1F1E4F3925E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7" name="Rectangle 56">
                <a:extLst>
                  <a:ext uri="{FF2B5EF4-FFF2-40B4-BE49-F238E27FC236}">
                    <a16:creationId xmlns:a16="http://schemas.microsoft.com/office/drawing/2014/main" id="{74A4103C-327C-01C4-12F1-83EA91FEB371}"/>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58" name="Rectangle 57">
                <a:extLst>
                  <a:ext uri="{FF2B5EF4-FFF2-40B4-BE49-F238E27FC236}">
                    <a16:creationId xmlns:a16="http://schemas.microsoft.com/office/drawing/2014/main" id="{84251698-3F94-DD70-EAD4-D3F32C0BFC52}"/>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1" name="Group 30">
              <a:extLst>
                <a:ext uri="{FF2B5EF4-FFF2-40B4-BE49-F238E27FC236}">
                  <a16:creationId xmlns:a16="http://schemas.microsoft.com/office/drawing/2014/main" id="{E8DECE14-735F-DDD0-BDA8-6117B72A2DED}"/>
                </a:ext>
              </a:extLst>
            </p:cNvPr>
            <p:cNvGrpSpPr/>
            <p:nvPr/>
          </p:nvGrpSpPr>
          <p:grpSpPr>
            <a:xfrm>
              <a:off x="5547049" y="5958667"/>
              <a:ext cx="1184005" cy="626087"/>
              <a:chOff x="3752904" y="1856916"/>
              <a:chExt cx="1184005" cy="626087"/>
            </a:xfrm>
          </p:grpSpPr>
          <p:sp>
            <p:nvSpPr>
              <p:cNvPr id="53" name="Rectangle 52">
                <a:extLst>
                  <a:ext uri="{FF2B5EF4-FFF2-40B4-BE49-F238E27FC236}">
                    <a16:creationId xmlns:a16="http://schemas.microsoft.com/office/drawing/2014/main" id="{B10A9551-9672-4B8A-B8C0-B153B183D26A}"/>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4" name="Rectangle 53">
                <a:extLst>
                  <a:ext uri="{FF2B5EF4-FFF2-40B4-BE49-F238E27FC236}">
                    <a16:creationId xmlns:a16="http://schemas.microsoft.com/office/drawing/2014/main" id="{5A9E5D37-A2A9-0E2E-2C86-946DBB5E3F7A}"/>
                  </a:ext>
                </a:extLst>
              </p:cNvPr>
              <p:cNvSpPr/>
              <p:nvPr/>
            </p:nvSpPr>
            <p:spPr>
              <a:xfrm>
                <a:off x="4286579" y="2191546"/>
                <a:ext cx="564175" cy="163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int32</a:t>
                </a:r>
              </a:p>
            </p:txBody>
          </p:sp>
          <p:sp>
            <p:nvSpPr>
              <p:cNvPr id="55" name="Rectangle 54">
                <a:extLst>
                  <a:ext uri="{FF2B5EF4-FFF2-40B4-BE49-F238E27FC236}">
                    <a16:creationId xmlns:a16="http://schemas.microsoft.com/office/drawing/2014/main" id="{BD3E2447-1E60-1AD7-3438-89D1D601CACA}"/>
                  </a:ext>
                </a:extLst>
              </p:cNvPr>
              <p:cNvSpPr/>
              <p:nvPr/>
            </p:nvSpPr>
            <p:spPr>
              <a:xfrm>
                <a:off x="4286579" y="1967666"/>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2" name="Group 31">
              <a:extLst>
                <a:ext uri="{FF2B5EF4-FFF2-40B4-BE49-F238E27FC236}">
                  <a16:creationId xmlns:a16="http://schemas.microsoft.com/office/drawing/2014/main" id="{51C78BE8-4009-3FD0-32B5-A40BA14C536C}"/>
                </a:ext>
              </a:extLst>
            </p:cNvPr>
            <p:cNvGrpSpPr/>
            <p:nvPr/>
          </p:nvGrpSpPr>
          <p:grpSpPr>
            <a:xfrm>
              <a:off x="2982915" y="5237354"/>
              <a:ext cx="1184005" cy="626087"/>
              <a:chOff x="3752904" y="1856916"/>
              <a:chExt cx="1184005" cy="626087"/>
            </a:xfrm>
          </p:grpSpPr>
          <p:sp>
            <p:nvSpPr>
              <p:cNvPr id="51" name="Rectangle 50">
                <a:extLst>
                  <a:ext uri="{FF2B5EF4-FFF2-40B4-BE49-F238E27FC236}">
                    <a16:creationId xmlns:a16="http://schemas.microsoft.com/office/drawing/2014/main" id="{796C8501-535B-F070-2BEE-3EA38F75309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2" name="Rectangle 51">
                <a:extLst>
                  <a:ext uri="{FF2B5EF4-FFF2-40B4-BE49-F238E27FC236}">
                    <a16:creationId xmlns:a16="http://schemas.microsoft.com/office/drawing/2014/main" id="{46E0EF3B-4E25-A7EC-A5DA-1A24671159F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3" name="Group 32">
              <a:extLst>
                <a:ext uri="{FF2B5EF4-FFF2-40B4-BE49-F238E27FC236}">
                  <a16:creationId xmlns:a16="http://schemas.microsoft.com/office/drawing/2014/main" id="{0A56BBF5-10C9-CCEC-F8F7-CBD448DC583A}"/>
                </a:ext>
              </a:extLst>
            </p:cNvPr>
            <p:cNvGrpSpPr/>
            <p:nvPr/>
          </p:nvGrpSpPr>
          <p:grpSpPr>
            <a:xfrm>
              <a:off x="2982915" y="4521745"/>
              <a:ext cx="1184005" cy="626087"/>
              <a:chOff x="3752904" y="1856916"/>
              <a:chExt cx="1184005" cy="626087"/>
            </a:xfrm>
          </p:grpSpPr>
          <p:sp>
            <p:nvSpPr>
              <p:cNvPr id="49" name="Rectangle 48">
                <a:extLst>
                  <a:ext uri="{FF2B5EF4-FFF2-40B4-BE49-F238E27FC236}">
                    <a16:creationId xmlns:a16="http://schemas.microsoft.com/office/drawing/2014/main" id="{2CDE10A7-0AA5-DB8D-C7B8-8B672EB8FA1C}"/>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50" name="Rectangle 49">
                <a:extLst>
                  <a:ext uri="{FF2B5EF4-FFF2-40B4-BE49-F238E27FC236}">
                    <a16:creationId xmlns:a16="http://schemas.microsoft.com/office/drawing/2014/main" id="{A90C1EC4-B9D8-AC35-A39A-C42313E3806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4" name="Group 33">
              <a:extLst>
                <a:ext uri="{FF2B5EF4-FFF2-40B4-BE49-F238E27FC236}">
                  <a16:creationId xmlns:a16="http://schemas.microsoft.com/office/drawing/2014/main" id="{F0E0C57D-E31C-5FC7-F61B-72A9BD367D33}"/>
                </a:ext>
              </a:extLst>
            </p:cNvPr>
            <p:cNvGrpSpPr/>
            <p:nvPr/>
          </p:nvGrpSpPr>
          <p:grpSpPr>
            <a:xfrm>
              <a:off x="2982915" y="5952963"/>
              <a:ext cx="1184005" cy="626087"/>
              <a:chOff x="3752904" y="1856916"/>
              <a:chExt cx="1184005" cy="626087"/>
            </a:xfrm>
          </p:grpSpPr>
          <p:sp>
            <p:nvSpPr>
              <p:cNvPr id="47" name="Rectangle 46">
                <a:extLst>
                  <a:ext uri="{FF2B5EF4-FFF2-40B4-BE49-F238E27FC236}">
                    <a16:creationId xmlns:a16="http://schemas.microsoft.com/office/drawing/2014/main" id="{BECBD56D-2876-9E5B-F12E-79404AB60D1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8" name="Rectangle 47">
                <a:extLst>
                  <a:ext uri="{FF2B5EF4-FFF2-40B4-BE49-F238E27FC236}">
                    <a16:creationId xmlns:a16="http://schemas.microsoft.com/office/drawing/2014/main" id="{CFA596E3-9917-A2B2-29DC-22BB943715D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5" name="Group 34">
              <a:extLst>
                <a:ext uri="{FF2B5EF4-FFF2-40B4-BE49-F238E27FC236}">
                  <a16:creationId xmlns:a16="http://schemas.microsoft.com/office/drawing/2014/main" id="{D2A3009A-A307-8AB5-0E92-5D42DCC1CBFD}"/>
                </a:ext>
              </a:extLst>
            </p:cNvPr>
            <p:cNvGrpSpPr/>
            <p:nvPr/>
          </p:nvGrpSpPr>
          <p:grpSpPr>
            <a:xfrm>
              <a:off x="1696204" y="3805630"/>
              <a:ext cx="1184005" cy="626087"/>
              <a:chOff x="3752904" y="1856916"/>
              <a:chExt cx="1184005" cy="626087"/>
            </a:xfrm>
          </p:grpSpPr>
          <p:sp>
            <p:nvSpPr>
              <p:cNvPr id="45" name="Rectangle 44">
                <a:extLst>
                  <a:ext uri="{FF2B5EF4-FFF2-40B4-BE49-F238E27FC236}">
                    <a16:creationId xmlns:a16="http://schemas.microsoft.com/office/drawing/2014/main" id="{3489AAE0-4C17-D200-2BC6-054DE63FA46F}"/>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6" name="Rectangle 45">
                <a:extLst>
                  <a:ext uri="{FF2B5EF4-FFF2-40B4-BE49-F238E27FC236}">
                    <a16:creationId xmlns:a16="http://schemas.microsoft.com/office/drawing/2014/main" id="{3EF4B7AA-EA4B-C8F7-EF72-72B5C1731820}"/>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6" name="Group 35">
              <a:extLst>
                <a:ext uri="{FF2B5EF4-FFF2-40B4-BE49-F238E27FC236}">
                  <a16:creationId xmlns:a16="http://schemas.microsoft.com/office/drawing/2014/main" id="{E47F187C-84E6-B1EF-4E74-AE8D7A0AC90F}"/>
                </a:ext>
              </a:extLst>
            </p:cNvPr>
            <p:cNvGrpSpPr/>
            <p:nvPr/>
          </p:nvGrpSpPr>
          <p:grpSpPr>
            <a:xfrm>
              <a:off x="1696204" y="5236848"/>
              <a:ext cx="1184005" cy="626087"/>
              <a:chOff x="3752904" y="1856916"/>
              <a:chExt cx="1184005" cy="626087"/>
            </a:xfrm>
          </p:grpSpPr>
          <p:sp>
            <p:nvSpPr>
              <p:cNvPr id="43" name="Rectangle 42">
                <a:extLst>
                  <a:ext uri="{FF2B5EF4-FFF2-40B4-BE49-F238E27FC236}">
                    <a16:creationId xmlns:a16="http://schemas.microsoft.com/office/drawing/2014/main" id="{2EB617F5-19E9-325E-FA22-468C40EF68BD}"/>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4" name="Rectangle 43">
                <a:extLst>
                  <a:ext uri="{FF2B5EF4-FFF2-40B4-BE49-F238E27FC236}">
                    <a16:creationId xmlns:a16="http://schemas.microsoft.com/office/drawing/2014/main" id="{B57B1EBD-A98F-46F5-845B-229EDABCAE99}"/>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7" name="Group 36">
              <a:extLst>
                <a:ext uri="{FF2B5EF4-FFF2-40B4-BE49-F238E27FC236}">
                  <a16:creationId xmlns:a16="http://schemas.microsoft.com/office/drawing/2014/main" id="{688CA15E-DAFF-4EF1-5465-6CBE1B1B5DDC}"/>
                </a:ext>
              </a:extLst>
            </p:cNvPr>
            <p:cNvGrpSpPr/>
            <p:nvPr/>
          </p:nvGrpSpPr>
          <p:grpSpPr>
            <a:xfrm>
              <a:off x="1696204" y="4521239"/>
              <a:ext cx="1184005" cy="626087"/>
              <a:chOff x="3752904" y="1856916"/>
              <a:chExt cx="1184005" cy="626087"/>
            </a:xfrm>
          </p:grpSpPr>
          <p:sp>
            <p:nvSpPr>
              <p:cNvPr id="41" name="Rectangle 40">
                <a:extLst>
                  <a:ext uri="{FF2B5EF4-FFF2-40B4-BE49-F238E27FC236}">
                    <a16:creationId xmlns:a16="http://schemas.microsoft.com/office/drawing/2014/main" id="{5459346E-E81E-980D-9511-78A25AEB351B}"/>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2" name="Rectangle 41">
                <a:extLst>
                  <a:ext uri="{FF2B5EF4-FFF2-40B4-BE49-F238E27FC236}">
                    <a16:creationId xmlns:a16="http://schemas.microsoft.com/office/drawing/2014/main" id="{54F52579-3378-2298-0DD0-8C67E2673594}"/>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nvGrpSpPr>
            <p:cNvPr id="38" name="Group 37">
              <a:extLst>
                <a:ext uri="{FF2B5EF4-FFF2-40B4-BE49-F238E27FC236}">
                  <a16:creationId xmlns:a16="http://schemas.microsoft.com/office/drawing/2014/main" id="{69BFAECF-A94E-A330-F8E6-C85310394625}"/>
                </a:ext>
              </a:extLst>
            </p:cNvPr>
            <p:cNvGrpSpPr/>
            <p:nvPr/>
          </p:nvGrpSpPr>
          <p:grpSpPr>
            <a:xfrm>
              <a:off x="1696204" y="5952457"/>
              <a:ext cx="1184005" cy="626087"/>
              <a:chOff x="3752904" y="1856916"/>
              <a:chExt cx="1184005" cy="626087"/>
            </a:xfrm>
          </p:grpSpPr>
          <p:sp>
            <p:nvSpPr>
              <p:cNvPr id="39" name="Rectangle 38">
                <a:extLst>
                  <a:ext uri="{FF2B5EF4-FFF2-40B4-BE49-F238E27FC236}">
                    <a16:creationId xmlns:a16="http://schemas.microsoft.com/office/drawing/2014/main" id="{49F39167-C5C5-8B65-819D-FFA15D962661}"/>
                  </a:ext>
                </a:extLst>
              </p:cNvPr>
              <p:cNvSpPr/>
              <p:nvPr/>
            </p:nvSpPr>
            <p:spPr>
              <a:xfrm>
                <a:off x="3752904" y="1856916"/>
                <a:ext cx="1184005" cy="6260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1100" dirty="0"/>
                  <a:t>CUDA</a:t>
                </a:r>
              </a:p>
              <a:p>
                <a:r>
                  <a:rPr lang="en-SG" sz="1100" dirty="0"/>
                  <a:t>Core</a:t>
                </a:r>
              </a:p>
            </p:txBody>
          </p:sp>
          <p:sp>
            <p:nvSpPr>
              <p:cNvPr id="40" name="Rectangle 39">
                <a:extLst>
                  <a:ext uri="{FF2B5EF4-FFF2-40B4-BE49-F238E27FC236}">
                    <a16:creationId xmlns:a16="http://schemas.microsoft.com/office/drawing/2014/main" id="{C903FBA3-ADEC-1CF3-9DB6-AF0CD1B55EBB}"/>
                  </a:ext>
                </a:extLst>
              </p:cNvPr>
              <p:cNvSpPr/>
              <p:nvPr/>
            </p:nvSpPr>
            <p:spPr>
              <a:xfrm>
                <a:off x="4300318" y="2069233"/>
                <a:ext cx="564174" cy="1769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100" dirty="0"/>
                  <a:t>fp32</a:t>
                </a:r>
              </a:p>
            </p:txBody>
          </p:sp>
        </p:grpSp>
      </p:grpSp>
    </p:spTree>
    <p:extLst>
      <p:ext uri="{BB962C8B-B14F-4D97-AF65-F5344CB8AC3E}">
        <p14:creationId xmlns:p14="http://schemas.microsoft.com/office/powerpoint/2010/main" val="15340540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p:nvPr/>
        </p:nvSpPr>
        <p:spPr>
          <a:xfrm>
            <a:off x="1108733" y="406833"/>
            <a:ext cx="4036400" cy="10544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121900" tIns="121900" rIns="121900" bIns="121900" anchor="ctr" anchorCtr="0">
            <a:noAutofit/>
          </a:bodyPr>
          <a:lstStyle/>
          <a:p>
            <a:endParaRPr sz="2400"/>
          </a:p>
        </p:txBody>
      </p:sp>
      <p:sp>
        <p:nvSpPr>
          <p:cNvPr id="65" name="Google Shape;65;p15"/>
          <p:cNvSpPr/>
          <p:nvPr/>
        </p:nvSpPr>
        <p:spPr>
          <a:xfrm>
            <a:off x="6520167" y="504367"/>
            <a:ext cx="4036400" cy="1054400"/>
          </a:xfrm>
          <a:prstGeom prst="roundRect">
            <a:avLst>
              <a:gd name="adj" fmla="val 50000"/>
            </a:avLst>
          </a:prstGeom>
          <a:gradFill>
            <a:gsLst>
              <a:gs pos="0">
                <a:srgbClr val="A8C0FF"/>
              </a:gs>
              <a:gs pos="100000">
                <a:srgbClr val="3F2B96"/>
              </a:gs>
            </a:gsLst>
            <a:lin ang="0" scaled="0"/>
          </a:gradFill>
          <a:ln>
            <a:noFill/>
          </a:ln>
        </p:spPr>
        <p:txBody>
          <a:bodyPr spcFirstLastPara="1" wrap="square" lIns="121900" tIns="121900" rIns="121900" bIns="121900" anchor="ctr" anchorCtr="0">
            <a:noAutofit/>
          </a:bodyPr>
          <a:lstStyle/>
          <a:p>
            <a:endParaRPr sz="2400"/>
          </a:p>
        </p:txBody>
      </p:sp>
      <p:sp>
        <p:nvSpPr>
          <p:cNvPr id="66" name="Google Shape;66;p15"/>
          <p:cNvSpPr/>
          <p:nvPr/>
        </p:nvSpPr>
        <p:spPr>
          <a:xfrm>
            <a:off x="1216033" y="1732100"/>
            <a:ext cx="4036400" cy="10544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121900" tIns="121900" rIns="121900" bIns="121900" anchor="ctr" anchorCtr="0">
            <a:noAutofit/>
          </a:bodyPr>
          <a:lstStyle/>
          <a:p>
            <a:endParaRPr sz="2400"/>
          </a:p>
        </p:txBody>
      </p:sp>
      <p:sp>
        <p:nvSpPr>
          <p:cNvPr id="67" name="Google Shape;67;p15"/>
          <p:cNvSpPr/>
          <p:nvPr/>
        </p:nvSpPr>
        <p:spPr>
          <a:xfrm>
            <a:off x="1216033" y="2959833"/>
            <a:ext cx="4181600" cy="10544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68" name="Google Shape;68;p15"/>
          <p:cNvSpPr/>
          <p:nvPr/>
        </p:nvSpPr>
        <p:spPr>
          <a:xfrm>
            <a:off x="1216033" y="4187567"/>
            <a:ext cx="4036400" cy="10544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121900" tIns="121900" rIns="121900" bIns="121900" anchor="ctr" anchorCtr="0">
            <a:noAutofit/>
          </a:bodyPr>
          <a:lstStyle/>
          <a:p>
            <a:endParaRPr sz="2400"/>
          </a:p>
        </p:txBody>
      </p:sp>
      <p:sp>
        <p:nvSpPr>
          <p:cNvPr id="69" name="Google Shape;69;p15"/>
          <p:cNvSpPr/>
          <p:nvPr/>
        </p:nvSpPr>
        <p:spPr>
          <a:xfrm>
            <a:off x="1216033" y="5415300"/>
            <a:ext cx="4036400" cy="10544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121900" tIns="121900" rIns="121900" bIns="121900" anchor="ctr" anchorCtr="0">
            <a:noAutofit/>
          </a:bodyPr>
          <a:lstStyle/>
          <a:p>
            <a:endParaRPr sz="2400"/>
          </a:p>
        </p:txBody>
      </p:sp>
      <p:sp>
        <p:nvSpPr>
          <p:cNvPr id="70" name="Google Shape;70;p15"/>
          <p:cNvSpPr/>
          <p:nvPr/>
        </p:nvSpPr>
        <p:spPr>
          <a:xfrm>
            <a:off x="6520167" y="1670633"/>
            <a:ext cx="4036400" cy="1054400"/>
          </a:xfrm>
          <a:prstGeom prst="roundRect">
            <a:avLst>
              <a:gd name="adj" fmla="val 50000"/>
            </a:avLst>
          </a:prstGeom>
          <a:gradFill>
            <a:gsLst>
              <a:gs pos="0">
                <a:srgbClr val="E0EDBA">
                  <a:alpha val="29411"/>
                </a:srgbClr>
              </a:gs>
              <a:gs pos="100000">
                <a:srgbClr val="B6D7A8">
                  <a:alpha val="30980"/>
                </a:srgbClr>
              </a:gs>
            </a:gsLst>
            <a:lin ang="13500032" scaled="0"/>
          </a:gradFill>
          <a:ln>
            <a:noFill/>
          </a:ln>
        </p:spPr>
        <p:txBody>
          <a:bodyPr spcFirstLastPara="1" wrap="square" lIns="121900" tIns="121900" rIns="121900" bIns="121900" anchor="ctr" anchorCtr="0">
            <a:noAutofit/>
          </a:bodyPr>
          <a:lstStyle/>
          <a:p>
            <a:endParaRPr sz="2400"/>
          </a:p>
        </p:txBody>
      </p:sp>
      <p:sp>
        <p:nvSpPr>
          <p:cNvPr id="71" name="Google Shape;71;p15"/>
          <p:cNvSpPr/>
          <p:nvPr/>
        </p:nvSpPr>
        <p:spPr>
          <a:xfrm>
            <a:off x="6520167" y="2901800"/>
            <a:ext cx="4036400" cy="10544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121900" tIns="121900" rIns="121900" bIns="121900" anchor="ctr" anchorCtr="0">
            <a:noAutofit/>
          </a:bodyPr>
          <a:lstStyle/>
          <a:p>
            <a:endParaRPr sz="2400"/>
          </a:p>
        </p:txBody>
      </p:sp>
      <p:sp>
        <p:nvSpPr>
          <p:cNvPr id="72" name="Google Shape;72;p15"/>
          <p:cNvSpPr/>
          <p:nvPr/>
        </p:nvSpPr>
        <p:spPr>
          <a:xfrm>
            <a:off x="6520167" y="4187567"/>
            <a:ext cx="4036400" cy="10544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73" name="Google Shape;73;p15"/>
          <p:cNvSpPr/>
          <p:nvPr/>
        </p:nvSpPr>
        <p:spPr>
          <a:xfrm>
            <a:off x="6520167" y="5415300"/>
            <a:ext cx="4036400" cy="1054400"/>
          </a:xfrm>
          <a:prstGeom prst="roundRect">
            <a:avLst>
              <a:gd name="adj" fmla="val 50000"/>
            </a:avLst>
          </a:prstGeom>
          <a:gradFill>
            <a:gsLst>
              <a:gs pos="0">
                <a:srgbClr val="00FFFF"/>
              </a:gs>
              <a:gs pos="100000">
                <a:srgbClr val="B0DAF1"/>
              </a:gs>
            </a:gsLst>
            <a:lin ang="0" scaled="0"/>
          </a:gra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2601200" y="2916851"/>
            <a:ext cx="6989600" cy="10192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9" name="Google Shape;79;p16"/>
          <p:cNvCxnSpPr/>
          <p:nvPr/>
        </p:nvCxnSpPr>
        <p:spPr>
          <a:xfrm flipH="1">
            <a:off x="3623900" y="2921951"/>
            <a:ext cx="10000" cy="10192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4611733" y="2921951"/>
            <a:ext cx="10000" cy="10192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5599567" y="2921951"/>
            <a:ext cx="10000" cy="10192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6587400" y="2921951"/>
            <a:ext cx="10000" cy="10192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7575233" y="2921951"/>
            <a:ext cx="10000" cy="10192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8563067" y="2921951"/>
            <a:ext cx="10000" cy="10192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3404771" y="2880879"/>
            <a:ext cx="5382467" cy="1229632"/>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121900" tIns="121900" rIns="121900" bIns="121900" anchor="ctr" anchorCtr="0">
              <a:noAutofit/>
            </a:bodyPr>
            <a:lstStyle/>
            <a:p>
              <a:endParaRPr sz="2400"/>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121900" tIns="121900" rIns="121900" bIns="121900" anchor="ctr" anchorCtr="0">
              <a:noAutofit/>
            </a:bodyPr>
            <a:lstStyle/>
            <a:p>
              <a:endParaRPr sz="2400"/>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p:nvPr/>
        </p:nvSpPr>
        <p:spPr>
          <a:xfrm>
            <a:off x="524533" y="214933"/>
            <a:ext cx="1082000" cy="1040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100" name="Google Shape;100;p18"/>
          <p:cNvSpPr/>
          <p:nvPr/>
        </p:nvSpPr>
        <p:spPr>
          <a:xfrm>
            <a:off x="1755600" y="214933"/>
            <a:ext cx="1082000" cy="1040800"/>
          </a:xfrm>
          <a:prstGeom prst="ellipse">
            <a:avLst/>
          </a:prstGeom>
          <a:gradFill>
            <a:gsLst>
              <a:gs pos="0">
                <a:srgbClr val="E9D4F7"/>
              </a:gs>
              <a:gs pos="100000">
                <a:srgbClr val="E8B7EA"/>
              </a:gs>
            </a:gsLst>
            <a:lin ang="0" scaled="0"/>
          </a:gradFill>
          <a:ln>
            <a:noFill/>
          </a:ln>
        </p:spPr>
        <p:txBody>
          <a:bodyPr spcFirstLastPara="1" wrap="square" lIns="121900" tIns="121900" rIns="121900" bIns="121900" anchor="ctr" anchorCtr="0">
            <a:noAutofit/>
          </a:bodyPr>
          <a:lstStyle/>
          <a:p>
            <a:pPr algn="ctr"/>
            <a:endParaRPr sz="2400">
              <a:solidFill>
                <a:srgbClr val="666666"/>
              </a:solidFill>
            </a:endParaRPr>
          </a:p>
        </p:txBody>
      </p:sp>
      <p:sp>
        <p:nvSpPr>
          <p:cNvPr id="101" name="Google Shape;101;p18"/>
          <p:cNvSpPr/>
          <p:nvPr/>
        </p:nvSpPr>
        <p:spPr>
          <a:xfrm>
            <a:off x="2986667" y="214933"/>
            <a:ext cx="1082000" cy="10408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121900" tIns="121900" rIns="121900" bIns="121900" anchor="ctr" anchorCtr="0">
            <a:noAutofit/>
          </a:bodyPr>
          <a:lstStyle/>
          <a:p>
            <a:pPr algn="ctr"/>
            <a:endParaRPr sz="2400">
              <a:solidFill>
                <a:srgbClr val="666666"/>
              </a:solidFill>
            </a:endParaRPr>
          </a:p>
        </p:txBody>
      </p:sp>
      <p:sp>
        <p:nvSpPr>
          <p:cNvPr id="102" name="Google Shape;102;p18"/>
          <p:cNvSpPr/>
          <p:nvPr/>
        </p:nvSpPr>
        <p:spPr>
          <a:xfrm>
            <a:off x="4275867" y="214933"/>
            <a:ext cx="1082000" cy="1040800"/>
          </a:xfrm>
          <a:prstGeom prst="ellipse">
            <a:avLst/>
          </a:prstGeom>
          <a:gradFill>
            <a:gsLst>
              <a:gs pos="0">
                <a:srgbClr val="E0EDBA">
                  <a:alpha val="70980"/>
                </a:srgbClr>
              </a:gs>
              <a:gs pos="100000">
                <a:srgbClr val="B6D7A8"/>
              </a:gs>
            </a:gsLst>
            <a:lin ang="13500032" scaled="0"/>
          </a:gradFill>
          <a:ln>
            <a:noFill/>
          </a:ln>
        </p:spPr>
        <p:txBody>
          <a:bodyPr spcFirstLastPara="1" wrap="square" lIns="121900" tIns="121900" rIns="121900" bIns="121900" anchor="ctr" anchorCtr="0">
            <a:noAutofit/>
          </a:bodyPr>
          <a:lstStyle/>
          <a:p>
            <a:pPr algn="ctr"/>
            <a:endParaRPr sz="2400">
              <a:solidFill>
                <a:srgbClr val="666666"/>
              </a:solidFill>
            </a:endParaRPr>
          </a:p>
        </p:txBody>
      </p:sp>
      <p:sp>
        <p:nvSpPr>
          <p:cNvPr id="103" name="Google Shape;103;p18"/>
          <p:cNvSpPr/>
          <p:nvPr/>
        </p:nvSpPr>
        <p:spPr>
          <a:xfrm>
            <a:off x="5448800" y="214933"/>
            <a:ext cx="1082000" cy="1040800"/>
          </a:xfrm>
          <a:prstGeom prst="ellipse">
            <a:avLst/>
          </a:prstGeom>
          <a:gradFill>
            <a:gsLst>
              <a:gs pos="0">
                <a:srgbClr val="00FFFF"/>
              </a:gs>
              <a:gs pos="100000">
                <a:srgbClr val="B0DAF1"/>
              </a:gs>
            </a:gsLst>
            <a:lin ang="0" scaled="0"/>
          </a:gradFill>
          <a:ln>
            <a:noFill/>
          </a:ln>
        </p:spPr>
        <p:txBody>
          <a:bodyPr spcFirstLastPara="1" wrap="square" lIns="121900" tIns="121900" rIns="121900" bIns="121900" anchor="ctr" anchorCtr="0">
            <a:noAutofit/>
          </a:bodyPr>
          <a:lstStyle/>
          <a:p>
            <a:pPr algn="ctr"/>
            <a:endParaRPr sz="2400">
              <a:solidFill>
                <a:srgbClr val="666666"/>
              </a:solidFill>
            </a:endParaRPr>
          </a:p>
        </p:txBody>
      </p:sp>
      <p:sp>
        <p:nvSpPr>
          <p:cNvPr id="104" name="Google Shape;104;p18"/>
          <p:cNvSpPr/>
          <p:nvPr/>
        </p:nvSpPr>
        <p:spPr>
          <a:xfrm>
            <a:off x="6854267" y="214933"/>
            <a:ext cx="1082000" cy="10408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121900" tIns="121900" rIns="121900" bIns="121900" anchor="ctr" anchorCtr="0">
            <a:noAutofit/>
          </a:bodyPr>
          <a:lstStyle/>
          <a:p>
            <a:pPr algn="ctr"/>
            <a:endParaRPr sz="2400">
              <a:solidFill>
                <a:srgbClr val="666666"/>
              </a:solidFill>
            </a:endParaRPr>
          </a:p>
        </p:txBody>
      </p:sp>
      <p:sp>
        <p:nvSpPr>
          <p:cNvPr id="105" name="Google Shape;105;p18"/>
          <p:cNvSpPr/>
          <p:nvPr/>
        </p:nvSpPr>
        <p:spPr>
          <a:xfrm>
            <a:off x="8143467" y="214933"/>
            <a:ext cx="1082000" cy="1040800"/>
          </a:xfrm>
          <a:prstGeom prst="ellipse">
            <a:avLst/>
          </a:prstGeom>
          <a:gradFill>
            <a:gsLst>
              <a:gs pos="0">
                <a:srgbClr val="A8C0FF"/>
              </a:gs>
              <a:gs pos="100000">
                <a:srgbClr val="3F2B96"/>
              </a:gs>
            </a:gsLst>
            <a:lin ang="0" scaled="0"/>
          </a:gradFill>
          <a:ln>
            <a:noFill/>
          </a:ln>
        </p:spPr>
        <p:txBody>
          <a:bodyPr spcFirstLastPara="1" wrap="square" lIns="121900" tIns="121900" rIns="121900" bIns="121900" anchor="ctr" anchorCtr="0">
            <a:noAutofit/>
          </a:bodyPr>
          <a:lstStyle/>
          <a:p>
            <a:pPr algn="ctr"/>
            <a:endParaRPr sz="2400">
              <a:solidFill>
                <a:srgbClr val="666666"/>
              </a:solidFill>
            </a:endParaRPr>
          </a:p>
        </p:txBody>
      </p:sp>
      <p:sp>
        <p:nvSpPr>
          <p:cNvPr id="106" name="Google Shape;106;p18"/>
          <p:cNvSpPr/>
          <p:nvPr/>
        </p:nvSpPr>
        <p:spPr>
          <a:xfrm>
            <a:off x="9432667" y="214933"/>
            <a:ext cx="1082000" cy="1040800"/>
          </a:xfrm>
          <a:prstGeom prst="ellipse">
            <a:avLst/>
          </a:prstGeom>
          <a:gradFill>
            <a:gsLst>
              <a:gs pos="0">
                <a:srgbClr val="DE87F1">
                  <a:alpha val="39607"/>
                </a:srgbClr>
              </a:gs>
              <a:gs pos="100000">
                <a:srgbClr val="F1DD87"/>
              </a:gs>
            </a:gsLst>
            <a:lin ang="13500032" scaled="0"/>
          </a:gradFill>
          <a:ln>
            <a:noFill/>
          </a:ln>
        </p:spPr>
        <p:txBody>
          <a:bodyPr spcFirstLastPara="1" wrap="square" lIns="121900" tIns="121900" rIns="121900" bIns="121900" anchor="ctr" anchorCtr="0">
            <a:noAutofit/>
          </a:bodyPr>
          <a:lstStyle/>
          <a:p>
            <a:pPr algn="ctr"/>
            <a:endParaRPr sz="2400">
              <a:solidFill>
                <a:srgbClr val="666666"/>
              </a:solidFill>
            </a:endParaRPr>
          </a:p>
        </p:txBody>
      </p:sp>
      <p:sp>
        <p:nvSpPr>
          <p:cNvPr id="107" name="Google Shape;107;p18"/>
          <p:cNvSpPr/>
          <p:nvPr/>
        </p:nvSpPr>
        <p:spPr>
          <a:xfrm>
            <a:off x="10721867" y="214933"/>
            <a:ext cx="1082000" cy="10408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pPr algn="ctr"/>
            <a:endParaRPr sz="2400">
              <a:solidFill>
                <a:srgbClr val="666666"/>
              </a:solidFill>
            </a:endParaRPr>
          </a:p>
        </p:txBody>
      </p:sp>
      <p:sp>
        <p:nvSpPr>
          <p:cNvPr id="108" name="Google Shape;108;p18"/>
          <p:cNvSpPr/>
          <p:nvPr/>
        </p:nvSpPr>
        <p:spPr>
          <a:xfrm>
            <a:off x="524533" y="1442700"/>
            <a:ext cx="1082000" cy="10408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109" name="Google Shape;109;p18"/>
          <p:cNvSpPr/>
          <p:nvPr/>
        </p:nvSpPr>
        <p:spPr>
          <a:xfrm>
            <a:off x="524533" y="2670467"/>
            <a:ext cx="1082000" cy="10408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110" name="Google Shape;110;p18"/>
          <p:cNvSpPr/>
          <p:nvPr/>
        </p:nvSpPr>
        <p:spPr>
          <a:xfrm>
            <a:off x="524533" y="3969933"/>
            <a:ext cx="1082000" cy="10408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111" name="Google Shape;111;p18"/>
          <p:cNvSpPr/>
          <p:nvPr/>
        </p:nvSpPr>
        <p:spPr>
          <a:xfrm>
            <a:off x="524533" y="5197733"/>
            <a:ext cx="1082000" cy="10408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277933" y="3522667"/>
            <a:ext cx="804000" cy="29012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 name="Google Shape;117;p19"/>
          <p:cNvSpPr/>
          <p:nvPr/>
        </p:nvSpPr>
        <p:spPr>
          <a:xfrm flipH="1">
            <a:off x="4420467" y="559200"/>
            <a:ext cx="2251600" cy="19772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 name="Google Shape;118;p19"/>
          <p:cNvSpPr/>
          <p:nvPr/>
        </p:nvSpPr>
        <p:spPr>
          <a:xfrm flipH="1">
            <a:off x="4045063" y="806433"/>
            <a:ext cx="2251600" cy="19772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 name="Google Shape;119;p19"/>
          <p:cNvSpPr/>
          <p:nvPr/>
        </p:nvSpPr>
        <p:spPr>
          <a:xfrm flipH="1">
            <a:off x="2168859" y="2279200"/>
            <a:ext cx="2251600" cy="19772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20" name="Google Shape;120;p19"/>
          <p:cNvGrpSpPr/>
          <p:nvPr/>
        </p:nvGrpSpPr>
        <p:grpSpPr>
          <a:xfrm>
            <a:off x="8842065" y="1128928"/>
            <a:ext cx="2354563" cy="2128043"/>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grpSp>
      <p:grpSp>
        <p:nvGrpSpPr>
          <p:cNvPr id="147" name="Google Shape;147;p19"/>
          <p:cNvGrpSpPr/>
          <p:nvPr/>
        </p:nvGrpSpPr>
        <p:grpSpPr>
          <a:xfrm>
            <a:off x="8842068" y="3002584"/>
            <a:ext cx="2354563" cy="2128043"/>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4" name="Google Shape;174;p19"/>
          <p:cNvGrpSpPr/>
          <p:nvPr/>
        </p:nvGrpSpPr>
        <p:grpSpPr>
          <a:xfrm>
            <a:off x="7335488" y="3002597"/>
            <a:ext cx="2354563" cy="2128043"/>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01" name="Google Shape;201;p19"/>
          <p:cNvGrpSpPr/>
          <p:nvPr/>
        </p:nvGrpSpPr>
        <p:grpSpPr>
          <a:xfrm>
            <a:off x="6498729" y="473679"/>
            <a:ext cx="2141065" cy="2238984"/>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en-SG"/>
                </a:p>
              </p:txBody>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en-SG"/>
                </a:p>
              </p:txBody>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en-SG"/>
                </a:p>
              </p:txBody>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235" name="Google Shape;235;p19"/>
          <p:cNvGrpSpPr/>
          <p:nvPr/>
        </p:nvGrpSpPr>
        <p:grpSpPr>
          <a:xfrm>
            <a:off x="4958326" y="3642005"/>
            <a:ext cx="2141065" cy="2238915"/>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en-SG"/>
                </a:p>
              </p:txBody>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en-SG"/>
                </a:p>
              </p:txBody>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en-SG"/>
                </a:p>
              </p:txBody>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269" name="Google Shape;269;p19"/>
          <p:cNvGrpSpPr/>
          <p:nvPr/>
        </p:nvGrpSpPr>
        <p:grpSpPr>
          <a:xfrm>
            <a:off x="1949601" y="4284916"/>
            <a:ext cx="2141065" cy="2238915"/>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en-SG"/>
                </a:p>
              </p:txBody>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en-SG"/>
                </a:p>
              </p:txBody>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txBody>
                <a:bodyPr/>
                <a:lstStyle/>
                <a:p>
                  <a:endParaRPr lang="en-SG"/>
                </a:p>
              </p:txBody>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sp>
        <p:nvSpPr>
          <p:cNvPr id="303" name="Google Shape;303;p19"/>
          <p:cNvSpPr/>
          <p:nvPr/>
        </p:nvSpPr>
        <p:spPr>
          <a:xfrm>
            <a:off x="695800" y="958433"/>
            <a:ext cx="442400" cy="16732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0"/>
          <p:cNvSpPr/>
          <p:nvPr/>
        </p:nvSpPr>
        <p:spPr>
          <a:xfrm>
            <a:off x="382933" y="1724800"/>
            <a:ext cx="4036400" cy="9156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2533">
                <a:solidFill>
                  <a:srgbClr val="666666"/>
                </a:solidFill>
              </a:rPr>
              <a:t>Softmax</a:t>
            </a:r>
            <a:endParaRPr sz="2533">
              <a:solidFill>
                <a:srgbClr val="666666"/>
              </a:solidFill>
            </a:endParaRPr>
          </a:p>
        </p:txBody>
      </p:sp>
      <p:sp>
        <p:nvSpPr>
          <p:cNvPr id="309" name="Google Shape;309;p20"/>
          <p:cNvSpPr/>
          <p:nvPr/>
        </p:nvSpPr>
        <p:spPr>
          <a:xfrm>
            <a:off x="382933" y="2965533"/>
            <a:ext cx="4036400" cy="9156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2533">
                <a:solidFill>
                  <a:srgbClr val="666666"/>
                </a:solidFill>
              </a:rPr>
              <a:t>Convolve</a:t>
            </a:r>
            <a:endParaRPr sz="2533">
              <a:solidFill>
                <a:srgbClr val="666666"/>
              </a:solidFill>
            </a:endParaRPr>
          </a:p>
        </p:txBody>
      </p:sp>
      <p:sp>
        <p:nvSpPr>
          <p:cNvPr id="310" name="Google Shape;310;p20"/>
          <p:cNvSpPr/>
          <p:nvPr/>
        </p:nvSpPr>
        <p:spPr>
          <a:xfrm>
            <a:off x="440800" y="4206267"/>
            <a:ext cx="4036400" cy="9156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2533">
                <a:solidFill>
                  <a:srgbClr val="666666"/>
                </a:solidFill>
              </a:rPr>
              <a:t>Sharpen</a:t>
            </a:r>
            <a:endParaRPr sz="2533">
              <a:solidFill>
                <a:srgbClr val="666666"/>
              </a:solidFill>
            </a:endParaRPr>
          </a:p>
        </p:txBody>
      </p:sp>
      <p:grpSp>
        <p:nvGrpSpPr>
          <p:cNvPr id="311" name="Google Shape;311;p20"/>
          <p:cNvGrpSpPr/>
          <p:nvPr/>
        </p:nvGrpSpPr>
        <p:grpSpPr>
          <a:xfrm>
            <a:off x="10004633" y="1217167"/>
            <a:ext cx="713600" cy="7136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10004633" y="3734700"/>
            <a:ext cx="713600" cy="7136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10004633" y="2475933"/>
            <a:ext cx="713600" cy="7136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10004633" y="4993467"/>
            <a:ext cx="713600" cy="7136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1"/>
          <p:cNvSpPr/>
          <p:nvPr/>
        </p:nvSpPr>
        <p:spPr>
          <a:xfrm>
            <a:off x="10004633" y="4993467"/>
            <a:ext cx="713600" cy="7136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328" name="Google Shape;328;p21"/>
          <p:cNvSpPr/>
          <p:nvPr/>
        </p:nvSpPr>
        <p:spPr>
          <a:xfrm>
            <a:off x="382933" y="1724800"/>
            <a:ext cx="4036400" cy="9156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r>
              <a:rPr lang="en" sz="2533">
                <a:solidFill>
                  <a:srgbClr val="FFFFFF"/>
                </a:solidFill>
              </a:rPr>
              <a:t>Softmax</a:t>
            </a:r>
            <a:endParaRPr sz="2533">
              <a:solidFill>
                <a:srgbClr val="FFFFFF"/>
              </a:solidFill>
            </a:endParaRPr>
          </a:p>
        </p:txBody>
      </p:sp>
      <p:sp>
        <p:nvSpPr>
          <p:cNvPr id="329" name="Google Shape;329;p21"/>
          <p:cNvSpPr/>
          <p:nvPr/>
        </p:nvSpPr>
        <p:spPr>
          <a:xfrm>
            <a:off x="382933" y="2965533"/>
            <a:ext cx="4036400" cy="9156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r>
              <a:rPr lang="en" sz="2533">
                <a:solidFill>
                  <a:srgbClr val="FFFFFF"/>
                </a:solidFill>
              </a:rPr>
              <a:t>Convolve</a:t>
            </a:r>
            <a:endParaRPr sz="2533">
              <a:solidFill>
                <a:srgbClr val="FFFFFF"/>
              </a:solidFill>
            </a:endParaRPr>
          </a:p>
        </p:txBody>
      </p:sp>
      <p:sp>
        <p:nvSpPr>
          <p:cNvPr id="330" name="Google Shape;330;p21"/>
          <p:cNvSpPr/>
          <p:nvPr/>
        </p:nvSpPr>
        <p:spPr>
          <a:xfrm>
            <a:off x="440800" y="4206267"/>
            <a:ext cx="4036400" cy="9156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r>
              <a:rPr lang="en" sz="2533">
                <a:solidFill>
                  <a:srgbClr val="FFFFFF"/>
                </a:solidFill>
              </a:rPr>
              <a:t>Sharpen</a:t>
            </a:r>
            <a:endParaRPr sz="2533">
              <a:solidFill>
                <a:srgbClr val="FFFFFF"/>
              </a:solidFill>
            </a:endParaRPr>
          </a:p>
        </p:txBody>
      </p:sp>
      <p:grpSp>
        <p:nvGrpSpPr>
          <p:cNvPr id="331" name="Google Shape;331;p21"/>
          <p:cNvGrpSpPr/>
          <p:nvPr/>
        </p:nvGrpSpPr>
        <p:grpSpPr>
          <a:xfrm>
            <a:off x="10004633" y="3734700"/>
            <a:ext cx="713600" cy="7136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10004633" y="2475933"/>
            <a:ext cx="713600" cy="7136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10103467" y="5071018"/>
            <a:ext cx="516213" cy="558801"/>
          </a:xfrm>
          <a:prstGeom prst="rect">
            <a:avLst/>
          </a:prstGeom>
          <a:noFill/>
          <a:ln>
            <a:noFill/>
          </a:ln>
        </p:spPr>
      </p:pic>
      <p:grpSp>
        <p:nvGrpSpPr>
          <p:cNvPr id="338" name="Google Shape;338;p21"/>
          <p:cNvGrpSpPr/>
          <p:nvPr/>
        </p:nvGrpSpPr>
        <p:grpSpPr>
          <a:xfrm>
            <a:off x="10004633" y="1217167"/>
            <a:ext cx="713600" cy="7136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3346067" y="2229967"/>
            <a:ext cx="736800" cy="10100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4050308" y="4966877"/>
            <a:ext cx="341200" cy="3444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grpSp>
      <p:grpSp>
        <p:nvGrpSpPr>
          <p:cNvPr id="349" name="Google Shape;349;p22"/>
          <p:cNvGrpSpPr/>
          <p:nvPr/>
        </p:nvGrpSpPr>
        <p:grpSpPr>
          <a:xfrm>
            <a:off x="3388836" y="4925189"/>
            <a:ext cx="431557" cy="427777"/>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txBody>
            <a:bodyPr/>
            <a:lstStyle/>
            <a:p>
              <a:endParaRPr lang="en-SG"/>
            </a:p>
          </p:txBody>
        </p:sp>
      </p:grpSp>
      <p:sp>
        <p:nvSpPr>
          <p:cNvPr id="352" name="Google Shape;352;p22"/>
          <p:cNvSpPr txBox="1"/>
          <p:nvPr/>
        </p:nvSpPr>
        <p:spPr>
          <a:xfrm>
            <a:off x="1641600" y="4753000"/>
            <a:ext cx="2178800" cy="238800"/>
          </a:xfrm>
          <a:prstGeom prst="rect">
            <a:avLst/>
          </a:prstGeom>
          <a:noFill/>
          <a:ln>
            <a:noFill/>
          </a:ln>
        </p:spPr>
        <p:txBody>
          <a:bodyPr spcFirstLastPara="1" wrap="square" lIns="121900" tIns="121900" rIns="121900" bIns="121900" anchor="t" anchorCtr="0">
            <a:noAutofit/>
          </a:bodyPr>
          <a:lstStyle/>
          <a:p>
            <a:pPr algn="ctr"/>
            <a:r>
              <a:rPr lang="en" sz="1467">
                <a:solidFill>
                  <a:schemeClr val="dk2"/>
                </a:solidFill>
              </a:rPr>
              <a:t>Positional </a:t>
            </a:r>
            <a:endParaRPr sz="1467">
              <a:solidFill>
                <a:schemeClr val="dk2"/>
              </a:solidFill>
            </a:endParaRPr>
          </a:p>
          <a:p>
            <a:pPr algn="ctr"/>
            <a:r>
              <a:rPr lang="en" sz="1467">
                <a:solidFill>
                  <a:schemeClr val="dk2"/>
                </a:solidFill>
              </a:rPr>
              <a:t>Encoding</a:t>
            </a:r>
            <a:endParaRPr sz="1467">
              <a:solidFill>
                <a:schemeClr val="dk2"/>
              </a:solidFill>
            </a:endParaRPr>
          </a:p>
        </p:txBody>
      </p:sp>
      <p:cxnSp>
        <p:nvCxnSpPr>
          <p:cNvPr id="353" name="Google Shape;353;p22"/>
          <p:cNvCxnSpPr>
            <a:stCxn id="348" idx="2"/>
            <a:endCxn id="350" idx="6"/>
          </p:cNvCxnSpPr>
          <p:nvPr/>
        </p:nvCxnSpPr>
        <p:spPr>
          <a:xfrm rot="10800000">
            <a:off x="3820308" y="5139077"/>
            <a:ext cx="2300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6575033" y="907767"/>
            <a:ext cx="2799200" cy="6022500"/>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Masked</a:t>
              </a:r>
              <a:endParaRPr sz="1467">
                <a:solidFill>
                  <a:srgbClr val="666666"/>
                </a:solidFill>
              </a:endParaRPr>
            </a:p>
            <a:p>
              <a:pPr algn="ctr"/>
              <a:r>
                <a:rPr lang="en" sz="1467">
                  <a:solidFill>
                    <a:srgbClr val="666666"/>
                  </a:solidFill>
                </a:rPr>
                <a:t>Multi-Head</a:t>
              </a:r>
              <a:endParaRPr sz="1467">
                <a:solidFill>
                  <a:srgbClr val="666666"/>
                </a:solidFill>
              </a:endParaRPr>
            </a:p>
            <a:p>
              <a:pPr algn="ctr"/>
              <a:r>
                <a:rPr lang="en" sz="1467">
                  <a:solidFill>
                    <a:srgbClr val="666666"/>
                  </a:solidFill>
                </a:rPr>
                <a:t>Attention</a:t>
              </a:r>
              <a:endParaRPr sz="1467">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Add &amp; Norm</a:t>
              </a:r>
              <a:endParaRPr sz="1467">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Output</a:t>
              </a:r>
              <a:endParaRPr sz="1467">
                <a:solidFill>
                  <a:srgbClr val="666666"/>
                </a:solidFill>
              </a:endParaRPr>
            </a:p>
            <a:p>
              <a:pPr algn="ctr"/>
              <a:r>
                <a:rPr lang="en" sz="1467">
                  <a:solidFill>
                    <a:srgbClr val="666666"/>
                  </a:solidFill>
                </a:rPr>
                <a:t>Embedding</a:t>
              </a:r>
              <a:endParaRPr sz="1467">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Multi-Head</a:t>
              </a:r>
              <a:endParaRPr sz="1467">
                <a:solidFill>
                  <a:srgbClr val="666666"/>
                </a:solidFill>
              </a:endParaRPr>
            </a:p>
            <a:p>
              <a:pPr algn="ctr"/>
              <a:r>
                <a:rPr lang="en" sz="1467">
                  <a:solidFill>
                    <a:srgbClr val="666666"/>
                  </a:solidFill>
                </a:rPr>
                <a:t>Attention</a:t>
              </a:r>
              <a:endParaRPr sz="1467">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Add &amp; Norm</a:t>
              </a:r>
              <a:endParaRPr sz="1467">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121900" tIns="121900" rIns="121900" bIns="121900" anchor="t" anchorCtr="0">
              <a:noAutofit/>
            </a:bodyPr>
            <a:lstStyle/>
            <a:p>
              <a:r>
                <a:rPr lang="en" sz="1467">
                  <a:solidFill>
                    <a:srgbClr val="999999"/>
                  </a:solidFill>
                </a:rPr>
                <a:t>Outputs(shifted right)</a:t>
              </a:r>
              <a:endParaRPr sz="1467">
                <a:solidFill>
                  <a:srgbClr val="999999"/>
                </a:solidFill>
              </a:endParaRPr>
            </a:p>
          </p:txBody>
        </p:sp>
      </p:grpSp>
      <p:grpSp>
        <p:nvGrpSpPr>
          <p:cNvPr id="368" name="Google Shape;368;p22"/>
          <p:cNvGrpSpPr/>
          <p:nvPr/>
        </p:nvGrpSpPr>
        <p:grpSpPr>
          <a:xfrm>
            <a:off x="7749641" y="4966893"/>
            <a:ext cx="341200" cy="3444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grpSp>
      <p:cxnSp>
        <p:nvCxnSpPr>
          <p:cNvPr id="371" name="Google Shape;371;p22"/>
          <p:cNvCxnSpPr>
            <a:stCxn id="358" idx="0"/>
            <a:endCxn id="370" idx="4"/>
          </p:cNvCxnSpPr>
          <p:nvPr/>
        </p:nvCxnSpPr>
        <p:spPr>
          <a:xfrm rot="10800000">
            <a:off x="7920333" y="5311133"/>
            <a:ext cx="6400" cy="3056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8277804" y="4925206"/>
            <a:ext cx="431497" cy="427777"/>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txBody>
            <a:bodyPr/>
            <a:lstStyle/>
            <a:p>
              <a:endParaRPr lang="en-SG"/>
            </a:p>
          </p:txBody>
        </p:sp>
      </p:grpSp>
      <p:sp>
        <p:nvSpPr>
          <p:cNvPr id="375" name="Google Shape;375;p22"/>
          <p:cNvSpPr txBox="1"/>
          <p:nvPr/>
        </p:nvSpPr>
        <p:spPr>
          <a:xfrm>
            <a:off x="8323500" y="4752984"/>
            <a:ext cx="2178800" cy="238800"/>
          </a:xfrm>
          <a:prstGeom prst="rect">
            <a:avLst/>
          </a:prstGeom>
          <a:noFill/>
          <a:ln>
            <a:noFill/>
          </a:ln>
        </p:spPr>
        <p:txBody>
          <a:bodyPr spcFirstLastPara="1" wrap="square" lIns="121900" tIns="121900" rIns="121900" bIns="121900" anchor="t" anchorCtr="0">
            <a:noAutofit/>
          </a:bodyPr>
          <a:lstStyle/>
          <a:p>
            <a:pPr algn="ctr"/>
            <a:r>
              <a:rPr lang="en" sz="1467">
                <a:solidFill>
                  <a:schemeClr val="dk2"/>
                </a:solidFill>
              </a:rPr>
              <a:t>Positional </a:t>
            </a:r>
            <a:endParaRPr sz="1467">
              <a:solidFill>
                <a:schemeClr val="dk2"/>
              </a:solidFill>
            </a:endParaRPr>
          </a:p>
          <a:p>
            <a:pPr algn="ctr"/>
            <a:r>
              <a:rPr lang="en" sz="1467">
                <a:solidFill>
                  <a:schemeClr val="dk2"/>
                </a:solidFill>
              </a:rPr>
              <a:t>Encoding</a:t>
            </a:r>
            <a:endParaRPr sz="1467">
              <a:solidFill>
                <a:schemeClr val="dk2"/>
              </a:solidFill>
            </a:endParaRPr>
          </a:p>
        </p:txBody>
      </p:sp>
      <p:grpSp>
        <p:nvGrpSpPr>
          <p:cNvPr id="376" name="Google Shape;376;p22"/>
          <p:cNvGrpSpPr/>
          <p:nvPr/>
        </p:nvGrpSpPr>
        <p:grpSpPr>
          <a:xfrm>
            <a:off x="2833967" y="2078533"/>
            <a:ext cx="2552400" cy="4779467"/>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121900" tIns="121900" rIns="121900" bIns="121900" anchor="ctr" anchorCtr="0">
              <a:noAutofit/>
            </a:bodyPr>
            <a:lstStyle/>
            <a:p>
              <a:endParaRPr sz="2400"/>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Multi-Head</a:t>
              </a:r>
              <a:endParaRPr sz="1467">
                <a:solidFill>
                  <a:srgbClr val="666666"/>
                </a:solidFill>
              </a:endParaRPr>
            </a:p>
            <a:p>
              <a:pPr algn="ctr"/>
              <a:r>
                <a:rPr lang="en" sz="1467">
                  <a:solidFill>
                    <a:srgbClr val="666666"/>
                  </a:solidFill>
                </a:rPr>
                <a:t>Attention</a:t>
              </a:r>
              <a:endParaRPr sz="1467">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Add &amp; Norm</a:t>
              </a:r>
              <a:endParaRPr sz="1467">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Input</a:t>
              </a:r>
              <a:endParaRPr sz="1467">
                <a:solidFill>
                  <a:srgbClr val="666666"/>
                </a:solidFill>
              </a:endParaRPr>
            </a:p>
            <a:p>
              <a:pPr algn="ctr"/>
              <a:r>
                <a:rPr lang="en" sz="1467">
                  <a:solidFill>
                    <a:srgbClr val="666666"/>
                  </a:solidFill>
                </a:rPr>
                <a:t>Embedding</a:t>
              </a:r>
              <a:endParaRPr sz="1467">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Feed</a:t>
              </a:r>
              <a:endParaRPr sz="1467">
                <a:solidFill>
                  <a:srgbClr val="666666"/>
                </a:solidFill>
              </a:endParaRPr>
            </a:p>
            <a:p>
              <a:pPr algn="ctr"/>
              <a:r>
                <a:rPr lang="en" sz="1467">
                  <a:solidFill>
                    <a:srgbClr val="666666"/>
                  </a:solidFill>
                </a:rPr>
                <a:t>Forward</a:t>
              </a:r>
              <a:endParaRPr sz="1467">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Add &amp; Norm</a:t>
              </a:r>
              <a:endParaRPr sz="1467">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121900" tIns="121900" rIns="121900" bIns="121900" anchor="t" anchorCtr="0">
              <a:noAutofit/>
            </a:bodyPr>
            <a:lstStyle/>
            <a:p>
              <a:r>
                <a:rPr lang="en" sz="1467">
                  <a:solidFill>
                    <a:srgbClr val="999999"/>
                  </a:solidFill>
                </a:rPr>
                <a:t>Inputs</a:t>
              </a:r>
              <a:endParaRPr sz="1467">
                <a:solidFill>
                  <a:srgbClr val="999999"/>
                </a:solidFill>
              </a:endParaRPr>
            </a:p>
          </p:txBody>
        </p:sp>
      </p:grpSp>
      <p:sp>
        <p:nvSpPr>
          <p:cNvPr id="390" name="Google Shape;390;p22"/>
          <p:cNvSpPr/>
          <p:nvPr/>
        </p:nvSpPr>
        <p:spPr>
          <a:xfrm>
            <a:off x="6910233" y="1453533"/>
            <a:ext cx="2020000" cy="5136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Feed</a:t>
            </a:r>
            <a:endParaRPr sz="1467">
              <a:solidFill>
                <a:srgbClr val="666666"/>
              </a:solidFill>
            </a:endParaRPr>
          </a:p>
          <a:p>
            <a:pPr algn="ctr"/>
            <a:r>
              <a:rPr lang="en" sz="1467">
                <a:solidFill>
                  <a:srgbClr val="666666"/>
                </a:solidFill>
              </a:rPr>
              <a:t>Forward</a:t>
            </a:r>
            <a:endParaRPr sz="1467">
              <a:solidFill>
                <a:srgbClr val="666666"/>
              </a:solidFill>
            </a:endParaRPr>
          </a:p>
        </p:txBody>
      </p:sp>
      <p:cxnSp>
        <p:nvCxnSpPr>
          <p:cNvPr id="391" name="Google Shape;391;p22"/>
          <p:cNvCxnSpPr>
            <a:stCxn id="370" idx="0"/>
            <a:endCxn id="357" idx="3"/>
          </p:cNvCxnSpPr>
          <p:nvPr/>
        </p:nvCxnSpPr>
        <p:spPr>
          <a:xfrm rot="-5400000">
            <a:off x="7720441" y="3753493"/>
            <a:ext cx="1413200" cy="10136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5292367" y="1145400"/>
            <a:ext cx="1130400" cy="32624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7479500" y="3084867"/>
            <a:ext cx="800" cy="2584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4220908" y="4290477"/>
            <a:ext cx="5600" cy="6764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4220900" y="5311133"/>
            <a:ext cx="0" cy="3056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7200500" y="3084867"/>
            <a:ext cx="800" cy="2584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6910233" y="1102000"/>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Add &amp; Norm</a:t>
            </a:r>
            <a:endParaRPr sz="1467">
              <a:solidFill>
                <a:srgbClr val="666666"/>
              </a:solidFill>
            </a:endParaRPr>
          </a:p>
        </p:txBody>
      </p:sp>
      <p:cxnSp>
        <p:nvCxnSpPr>
          <p:cNvPr id="398" name="Google Shape;398;p22"/>
          <p:cNvCxnSpPr/>
          <p:nvPr/>
        </p:nvCxnSpPr>
        <p:spPr>
          <a:xfrm rot="5400000" flipH="1">
            <a:off x="3346067" y="2229967"/>
            <a:ext cx="736800" cy="10100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7920133" y="1967000"/>
            <a:ext cx="3600" cy="2444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7920233" y="1363600"/>
            <a:ext cx="0" cy="900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7922133" y="2342200"/>
            <a:ext cx="1011600" cy="9740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7922417" y="1233100"/>
            <a:ext cx="1009200" cy="8716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6910233" y="583984"/>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Linear</a:t>
            </a:r>
            <a:endParaRPr sz="1467">
              <a:solidFill>
                <a:srgbClr val="666666"/>
              </a:solidFill>
            </a:endParaRPr>
          </a:p>
        </p:txBody>
      </p:sp>
      <p:sp>
        <p:nvSpPr>
          <p:cNvPr id="404" name="Google Shape;404;p22"/>
          <p:cNvSpPr/>
          <p:nvPr/>
        </p:nvSpPr>
        <p:spPr>
          <a:xfrm>
            <a:off x="6910233" y="142533"/>
            <a:ext cx="2020000" cy="2616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666666"/>
                </a:solidFill>
              </a:rPr>
              <a:t>Softmax</a:t>
            </a:r>
            <a:endParaRPr sz="1467">
              <a:solidFill>
                <a:srgbClr val="666666"/>
              </a:solidFill>
            </a:endParaRPr>
          </a:p>
        </p:txBody>
      </p:sp>
      <p:cxnSp>
        <p:nvCxnSpPr>
          <p:cNvPr id="405" name="Google Shape;405;p22"/>
          <p:cNvCxnSpPr>
            <a:stCxn id="397" idx="0"/>
            <a:endCxn id="403" idx="2"/>
          </p:cNvCxnSpPr>
          <p:nvPr/>
        </p:nvCxnSpPr>
        <p:spPr>
          <a:xfrm rot="10800000">
            <a:off x="7920233" y="845600"/>
            <a:ext cx="0" cy="2564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7920233" y="404133"/>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7920233" y="404133"/>
            <a:ext cx="0" cy="180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8090841" y="5109211"/>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8090841" y="5139093"/>
            <a:ext cx="186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3"/>
          <p:cNvSpPr/>
          <p:nvPr/>
        </p:nvSpPr>
        <p:spPr>
          <a:xfrm>
            <a:off x="5829733" y="929800"/>
            <a:ext cx="2552400" cy="39552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415" name="Google Shape;415;p23"/>
          <p:cNvSpPr/>
          <p:nvPr/>
        </p:nvSpPr>
        <p:spPr>
          <a:xfrm>
            <a:off x="2905467" y="2303667"/>
            <a:ext cx="2552400" cy="25812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416" name="Google Shape;416;p23"/>
          <p:cNvSpPr/>
          <p:nvPr/>
        </p:nvSpPr>
        <p:spPr>
          <a:xfrm>
            <a:off x="3288067" y="4002133"/>
            <a:ext cx="2020000" cy="5136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CCCCCC"/>
                </a:solidFill>
              </a:rPr>
              <a:t>Multi-Head</a:t>
            </a:r>
            <a:endParaRPr sz="1467">
              <a:solidFill>
                <a:srgbClr val="CCCCCC"/>
              </a:solidFill>
            </a:endParaRPr>
          </a:p>
          <a:p>
            <a:pPr algn="ctr"/>
            <a:r>
              <a:rPr lang="en" sz="1467">
                <a:solidFill>
                  <a:srgbClr val="CCCCCC"/>
                </a:solidFill>
              </a:rPr>
              <a:t>Attention</a:t>
            </a:r>
            <a:endParaRPr sz="1467">
              <a:solidFill>
                <a:srgbClr val="CCCCCC"/>
              </a:solidFill>
            </a:endParaRPr>
          </a:p>
        </p:txBody>
      </p:sp>
      <p:sp>
        <p:nvSpPr>
          <p:cNvPr id="417" name="Google Shape;417;p23"/>
          <p:cNvSpPr/>
          <p:nvPr/>
        </p:nvSpPr>
        <p:spPr>
          <a:xfrm>
            <a:off x="3287933" y="3648200"/>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Add &amp; Norm</a:t>
            </a:r>
            <a:endParaRPr sz="1467">
              <a:solidFill>
                <a:srgbClr val="D9D9D9"/>
              </a:solidFill>
            </a:endParaRPr>
          </a:p>
        </p:txBody>
      </p:sp>
      <p:sp>
        <p:nvSpPr>
          <p:cNvPr id="418" name="Google Shape;418;p23"/>
          <p:cNvSpPr/>
          <p:nvPr/>
        </p:nvSpPr>
        <p:spPr>
          <a:xfrm>
            <a:off x="3288067" y="5623433"/>
            <a:ext cx="2020000" cy="5812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Input</a:t>
            </a:r>
            <a:endParaRPr sz="1467">
              <a:solidFill>
                <a:srgbClr val="D9D9D9"/>
              </a:solidFill>
            </a:endParaRPr>
          </a:p>
          <a:p>
            <a:pPr algn="ctr"/>
            <a:r>
              <a:rPr lang="en" sz="1467">
                <a:solidFill>
                  <a:srgbClr val="D9D9D9"/>
                </a:solidFill>
              </a:rPr>
              <a:t>Embedding</a:t>
            </a:r>
            <a:endParaRPr sz="1467">
              <a:solidFill>
                <a:srgbClr val="D9D9D9"/>
              </a:solidFill>
            </a:endParaRPr>
          </a:p>
        </p:txBody>
      </p:sp>
      <p:grpSp>
        <p:nvGrpSpPr>
          <p:cNvPr id="419" name="Google Shape;419;p23"/>
          <p:cNvGrpSpPr/>
          <p:nvPr/>
        </p:nvGrpSpPr>
        <p:grpSpPr>
          <a:xfrm>
            <a:off x="4127441" y="5020111"/>
            <a:ext cx="341200" cy="3444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grpSp>
      <p:grpSp>
        <p:nvGrpSpPr>
          <p:cNvPr id="422" name="Google Shape;422;p23"/>
          <p:cNvGrpSpPr/>
          <p:nvPr/>
        </p:nvGrpSpPr>
        <p:grpSpPr>
          <a:xfrm>
            <a:off x="3288066" y="4935465"/>
            <a:ext cx="542908" cy="5136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txBody>
            <a:bodyPr/>
            <a:lstStyle/>
            <a:p>
              <a:endParaRPr lang="en-SG"/>
            </a:p>
          </p:txBody>
        </p:sp>
      </p:grpSp>
      <p:cxnSp>
        <p:nvCxnSpPr>
          <p:cNvPr id="425" name="Google Shape;425;p23"/>
          <p:cNvCxnSpPr>
            <a:endCxn id="418" idx="2"/>
          </p:cNvCxnSpPr>
          <p:nvPr/>
        </p:nvCxnSpPr>
        <p:spPr>
          <a:xfrm rot="10800000">
            <a:off x="4298067" y="6204633"/>
            <a:ext cx="6000" cy="3076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4298041" y="5364511"/>
            <a:ext cx="0" cy="2616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4298041" y="4515711"/>
            <a:ext cx="0" cy="5044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6096000" y="5634233"/>
            <a:ext cx="2020000" cy="5812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Output</a:t>
            </a:r>
            <a:endParaRPr sz="1467">
              <a:solidFill>
                <a:srgbClr val="D9D9D9"/>
              </a:solidFill>
            </a:endParaRPr>
          </a:p>
          <a:p>
            <a:pPr algn="ctr"/>
            <a:r>
              <a:rPr lang="en" sz="1467">
                <a:solidFill>
                  <a:srgbClr val="D9D9D9"/>
                </a:solidFill>
              </a:rPr>
              <a:t>Embedding</a:t>
            </a:r>
            <a:endParaRPr sz="1467">
              <a:solidFill>
                <a:srgbClr val="D9D9D9"/>
              </a:solidFill>
            </a:endParaRPr>
          </a:p>
        </p:txBody>
      </p:sp>
      <p:cxnSp>
        <p:nvCxnSpPr>
          <p:cNvPr id="429" name="Google Shape;429;p23"/>
          <p:cNvCxnSpPr/>
          <p:nvPr/>
        </p:nvCxnSpPr>
        <p:spPr>
          <a:xfrm rot="10800000">
            <a:off x="7103000" y="6248600"/>
            <a:ext cx="6000" cy="3076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3830865" y="5192265"/>
            <a:ext cx="2964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3424667" y="3642333"/>
            <a:ext cx="736800" cy="10100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4297933" y="390980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4298067" y="3909733"/>
            <a:ext cx="0" cy="924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3288000" y="2790467"/>
            <a:ext cx="2020000" cy="5136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Feed</a:t>
            </a:r>
            <a:endParaRPr sz="1467">
              <a:solidFill>
                <a:srgbClr val="D9D9D9"/>
              </a:solidFill>
            </a:endParaRPr>
          </a:p>
          <a:p>
            <a:pPr algn="ctr"/>
            <a:r>
              <a:rPr lang="en" sz="1467">
                <a:solidFill>
                  <a:srgbClr val="D9D9D9"/>
                </a:solidFill>
              </a:rPr>
              <a:t>Forward</a:t>
            </a:r>
            <a:endParaRPr sz="1467">
              <a:solidFill>
                <a:srgbClr val="D9D9D9"/>
              </a:solidFill>
            </a:endParaRPr>
          </a:p>
        </p:txBody>
      </p:sp>
      <p:sp>
        <p:nvSpPr>
          <p:cNvPr id="435" name="Google Shape;435;p23"/>
          <p:cNvSpPr/>
          <p:nvPr/>
        </p:nvSpPr>
        <p:spPr>
          <a:xfrm>
            <a:off x="3287867" y="2436533"/>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Add &amp; Norm</a:t>
            </a:r>
            <a:endParaRPr sz="1467">
              <a:solidFill>
                <a:srgbClr val="D9D9D9"/>
              </a:solidFill>
            </a:endParaRPr>
          </a:p>
        </p:txBody>
      </p:sp>
      <p:cxnSp>
        <p:nvCxnSpPr>
          <p:cNvPr id="436" name="Google Shape;436;p23"/>
          <p:cNvCxnSpPr>
            <a:stCxn id="417" idx="0"/>
            <a:endCxn id="434" idx="2"/>
          </p:cNvCxnSpPr>
          <p:nvPr/>
        </p:nvCxnSpPr>
        <p:spPr>
          <a:xfrm rot="10800000">
            <a:off x="4297933" y="3304200"/>
            <a:ext cx="0" cy="344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3424667" y="2437133"/>
            <a:ext cx="736800" cy="10100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6096067" y="3681333"/>
            <a:ext cx="2020000" cy="84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Masked</a:t>
            </a:r>
            <a:endParaRPr sz="1467">
              <a:solidFill>
                <a:srgbClr val="D9D9D9"/>
              </a:solidFill>
            </a:endParaRPr>
          </a:p>
          <a:p>
            <a:pPr algn="ctr"/>
            <a:r>
              <a:rPr lang="en" sz="1467">
                <a:solidFill>
                  <a:srgbClr val="D9D9D9"/>
                </a:solidFill>
              </a:rPr>
              <a:t>Multi-Head</a:t>
            </a:r>
            <a:endParaRPr sz="1467">
              <a:solidFill>
                <a:srgbClr val="D9D9D9"/>
              </a:solidFill>
            </a:endParaRPr>
          </a:p>
          <a:p>
            <a:pPr algn="ctr"/>
            <a:r>
              <a:rPr lang="en" sz="1467">
                <a:solidFill>
                  <a:srgbClr val="D9D9D9"/>
                </a:solidFill>
              </a:rPr>
              <a:t>Attention</a:t>
            </a:r>
            <a:endParaRPr sz="1467">
              <a:solidFill>
                <a:srgbClr val="D9D9D9"/>
              </a:solidFill>
            </a:endParaRPr>
          </a:p>
        </p:txBody>
      </p:sp>
      <p:sp>
        <p:nvSpPr>
          <p:cNvPr id="439" name="Google Shape;439;p23"/>
          <p:cNvSpPr/>
          <p:nvPr/>
        </p:nvSpPr>
        <p:spPr>
          <a:xfrm>
            <a:off x="6095933" y="3327400"/>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Add &amp; Norm</a:t>
            </a:r>
            <a:endParaRPr sz="1467">
              <a:solidFill>
                <a:srgbClr val="D9D9D9"/>
              </a:solidFill>
            </a:endParaRPr>
          </a:p>
        </p:txBody>
      </p:sp>
      <p:cxnSp>
        <p:nvCxnSpPr>
          <p:cNvPr id="440" name="Google Shape;440;p23"/>
          <p:cNvCxnSpPr>
            <a:stCxn id="438" idx="0"/>
            <a:endCxn id="439" idx="2"/>
          </p:cNvCxnSpPr>
          <p:nvPr/>
        </p:nvCxnSpPr>
        <p:spPr>
          <a:xfrm rot="10800000">
            <a:off x="7106067" y="3588933"/>
            <a:ext cx="0" cy="924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7560829" y="4945585"/>
            <a:ext cx="565601" cy="5136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txBody>
            <a:bodyPr/>
            <a:lstStyle/>
            <a:p>
              <a:endParaRPr lang="en-SG"/>
            </a:p>
          </p:txBody>
        </p:sp>
      </p:grpSp>
      <p:cxnSp>
        <p:nvCxnSpPr>
          <p:cNvPr id="444" name="Google Shape;444;p23"/>
          <p:cNvCxnSpPr/>
          <p:nvPr/>
        </p:nvCxnSpPr>
        <p:spPr>
          <a:xfrm rot="10800000" flipH="1">
            <a:off x="7106000" y="5383433"/>
            <a:ext cx="8400" cy="2508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7283740" y="5202385"/>
            <a:ext cx="2772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7105940" y="4545785"/>
            <a:ext cx="4400" cy="4844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6897533" y="3666600"/>
            <a:ext cx="1426800" cy="10100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6100267" y="2545467"/>
            <a:ext cx="2020000" cy="5136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Multi-Head</a:t>
            </a:r>
            <a:endParaRPr sz="1467">
              <a:solidFill>
                <a:srgbClr val="D9D9D9"/>
              </a:solidFill>
            </a:endParaRPr>
          </a:p>
          <a:p>
            <a:pPr algn="ctr"/>
            <a:r>
              <a:rPr lang="en" sz="1467">
                <a:solidFill>
                  <a:srgbClr val="D9D9D9"/>
                </a:solidFill>
              </a:rPr>
              <a:t>Attention</a:t>
            </a:r>
            <a:endParaRPr sz="1467">
              <a:solidFill>
                <a:srgbClr val="D9D9D9"/>
              </a:solidFill>
            </a:endParaRPr>
          </a:p>
        </p:txBody>
      </p:sp>
      <p:sp>
        <p:nvSpPr>
          <p:cNvPr id="450" name="Google Shape;450;p23"/>
          <p:cNvSpPr/>
          <p:nvPr/>
        </p:nvSpPr>
        <p:spPr>
          <a:xfrm>
            <a:off x="6100133" y="2191533"/>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Add &amp; Norm</a:t>
            </a:r>
            <a:endParaRPr sz="1467">
              <a:solidFill>
                <a:srgbClr val="D9D9D9"/>
              </a:solidFill>
            </a:endParaRPr>
          </a:p>
        </p:txBody>
      </p:sp>
      <p:cxnSp>
        <p:nvCxnSpPr>
          <p:cNvPr id="451" name="Google Shape;451;p23"/>
          <p:cNvCxnSpPr>
            <a:stCxn id="449" idx="0"/>
            <a:endCxn id="450" idx="2"/>
          </p:cNvCxnSpPr>
          <p:nvPr/>
        </p:nvCxnSpPr>
        <p:spPr>
          <a:xfrm rot="10800000">
            <a:off x="7110267" y="2453067"/>
            <a:ext cx="0" cy="924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6100333" y="1409600"/>
            <a:ext cx="2020000" cy="5136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Feed</a:t>
            </a:r>
            <a:endParaRPr sz="1467">
              <a:solidFill>
                <a:srgbClr val="D9D9D9"/>
              </a:solidFill>
            </a:endParaRPr>
          </a:p>
          <a:p>
            <a:pPr algn="ctr"/>
            <a:r>
              <a:rPr lang="en" sz="1467">
                <a:solidFill>
                  <a:srgbClr val="D9D9D9"/>
                </a:solidFill>
              </a:rPr>
              <a:t>Forward</a:t>
            </a:r>
            <a:endParaRPr sz="1467">
              <a:solidFill>
                <a:srgbClr val="D9D9D9"/>
              </a:solidFill>
            </a:endParaRPr>
          </a:p>
        </p:txBody>
      </p:sp>
      <p:sp>
        <p:nvSpPr>
          <p:cNvPr id="453" name="Google Shape;453;p23"/>
          <p:cNvSpPr/>
          <p:nvPr/>
        </p:nvSpPr>
        <p:spPr>
          <a:xfrm>
            <a:off x="6100200" y="1055667"/>
            <a:ext cx="2020000" cy="2616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Add &amp; Norm</a:t>
            </a:r>
            <a:endParaRPr sz="1467">
              <a:solidFill>
                <a:srgbClr val="D9D9D9"/>
              </a:solidFill>
            </a:endParaRPr>
          </a:p>
        </p:txBody>
      </p:sp>
      <p:cxnSp>
        <p:nvCxnSpPr>
          <p:cNvPr id="454" name="Google Shape;454;p23"/>
          <p:cNvCxnSpPr>
            <a:stCxn id="452" idx="0"/>
            <a:endCxn id="453" idx="2"/>
          </p:cNvCxnSpPr>
          <p:nvPr/>
        </p:nvCxnSpPr>
        <p:spPr>
          <a:xfrm rot="10800000">
            <a:off x="7110333" y="1317200"/>
            <a:ext cx="0" cy="924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6100333" y="555200"/>
            <a:ext cx="2020000" cy="2616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Linear</a:t>
            </a:r>
            <a:endParaRPr sz="1467">
              <a:solidFill>
                <a:srgbClr val="D9D9D9"/>
              </a:solidFill>
            </a:endParaRPr>
          </a:p>
        </p:txBody>
      </p:sp>
      <p:sp>
        <p:nvSpPr>
          <p:cNvPr id="456" name="Google Shape;456;p23"/>
          <p:cNvSpPr/>
          <p:nvPr/>
        </p:nvSpPr>
        <p:spPr>
          <a:xfrm>
            <a:off x="6095933" y="79000"/>
            <a:ext cx="2020000" cy="2616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rgbClr val="D9D9D9"/>
                </a:solidFill>
              </a:rPr>
              <a:t>Softmax</a:t>
            </a:r>
            <a:endParaRPr sz="1467">
              <a:solidFill>
                <a:srgbClr val="D9D9D9"/>
              </a:solidFill>
            </a:endParaRPr>
          </a:p>
        </p:txBody>
      </p:sp>
      <p:cxnSp>
        <p:nvCxnSpPr>
          <p:cNvPr id="457" name="Google Shape;457;p23"/>
          <p:cNvCxnSpPr>
            <a:stCxn id="439" idx="0"/>
            <a:endCxn id="449" idx="2"/>
          </p:cNvCxnSpPr>
          <p:nvPr/>
        </p:nvCxnSpPr>
        <p:spPr>
          <a:xfrm rot="10800000" flipH="1">
            <a:off x="7105933" y="3059000"/>
            <a:ext cx="4400" cy="2684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7110133" y="1923133"/>
            <a:ext cx="400" cy="2684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7112533" y="1183933"/>
            <a:ext cx="1005200" cy="10100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7110200" y="816867"/>
            <a:ext cx="0" cy="2388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7105933" y="340600"/>
            <a:ext cx="0" cy="2084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4298067" y="2698133"/>
            <a:ext cx="0" cy="924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4297867" y="2436533"/>
            <a:ext cx="2443200" cy="8016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7107733" y="2322333"/>
            <a:ext cx="1012400" cy="8888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6928210" y="5030185"/>
            <a:ext cx="355463" cy="3444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grpSp>
      <p:sp>
        <p:nvSpPr>
          <p:cNvPr id="471" name="Google Shape;471;p23"/>
          <p:cNvSpPr txBox="1"/>
          <p:nvPr/>
        </p:nvSpPr>
        <p:spPr>
          <a:xfrm>
            <a:off x="3920933" y="6401800"/>
            <a:ext cx="896000" cy="238800"/>
          </a:xfrm>
          <a:prstGeom prst="rect">
            <a:avLst/>
          </a:prstGeom>
          <a:noFill/>
          <a:ln>
            <a:noFill/>
          </a:ln>
        </p:spPr>
        <p:txBody>
          <a:bodyPr spcFirstLastPara="1" wrap="square" lIns="121900" tIns="121900" rIns="121900" bIns="121900" anchor="t" anchorCtr="0">
            <a:noAutofit/>
          </a:bodyPr>
          <a:lstStyle/>
          <a:p>
            <a:r>
              <a:rPr lang="en" sz="1467">
                <a:solidFill>
                  <a:srgbClr val="999999"/>
                </a:solidFill>
              </a:rPr>
              <a:t>Inputs</a:t>
            </a:r>
            <a:endParaRPr sz="1467">
              <a:solidFill>
                <a:srgbClr val="999999"/>
              </a:solidFill>
            </a:endParaRPr>
          </a:p>
        </p:txBody>
      </p:sp>
      <p:sp>
        <p:nvSpPr>
          <p:cNvPr id="472" name="Google Shape;472;p23"/>
          <p:cNvSpPr txBox="1"/>
          <p:nvPr/>
        </p:nvSpPr>
        <p:spPr>
          <a:xfrm>
            <a:off x="6016533" y="6475067"/>
            <a:ext cx="2178800" cy="238800"/>
          </a:xfrm>
          <a:prstGeom prst="rect">
            <a:avLst/>
          </a:prstGeom>
          <a:noFill/>
          <a:ln>
            <a:noFill/>
          </a:ln>
        </p:spPr>
        <p:txBody>
          <a:bodyPr spcFirstLastPara="1" wrap="square" lIns="121900" tIns="121900" rIns="121900" bIns="121900" anchor="t" anchorCtr="0">
            <a:noAutofit/>
          </a:bodyPr>
          <a:lstStyle/>
          <a:p>
            <a:r>
              <a:rPr lang="en" sz="1467">
                <a:solidFill>
                  <a:srgbClr val="999999"/>
                </a:solidFill>
              </a:rPr>
              <a:t>Outputs (shifted right)</a:t>
            </a:r>
            <a:endParaRPr sz="1467">
              <a:solidFill>
                <a:srgbClr val="999999"/>
              </a:solidFill>
            </a:endParaRPr>
          </a:p>
        </p:txBody>
      </p:sp>
      <p:sp>
        <p:nvSpPr>
          <p:cNvPr id="473" name="Google Shape;473;p23"/>
          <p:cNvSpPr txBox="1"/>
          <p:nvPr/>
        </p:nvSpPr>
        <p:spPr>
          <a:xfrm>
            <a:off x="7656667" y="4859384"/>
            <a:ext cx="2178800" cy="238800"/>
          </a:xfrm>
          <a:prstGeom prst="rect">
            <a:avLst/>
          </a:prstGeom>
          <a:noFill/>
          <a:ln>
            <a:noFill/>
          </a:ln>
        </p:spPr>
        <p:txBody>
          <a:bodyPr spcFirstLastPara="1" wrap="square" lIns="121900" tIns="121900" rIns="121900" bIns="121900" anchor="t" anchorCtr="0">
            <a:noAutofit/>
          </a:bodyPr>
          <a:lstStyle/>
          <a:p>
            <a:pPr algn="ctr"/>
            <a:r>
              <a:rPr lang="en" sz="1467">
                <a:solidFill>
                  <a:srgbClr val="999999"/>
                </a:solidFill>
              </a:rPr>
              <a:t>Positional </a:t>
            </a:r>
            <a:endParaRPr sz="1467">
              <a:solidFill>
                <a:srgbClr val="999999"/>
              </a:solidFill>
            </a:endParaRPr>
          </a:p>
          <a:p>
            <a:pPr algn="ctr"/>
            <a:r>
              <a:rPr lang="en" sz="1467">
                <a:solidFill>
                  <a:srgbClr val="999999"/>
                </a:solidFill>
              </a:rPr>
              <a:t>Encoding</a:t>
            </a:r>
            <a:endParaRPr sz="1467">
              <a:solidFill>
                <a:srgbClr val="999999"/>
              </a:solidFill>
            </a:endParaRPr>
          </a:p>
        </p:txBody>
      </p:sp>
      <p:sp>
        <p:nvSpPr>
          <p:cNvPr id="474" name="Google Shape;474;p23"/>
          <p:cNvSpPr txBox="1"/>
          <p:nvPr/>
        </p:nvSpPr>
        <p:spPr>
          <a:xfrm>
            <a:off x="1523867" y="4843984"/>
            <a:ext cx="2178800" cy="238800"/>
          </a:xfrm>
          <a:prstGeom prst="rect">
            <a:avLst/>
          </a:prstGeom>
          <a:noFill/>
          <a:ln>
            <a:noFill/>
          </a:ln>
        </p:spPr>
        <p:txBody>
          <a:bodyPr spcFirstLastPara="1" wrap="square" lIns="121900" tIns="121900" rIns="121900" bIns="121900" anchor="t" anchorCtr="0">
            <a:noAutofit/>
          </a:bodyPr>
          <a:lstStyle/>
          <a:p>
            <a:pPr algn="ctr"/>
            <a:r>
              <a:rPr lang="en" sz="1467">
                <a:solidFill>
                  <a:srgbClr val="999999"/>
                </a:solidFill>
              </a:rPr>
              <a:t>Positional </a:t>
            </a:r>
            <a:endParaRPr sz="1467">
              <a:solidFill>
                <a:srgbClr val="999999"/>
              </a:solidFill>
            </a:endParaRPr>
          </a:p>
          <a:p>
            <a:pPr algn="ctr"/>
            <a:r>
              <a:rPr lang="en" sz="1467">
                <a:solidFill>
                  <a:srgbClr val="999999"/>
                </a:solidFill>
              </a:rPr>
              <a:t>Encoding</a:t>
            </a:r>
            <a:endParaRPr sz="1467">
              <a:solidFill>
                <a:srgbClr val="999999"/>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24"/>
          <p:cNvSpPr/>
          <p:nvPr/>
        </p:nvSpPr>
        <p:spPr>
          <a:xfrm>
            <a:off x="4593167" y="3567100"/>
            <a:ext cx="3203200" cy="6512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rgbClr val="666666"/>
                </a:solidFill>
              </a:rPr>
              <a:t>Tokenize</a:t>
            </a:r>
            <a:endParaRPr sz="2400">
              <a:solidFill>
                <a:srgbClr val="666666"/>
              </a:solidFill>
            </a:endParaRPr>
          </a:p>
        </p:txBody>
      </p:sp>
      <p:sp>
        <p:nvSpPr>
          <p:cNvPr id="480" name="Google Shape;480;p24"/>
          <p:cNvSpPr/>
          <p:nvPr/>
        </p:nvSpPr>
        <p:spPr>
          <a:xfrm>
            <a:off x="567867" y="1590700"/>
            <a:ext cx="1995200" cy="8704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I</a:t>
            </a:r>
            <a:endParaRPr sz="2400"/>
          </a:p>
        </p:txBody>
      </p:sp>
      <p:sp>
        <p:nvSpPr>
          <p:cNvPr id="481" name="Google Shape;481;p24"/>
          <p:cNvSpPr/>
          <p:nvPr/>
        </p:nvSpPr>
        <p:spPr>
          <a:xfrm>
            <a:off x="2882500" y="1590700"/>
            <a:ext cx="1995200" cy="8704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love</a:t>
            </a:r>
            <a:endParaRPr sz="2400"/>
          </a:p>
        </p:txBody>
      </p:sp>
      <p:sp>
        <p:nvSpPr>
          <p:cNvPr id="482" name="Google Shape;482;p24"/>
          <p:cNvSpPr/>
          <p:nvPr/>
        </p:nvSpPr>
        <p:spPr>
          <a:xfrm>
            <a:off x="5197167" y="1590700"/>
            <a:ext cx="1995200" cy="8704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coding</a:t>
            </a:r>
            <a:endParaRPr sz="2400"/>
          </a:p>
        </p:txBody>
      </p:sp>
      <p:sp>
        <p:nvSpPr>
          <p:cNvPr id="483" name="Google Shape;483;p24"/>
          <p:cNvSpPr/>
          <p:nvPr/>
        </p:nvSpPr>
        <p:spPr>
          <a:xfrm>
            <a:off x="7511833" y="1590700"/>
            <a:ext cx="1995200" cy="8704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and</a:t>
            </a:r>
            <a:endParaRPr sz="2400"/>
          </a:p>
        </p:txBody>
      </p:sp>
      <p:sp>
        <p:nvSpPr>
          <p:cNvPr id="484" name="Google Shape;484;p24"/>
          <p:cNvSpPr/>
          <p:nvPr/>
        </p:nvSpPr>
        <p:spPr>
          <a:xfrm>
            <a:off x="9826500" y="1590667"/>
            <a:ext cx="1995200" cy="8704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writing</a:t>
            </a:r>
            <a:endParaRPr sz="2400"/>
          </a:p>
        </p:txBody>
      </p:sp>
      <p:cxnSp>
        <p:nvCxnSpPr>
          <p:cNvPr id="485" name="Google Shape;485;p24"/>
          <p:cNvCxnSpPr>
            <a:endCxn id="482" idx="2"/>
          </p:cNvCxnSpPr>
          <p:nvPr/>
        </p:nvCxnSpPr>
        <p:spPr>
          <a:xfrm rot="10800000">
            <a:off x="6194767" y="2461100"/>
            <a:ext cx="0" cy="11060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6194767" y="2461100"/>
            <a:ext cx="2314800" cy="11060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6194767" y="2461100"/>
            <a:ext cx="4629200" cy="11060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3879967" y="2461100"/>
            <a:ext cx="2314800" cy="11060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565567" y="2461100"/>
            <a:ext cx="4629200" cy="11060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4635567" y="4946067"/>
            <a:ext cx="3118400" cy="555200"/>
          </a:xfrm>
          <a:prstGeom prst="rect">
            <a:avLst/>
          </a:prstGeom>
          <a:noFill/>
          <a:ln>
            <a:noFill/>
          </a:ln>
        </p:spPr>
        <p:txBody>
          <a:bodyPr spcFirstLastPara="1" wrap="square" lIns="121900" tIns="121900" rIns="121900" bIns="121900" anchor="t" anchorCtr="0">
            <a:noAutofit/>
          </a:bodyPr>
          <a:lstStyle/>
          <a:p>
            <a:pPr algn="ctr"/>
            <a:r>
              <a:rPr lang="en" sz="2400"/>
              <a:t>“I love coding and writing”</a:t>
            </a:r>
            <a:endParaRPr sz="2400"/>
          </a:p>
        </p:txBody>
      </p:sp>
      <p:cxnSp>
        <p:nvCxnSpPr>
          <p:cNvPr id="491" name="Google Shape;491;p24"/>
          <p:cNvCxnSpPr>
            <a:stCxn id="490" idx="0"/>
          </p:cNvCxnSpPr>
          <p:nvPr/>
        </p:nvCxnSpPr>
        <p:spPr>
          <a:xfrm rot="10800000">
            <a:off x="6194767" y="4395267"/>
            <a:ext cx="0" cy="550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5" name="Picture 4" descr="A diagram of a computer system&#10;&#10;Description automatically generated">
            <a:extLst>
              <a:ext uri="{FF2B5EF4-FFF2-40B4-BE49-F238E27FC236}">
                <a16:creationId xmlns:a16="http://schemas.microsoft.com/office/drawing/2014/main" id="{B1051A9F-09F1-66D0-92EC-66108354FF74}"/>
              </a:ext>
            </a:extLst>
          </p:cNvPr>
          <p:cNvPicPr>
            <a:picLocks noChangeAspect="1"/>
          </p:cNvPicPr>
          <p:nvPr/>
        </p:nvPicPr>
        <p:blipFill>
          <a:blip r:embed="rId3"/>
          <a:stretch>
            <a:fillRect/>
          </a:stretch>
        </p:blipFill>
        <p:spPr>
          <a:xfrm>
            <a:off x="2552700" y="803135"/>
            <a:ext cx="8210782" cy="5251730"/>
          </a:xfrm>
          <a:prstGeom prst="rect">
            <a:avLst/>
          </a:prstGeom>
        </p:spPr>
      </p:pic>
    </p:spTree>
    <p:extLst>
      <p:ext uri="{BB962C8B-B14F-4D97-AF65-F5344CB8AC3E}">
        <p14:creationId xmlns:p14="http://schemas.microsoft.com/office/powerpoint/2010/main" val="22594269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666389" y="1236300"/>
            <a:ext cx="1864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Input Layer</a:t>
            </a:r>
            <a:endParaRPr sz="1600">
              <a:latin typeface="Consolas"/>
              <a:ea typeface="Consolas"/>
              <a:cs typeface="Consolas"/>
              <a:sym typeface="Consolas"/>
            </a:endParaRPr>
          </a:p>
        </p:txBody>
      </p:sp>
      <p:sp>
        <p:nvSpPr>
          <p:cNvPr id="497" name="Google Shape;497;p25"/>
          <p:cNvSpPr txBox="1"/>
          <p:nvPr/>
        </p:nvSpPr>
        <p:spPr>
          <a:xfrm>
            <a:off x="5283801" y="421500"/>
            <a:ext cx="1804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Hidden Layers</a:t>
            </a:r>
            <a:endParaRPr sz="1600">
              <a:latin typeface="Consolas"/>
              <a:ea typeface="Consolas"/>
              <a:cs typeface="Consolas"/>
              <a:sym typeface="Consolas"/>
            </a:endParaRPr>
          </a:p>
        </p:txBody>
      </p:sp>
      <p:sp>
        <p:nvSpPr>
          <p:cNvPr id="498" name="Google Shape;498;p25"/>
          <p:cNvSpPr txBox="1"/>
          <p:nvPr/>
        </p:nvSpPr>
        <p:spPr>
          <a:xfrm>
            <a:off x="9247496" y="1236300"/>
            <a:ext cx="16256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Output Layer</a:t>
            </a:r>
            <a:endParaRPr sz="1600">
              <a:latin typeface="Consolas"/>
              <a:ea typeface="Consolas"/>
              <a:cs typeface="Consolas"/>
              <a:sym typeface="Consolas"/>
            </a:endParaRPr>
          </a:p>
        </p:txBody>
      </p:sp>
      <p:sp>
        <p:nvSpPr>
          <p:cNvPr id="499" name="Google Shape;499;p25"/>
          <p:cNvSpPr txBox="1"/>
          <p:nvPr/>
        </p:nvSpPr>
        <p:spPr>
          <a:xfrm>
            <a:off x="1367404" y="5934900"/>
            <a:ext cx="1216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X = A</a:t>
            </a:r>
            <a:r>
              <a:rPr lang="en" sz="2400" baseline="30000">
                <a:latin typeface="Consolas"/>
                <a:ea typeface="Consolas"/>
                <a:cs typeface="Consolas"/>
                <a:sym typeface="Consolas"/>
              </a:rPr>
              <a:t>[0]</a:t>
            </a:r>
            <a:endParaRPr sz="2400" baseline="30000">
              <a:latin typeface="Consolas"/>
              <a:ea typeface="Consolas"/>
              <a:cs typeface="Consolas"/>
              <a:sym typeface="Consolas"/>
            </a:endParaRPr>
          </a:p>
        </p:txBody>
      </p:sp>
      <p:sp>
        <p:nvSpPr>
          <p:cNvPr id="500" name="Google Shape;500;p25"/>
          <p:cNvSpPr/>
          <p:nvPr/>
        </p:nvSpPr>
        <p:spPr>
          <a:xfrm>
            <a:off x="1898891" y="2276592"/>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1" name="Google Shape;501;p25"/>
          <p:cNvSpPr/>
          <p:nvPr/>
        </p:nvSpPr>
        <p:spPr>
          <a:xfrm>
            <a:off x="1898891" y="2633241"/>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2" name="Google Shape;502;p25"/>
          <p:cNvSpPr/>
          <p:nvPr/>
        </p:nvSpPr>
        <p:spPr>
          <a:xfrm>
            <a:off x="1898891" y="2989891"/>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3" name="Google Shape;503;p25"/>
          <p:cNvSpPr/>
          <p:nvPr/>
        </p:nvSpPr>
        <p:spPr>
          <a:xfrm>
            <a:off x="9701096" y="2843901"/>
            <a:ext cx="718400" cy="7436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[4]</a:t>
            </a:r>
            <a:endParaRPr sz="2133">
              <a:solidFill>
                <a:srgbClr val="000000"/>
              </a:solidFill>
            </a:endParaRPr>
          </a:p>
        </p:txBody>
      </p:sp>
      <p:cxnSp>
        <p:nvCxnSpPr>
          <p:cNvPr id="504" name="Google Shape;504;p25"/>
          <p:cNvCxnSpPr>
            <a:stCxn id="503" idx="6"/>
            <a:endCxn id="505" idx="1"/>
          </p:cNvCxnSpPr>
          <p:nvPr/>
        </p:nvCxnSpPr>
        <p:spPr>
          <a:xfrm rot="10800000" flipH="1">
            <a:off x="10419496" y="3197701"/>
            <a:ext cx="581200" cy="180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3786729" y="5934900"/>
            <a:ext cx="1216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a:t>
            </a:r>
            <a:r>
              <a:rPr lang="en" sz="2400" baseline="30000">
                <a:latin typeface="Consolas"/>
                <a:ea typeface="Consolas"/>
                <a:cs typeface="Consolas"/>
                <a:sym typeface="Consolas"/>
              </a:rPr>
              <a:t>[1]</a:t>
            </a:r>
            <a:endParaRPr sz="2400" baseline="30000">
              <a:latin typeface="Consolas"/>
              <a:ea typeface="Consolas"/>
              <a:cs typeface="Consolas"/>
              <a:sym typeface="Consolas"/>
            </a:endParaRPr>
          </a:p>
        </p:txBody>
      </p:sp>
      <p:sp>
        <p:nvSpPr>
          <p:cNvPr id="507" name="Google Shape;507;p25"/>
          <p:cNvSpPr txBox="1"/>
          <p:nvPr/>
        </p:nvSpPr>
        <p:spPr>
          <a:xfrm>
            <a:off x="7368863" y="5934900"/>
            <a:ext cx="1216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a:t>
            </a:r>
            <a:r>
              <a:rPr lang="en" sz="2400" baseline="30000">
                <a:latin typeface="Consolas"/>
                <a:ea typeface="Consolas"/>
                <a:cs typeface="Consolas"/>
                <a:sym typeface="Consolas"/>
              </a:rPr>
              <a:t>[3]</a:t>
            </a:r>
            <a:endParaRPr sz="2400" baseline="30000">
              <a:latin typeface="Consolas"/>
              <a:ea typeface="Consolas"/>
              <a:cs typeface="Consolas"/>
              <a:sym typeface="Consolas"/>
            </a:endParaRPr>
          </a:p>
        </p:txBody>
      </p:sp>
      <p:sp>
        <p:nvSpPr>
          <p:cNvPr id="508" name="Google Shape;508;p25"/>
          <p:cNvSpPr/>
          <p:nvPr/>
        </p:nvSpPr>
        <p:spPr>
          <a:xfrm>
            <a:off x="1367411" y="1994501"/>
            <a:ext cx="462800" cy="2628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9" name="Google Shape;509;p25"/>
          <p:cNvSpPr txBox="1"/>
          <p:nvPr/>
        </p:nvSpPr>
        <p:spPr>
          <a:xfrm>
            <a:off x="588433" y="3057700"/>
            <a:ext cx="602800" cy="501600"/>
          </a:xfrm>
          <a:prstGeom prst="rect">
            <a:avLst/>
          </a:prstGeom>
          <a:noFill/>
          <a:ln w="9525" cap="flat" cmpd="sng">
            <a:solidFill>
              <a:srgbClr val="0097A7"/>
            </a:solidFill>
            <a:prstDash val="solid"/>
            <a:round/>
            <a:headEnd type="none" w="sm" len="sm"/>
            <a:tailEnd type="none" w="sm" len="sm"/>
          </a:ln>
        </p:spPr>
        <p:txBody>
          <a:bodyPr spcFirstLastPara="1" wrap="square" lIns="121900" tIns="121900" rIns="121900" bIns="121900" anchor="t" anchorCtr="0">
            <a:noAutofit/>
          </a:bodyPr>
          <a:lstStyle/>
          <a:p>
            <a:pPr algn="ctr"/>
            <a:r>
              <a:rPr lang="en" sz="1600" b="1">
                <a:latin typeface="Consolas"/>
                <a:ea typeface="Consolas"/>
                <a:cs typeface="Consolas"/>
                <a:sym typeface="Consolas"/>
              </a:rPr>
              <a:t>X</a:t>
            </a:r>
            <a:endParaRPr sz="16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8373344" y="3215712"/>
            <a:ext cx="1327600" cy="21208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8373344" y="2680484"/>
            <a:ext cx="1327600" cy="5352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8373344" y="1648121"/>
            <a:ext cx="1327600" cy="15676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4790544" y="1648121"/>
            <a:ext cx="10004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11000767" y="2946900"/>
            <a:ext cx="602800" cy="501600"/>
          </a:xfrm>
          <a:prstGeom prst="rect">
            <a:avLst/>
          </a:prstGeom>
          <a:noFill/>
          <a:ln w="9525" cap="flat" cmpd="sng">
            <a:solidFill>
              <a:srgbClr val="0097A7"/>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100"/>
            </a:pPr>
            <a:r>
              <a:rPr lang="en" sz="1467" b="1">
                <a:latin typeface="Consolas"/>
                <a:ea typeface="Consolas"/>
                <a:cs typeface="Consolas"/>
                <a:sym typeface="Consolas"/>
              </a:rPr>
              <a:t>Ŷ</a:t>
            </a:r>
            <a:endParaRPr sz="1600" b="1">
              <a:latin typeface="Consolas"/>
              <a:ea typeface="Consolas"/>
              <a:cs typeface="Consolas"/>
              <a:sym typeface="Consolas"/>
            </a:endParaRPr>
          </a:p>
        </p:txBody>
      </p:sp>
      <p:sp>
        <p:nvSpPr>
          <p:cNvPr id="517" name="Google Shape;517;p25"/>
          <p:cNvSpPr/>
          <p:nvPr/>
        </p:nvSpPr>
        <p:spPr>
          <a:xfrm>
            <a:off x="3999744" y="1240321"/>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t> </a:t>
            </a:r>
            <a:endParaRPr sz="1600" baseline="-25000"/>
          </a:p>
        </p:txBody>
      </p:sp>
      <p:sp>
        <p:nvSpPr>
          <p:cNvPr id="519" name="Google Shape;519;p25"/>
          <p:cNvSpPr/>
          <p:nvPr/>
        </p:nvSpPr>
        <p:spPr>
          <a:xfrm>
            <a:off x="3991495" y="2272601"/>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t> </a:t>
            </a:r>
            <a:endParaRPr sz="2133">
              <a:solidFill>
                <a:srgbClr val="000000"/>
              </a:solidFill>
            </a:endParaRPr>
          </a:p>
        </p:txBody>
      </p:sp>
      <p:sp>
        <p:nvSpPr>
          <p:cNvPr id="520" name="Google Shape;520;p25"/>
          <p:cNvSpPr/>
          <p:nvPr/>
        </p:nvSpPr>
        <p:spPr>
          <a:xfrm>
            <a:off x="3999744" y="3304915"/>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t> </a:t>
            </a:r>
            <a:endParaRPr sz="2133">
              <a:solidFill>
                <a:srgbClr val="000000"/>
              </a:solidFill>
            </a:endParaRPr>
          </a:p>
        </p:txBody>
      </p:sp>
      <p:sp>
        <p:nvSpPr>
          <p:cNvPr id="521" name="Google Shape;521;p25"/>
          <p:cNvSpPr/>
          <p:nvPr/>
        </p:nvSpPr>
        <p:spPr>
          <a:xfrm>
            <a:off x="3999744" y="4952312"/>
            <a:ext cx="782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[1]</a:t>
            </a:r>
            <a:r>
              <a:rPr lang="en" sz="1467" baseline="-25000">
                <a:solidFill>
                  <a:srgbClr val="000000"/>
                </a:solidFill>
              </a:rPr>
              <a:t>n</a:t>
            </a:r>
            <a:endParaRPr sz="1467">
              <a:solidFill>
                <a:srgbClr val="000000"/>
              </a:solidFill>
            </a:endParaRPr>
          </a:p>
        </p:txBody>
      </p:sp>
      <p:sp>
        <p:nvSpPr>
          <p:cNvPr id="518" name="Google Shape;518;p25"/>
          <p:cNvSpPr/>
          <p:nvPr/>
        </p:nvSpPr>
        <p:spPr>
          <a:xfrm>
            <a:off x="5790811" y="1240321"/>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[2]</a:t>
            </a:r>
            <a:r>
              <a:rPr lang="en" sz="1467" baseline="-25000">
                <a:solidFill>
                  <a:srgbClr val="000000"/>
                </a:solidFill>
              </a:rPr>
              <a:t>1</a:t>
            </a:r>
            <a:endParaRPr sz="1600" baseline="-25000"/>
          </a:p>
        </p:txBody>
      </p:sp>
      <p:sp>
        <p:nvSpPr>
          <p:cNvPr id="522" name="Google Shape;522;p25"/>
          <p:cNvSpPr/>
          <p:nvPr/>
        </p:nvSpPr>
        <p:spPr>
          <a:xfrm>
            <a:off x="5790811" y="2322084"/>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[2]</a:t>
            </a:r>
            <a:r>
              <a:rPr lang="en" sz="1467" baseline="-25000">
                <a:solidFill>
                  <a:srgbClr val="000000"/>
                </a:solidFill>
              </a:rPr>
              <a:t>2</a:t>
            </a:r>
            <a:endParaRPr sz="2133">
              <a:solidFill>
                <a:srgbClr val="000000"/>
              </a:solidFill>
            </a:endParaRPr>
          </a:p>
        </p:txBody>
      </p:sp>
      <p:sp>
        <p:nvSpPr>
          <p:cNvPr id="523" name="Google Shape;523;p25"/>
          <p:cNvSpPr/>
          <p:nvPr/>
        </p:nvSpPr>
        <p:spPr>
          <a:xfrm>
            <a:off x="5790811" y="3341015"/>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[2]</a:t>
            </a:r>
            <a:r>
              <a:rPr lang="en" sz="1467" baseline="-25000">
                <a:solidFill>
                  <a:srgbClr val="000000"/>
                </a:solidFill>
              </a:rPr>
              <a:t>3</a:t>
            </a:r>
            <a:endParaRPr sz="2133">
              <a:solidFill>
                <a:srgbClr val="000000"/>
              </a:solidFill>
            </a:endParaRPr>
          </a:p>
        </p:txBody>
      </p:sp>
      <p:sp>
        <p:nvSpPr>
          <p:cNvPr id="524" name="Google Shape;524;p25"/>
          <p:cNvSpPr/>
          <p:nvPr/>
        </p:nvSpPr>
        <p:spPr>
          <a:xfrm>
            <a:off x="5790811" y="4952312"/>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[2]</a:t>
            </a:r>
            <a:r>
              <a:rPr lang="en" sz="1467" baseline="-25000">
                <a:solidFill>
                  <a:srgbClr val="000000"/>
                </a:solidFill>
              </a:rPr>
              <a:t>n</a:t>
            </a:r>
            <a:endParaRPr sz="2133">
              <a:solidFill>
                <a:srgbClr val="000000"/>
              </a:solidFill>
            </a:endParaRPr>
          </a:p>
        </p:txBody>
      </p:sp>
      <p:sp>
        <p:nvSpPr>
          <p:cNvPr id="515" name="Google Shape;515;p25"/>
          <p:cNvSpPr/>
          <p:nvPr/>
        </p:nvSpPr>
        <p:spPr>
          <a:xfrm>
            <a:off x="7582544" y="1240321"/>
            <a:ext cx="790800" cy="8156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[3]</a:t>
            </a:r>
            <a:r>
              <a:rPr lang="en" sz="1467" baseline="-25000">
                <a:solidFill>
                  <a:srgbClr val="000000"/>
                </a:solidFill>
              </a:rPr>
              <a:t>1</a:t>
            </a:r>
            <a:endParaRPr sz="1600" baseline="-25000"/>
          </a:p>
        </p:txBody>
      </p:sp>
      <p:sp>
        <p:nvSpPr>
          <p:cNvPr id="513" name="Google Shape;513;p25"/>
          <p:cNvSpPr/>
          <p:nvPr/>
        </p:nvSpPr>
        <p:spPr>
          <a:xfrm>
            <a:off x="7582544" y="2272684"/>
            <a:ext cx="790800" cy="8156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[3]</a:t>
            </a:r>
            <a:r>
              <a:rPr lang="en" sz="1467" baseline="-25000">
                <a:solidFill>
                  <a:srgbClr val="000000"/>
                </a:solidFill>
              </a:rPr>
              <a:t>2</a:t>
            </a:r>
            <a:endParaRPr sz="2133">
              <a:solidFill>
                <a:srgbClr val="000000"/>
              </a:solidFill>
            </a:endParaRPr>
          </a:p>
        </p:txBody>
      </p:sp>
      <p:sp>
        <p:nvSpPr>
          <p:cNvPr id="525" name="Google Shape;525;p25"/>
          <p:cNvSpPr/>
          <p:nvPr/>
        </p:nvSpPr>
        <p:spPr>
          <a:xfrm>
            <a:off x="7582528" y="3305081"/>
            <a:ext cx="790800" cy="8156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[3]</a:t>
            </a:r>
            <a:r>
              <a:rPr lang="en" sz="1467" baseline="-25000">
                <a:solidFill>
                  <a:srgbClr val="000000"/>
                </a:solidFill>
              </a:rPr>
              <a:t>3</a:t>
            </a:r>
            <a:endParaRPr sz="2133">
              <a:solidFill>
                <a:srgbClr val="000000"/>
              </a:solidFill>
            </a:endParaRPr>
          </a:p>
        </p:txBody>
      </p:sp>
      <p:sp>
        <p:nvSpPr>
          <p:cNvPr id="511" name="Google Shape;511;p25"/>
          <p:cNvSpPr/>
          <p:nvPr/>
        </p:nvSpPr>
        <p:spPr>
          <a:xfrm>
            <a:off x="7582544" y="4928712"/>
            <a:ext cx="790800" cy="8156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[3]</a:t>
            </a:r>
            <a:r>
              <a:rPr lang="en" sz="1467" baseline="-25000">
                <a:solidFill>
                  <a:srgbClr val="000000"/>
                </a:solidFill>
              </a:rPr>
              <a:t>n</a:t>
            </a:r>
            <a:endParaRPr sz="2133">
              <a:solidFill>
                <a:srgbClr val="000000"/>
              </a:solidFill>
            </a:endParaRPr>
          </a:p>
        </p:txBody>
      </p:sp>
      <p:cxnSp>
        <p:nvCxnSpPr>
          <p:cNvPr id="526" name="Google Shape;526;p25"/>
          <p:cNvCxnSpPr/>
          <p:nvPr/>
        </p:nvCxnSpPr>
        <p:spPr>
          <a:xfrm flipH="1">
            <a:off x="4391133" y="4287700"/>
            <a:ext cx="8000" cy="60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898891" y="3346559"/>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 name="Google Shape;528;p25"/>
          <p:cNvSpPr/>
          <p:nvPr/>
        </p:nvSpPr>
        <p:spPr>
          <a:xfrm>
            <a:off x="1898891" y="3703208"/>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 name="Google Shape;529;p25"/>
          <p:cNvSpPr/>
          <p:nvPr/>
        </p:nvSpPr>
        <p:spPr>
          <a:xfrm>
            <a:off x="1898891" y="4059857"/>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 name="Google Shape;530;p25"/>
          <p:cNvSpPr/>
          <p:nvPr/>
        </p:nvSpPr>
        <p:spPr>
          <a:xfrm>
            <a:off x="1898891" y="4329057"/>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531" name="Google Shape;531;p25"/>
          <p:cNvCxnSpPr>
            <a:endCxn id="517" idx="2"/>
          </p:cNvCxnSpPr>
          <p:nvPr/>
        </p:nvCxnSpPr>
        <p:spPr>
          <a:xfrm rot="10800000" flipH="1">
            <a:off x="2013344" y="1648121"/>
            <a:ext cx="1986400" cy="6796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989368" y="2354436"/>
            <a:ext cx="2002000" cy="3260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989368" y="2354436"/>
            <a:ext cx="2010400" cy="13584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989368" y="2354436"/>
            <a:ext cx="2010400" cy="30056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989368" y="1648285"/>
            <a:ext cx="2010400" cy="10628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989368" y="2711085"/>
            <a:ext cx="2010400" cy="10016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2004891" y="2678841"/>
            <a:ext cx="1986800" cy="16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2004891" y="2678841"/>
            <a:ext cx="1994800" cy="26812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951891" y="1648291"/>
            <a:ext cx="2048000" cy="14328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2004891" y="2680291"/>
            <a:ext cx="1986800" cy="3552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2004891" y="3035491"/>
            <a:ext cx="1994800" cy="6772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989368" y="3067735"/>
            <a:ext cx="2010400" cy="22924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951891" y="1648159"/>
            <a:ext cx="2048000" cy="17896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989368" y="2680403"/>
            <a:ext cx="2002000" cy="744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2004891" y="3392159"/>
            <a:ext cx="1994800" cy="3204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989368" y="3424403"/>
            <a:ext cx="2010400" cy="19356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989368" y="1648252"/>
            <a:ext cx="2010400" cy="21328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2004891" y="2680408"/>
            <a:ext cx="1986800" cy="10684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989368" y="3712652"/>
            <a:ext cx="2010400" cy="684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989368" y="3781052"/>
            <a:ext cx="2010400" cy="15792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951891" y="3712657"/>
            <a:ext cx="2048000" cy="3472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989368" y="2680501"/>
            <a:ext cx="2002000" cy="14572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2004891" y="3712657"/>
            <a:ext cx="1994800" cy="3928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989368" y="4137701"/>
            <a:ext cx="2010400" cy="12224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989368" y="1648101"/>
            <a:ext cx="2010400" cy="27588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989368" y="2680501"/>
            <a:ext cx="2002000" cy="17264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989368" y="3712901"/>
            <a:ext cx="2010400" cy="6940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989368" y="4406901"/>
            <a:ext cx="2010400" cy="9532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4790544" y="1648121"/>
            <a:ext cx="1000400" cy="10816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4790544" y="1648121"/>
            <a:ext cx="1000400" cy="21008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4790544" y="1648121"/>
            <a:ext cx="1000400" cy="3712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4782295" y="1648001"/>
            <a:ext cx="1008400" cy="10324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4782295" y="2680401"/>
            <a:ext cx="1008400" cy="496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4782295" y="2680401"/>
            <a:ext cx="1008400" cy="10684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4782295" y="2680401"/>
            <a:ext cx="1008400" cy="26796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4790544" y="1648315"/>
            <a:ext cx="1000400" cy="20644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4790544" y="2729915"/>
            <a:ext cx="1000400" cy="9828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4790544" y="3712715"/>
            <a:ext cx="1000400" cy="36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4790544" y="3712715"/>
            <a:ext cx="1000400" cy="16472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4790411" y="1648121"/>
            <a:ext cx="1000400" cy="37592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4782544" y="2729712"/>
            <a:ext cx="1008400" cy="26304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4782544" y="3748912"/>
            <a:ext cx="1008400" cy="16112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4782544" y="5360112"/>
            <a:ext cx="10084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6581877" y="1624521"/>
            <a:ext cx="10004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6581877" y="1624521"/>
            <a:ext cx="1000400" cy="10816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6581877" y="1624521"/>
            <a:ext cx="1000400" cy="21008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6581877" y="1624521"/>
            <a:ext cx="1000400" cy="3712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6581877" y="1624684"/>
            <a:ext cx="1000400" cy="10816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6581877" y="2706284"/>
            <a:ext cx="10004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6581877" y="2706284"/>
            <a:ext cx="1000400" cy="10188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6581877" y="2706284"/>
            <a:ext cx="1000400" cy="26304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6581877" y="1624715"/>
            <a:ext cx="1000400" cy="20644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6581877" y="2706315"/>
            <a:ext cx="1000400" cy="9828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6581877" y="3689115"/>
            <a:ext cx="1000400" cy="36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6581877" y="3689115"/>
            <a:ext cx="1000400" cy="16472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6581744" y="1624521"/>
            <a:ext cx="1000400" cy="37592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6581877" y="2706112"/>
            <a:ext cx="1000400" cy="26304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6581877" y="3725312"/>
            <a:ext cx="1000400" cy="16112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6581877" y="5336512"/>
            <a:ext cx="10004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5577796" y="5934900"/>
            <a:ext cx="1216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a:t>
            </a:r>
            <a:r>
              <a:rPr lang="en" sz="2400" baseline="30000">
                <a:latin typeface="Consolas"/>
                <a:ea typeface="Consolas"/>
                <a:cs typeface="Consolas"/>
                <a:sym typeface="Consolas"/>
              </a:rPr>
              <a:t>[2]</a:t>
            </a:r>
            <a:endParaRPr sz="2400"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8373328" y="3215681"/>
            <a:ext cx="1327600" cy="4972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9451896" y="5934900"/>
            <a:ext cx="1216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a:t>
            </a:r>
            <a:r>
              <a:rPr lang="en" sz="2400" baseline="30000">
                <a:latin typeface="Consolas"/>
                <a:ea typeface="Consolas"/>
                <a:cs typeface="Consolas"/>
                <a:sym typeface="Consolas"/>
              </a:rPr>
              <a:t>[4]</a:t>
            </a:r>
            <a:endParaRPr sz="2400" baseline="30000">
              <a:latin typeface="Consolas"/>
              <a:ea typeface="Consolas"/>
              <a:cs typeface="Consolas"/>
              <a:sym typeface="Consolas"/>
            </a:endParaRPr>
          </a:p>
        </p:txBody>
      </p:sp>
      <p:cxnSp>
        <p:nvCxnSpPr>
          <p:cNvPr id="593" name="Google Shape;593;p25"/>
          <p:cNvCxnSpPr/>
          <p:nvPr/>
        </p:nvCxnSpPr>
        <p:spPr>
          <a:xfrm flipH="1">
            <a:off x="6182267" y="4287700"/>
            <a:ext cx="8000" cy="60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7973733" y="4287684"/>
            <a:ext cx="8000" cy="60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26"/>
          <p:cNvSpPr txBox="1"/>
          <p:nvPr/>
        </p:nvSpPr>
        <p:spPr>
          <a:xfrm>
            <a:off x="666389" y="1236300"/>
            <a:ext cx="1864800" cy="501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solidFill>
                  <a:srgbClr val="FFFFFF"/>
                </a:solidFill>
                <a:latin typeface="Consolas"/>
                <a:ea typeface="Consolas"/>
                <a:cs typeface="Consolas"/>
                <a:sym typeface="Consolas"/>
              </a:rPr>
              <a:t>Input Layer</a:t>
            </a:r>
            <a:endParaRPr sz="1600">
              <a:solidFill>
                <a:srgbClr val="FFFFFF"/>
              </a:solidFill>
              <a:latin typeface="Consolas"/>
              <a:ea typeface="Consolas"/>
              <a:cs typeface="Consolas"/>
              <a:sym typeface="Consolas"/>
            </a:endParaRPr>
          </a:p>
        </p:txBody>
      </p:sp>
      <p:sp>
        <p:nvSpPr>
          <p:cNvPr id="600" name="Google Shape;600;p26"/>
          <p:cNvSpPr txBox="1"/>
          <p:nvPr/>
        </p:nvSpPr>
        <p:spPr>
          <a:xfrm>
            <a:off x="5283801" y="421500"/>
            <a:ext cx="1804800" cy="501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solidFill>
                  <a:srgbClr val="FFFFFF"/>
                </a:solidFill>
                <a:latin typeface="Consolas"/>
                <a:ea typeface="Consolas"/>
                <a:cs typeface="Consolas"/>
                <a:sym typeface="Consolas"/>
              </a:rPr>
              <a:t>Hidden Layers</a:t>
            </a:r>
            <a:endParaRPr sz="1600">
              <a:solidFill>
                <a:srgbClr val="FFFFFF"/>
              </a:solidFill>
              <a:latin typeface="Consolas"/>
              <a:ea typeface="Consolas"/>
              <a:cs typeface="Consolas"/>
              <a:sym typeface="Consolas"/>
            </a:endParaRPr>
          </a:p>
        </p:txBody>
      </p:sp>
      <p:sp>
        <p:nvSpPr>
          <p:cNvPr id="601" name="Google Shape;601;p26"/>
          <p:cNvSpPr txBox="1"/>
          <p:nvPr/>
        </p:nvSpPr>
        <p:spPr>
          <a:xfrm>
            <a:off x="9247496" y="1236300"/>
            <a:ext cx="1625600" cy="501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solidFill>
                  <a:srgbClr val="FFFFFF"/>
                </a:solidFill>
                <a:latin typeface="Consolas"/>
                <a:ea typeface="Consolas"/>
                <a:cs typeface="Consolas"/>
                <a:sym typeface="Consolas"/>
              </a:rPr>
              <a:t>Output Layer</a:t>
            </a:r>
            <a:endParaRPr sz="1600">
              <a:solidFill>
                <a:srgbClr val="FFFFFF"/>
              </a:solidFill>
              <a:latin typeface="Consolas"/>
              <a:ea typeface="Consolas"/>
              <a:cs typeface="Consolas"/>
              <a:sym typeface="Consolas"/>
            </a:endParaRPr>
          </a:p>
        </p:txBody>
      </p:sp>
      <p:sp>
        <p:nvSpPr>
          <p:cNvPr id="602" name="Google Shape;602;p26"/>
          <p:cNvSpPr txBox="1"/>
          <p:nvPr/>
        </p:nvSpPr>
        <p:spPr>
          <a:xfrm>
            <a:off x="1343504" y="5125467"/>
            <a:ext cx="1216800" cy="5016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solidFill>
                  <a:srgbClr val="FFFFFF"/>
                </a:solidFill>
                <a:latin typeface="Consolas"/>
                <a:ea typeface="Consolas"/>
                <a:cs typeface="Consolas"/>
                <a:sym typeface="Consolas"/>
              </a:rPr>
              <a:t>X = A</a:t>
            </a:r>
            <a:r>
              <a:rPr lang="en" sz="2400" baseline="30000">
                <a:solidFill>
                  <a:srgbClr val="FFFFFF"/>
                </a:solidFill>
                <a:latin typeface="Consolas"/>
                <a:ea typeface="Consolas"/>
                <a:cs typeface="Consolas"/>
                <a:sym typeface="Consolas"/>
              </a:rPr>
              <a:t>[0]</a:t>
            </a:r>
            <a:endParaRPr sz="2400" baseline="30000">
              <a:solidFill>
                <a:srgbClr val="FFFFFF"/>
              </a:solidFill>
              <a:latin typeface="Consolas"/>
              <a:ea typeface="Consolas"/>
              <a:cs typeface="Consolas"/>
              <a:sym typeface="Consolas"/>
            </a:endParaRPr>
          </a:p>
        </p:txBody>
      </p:sp>
      <p:sp>
        <p:nvSpPr>
          <p:cNvPr id="603" name="Google Shape;603;p26"/>
          <p:cNvSpPr/>
          <p:nvPr/>
        </p:nvSpPr>
        <p:spPr>
          <a:xfrm>
            <a:off x="1898891" y="2276592"/>
            <a:ext cx="106000" cy="912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4" name="Google Shape;604;p26"/>
          <p:cNvSpPr/>
          <p:nvPr/>
        </p:nvSpPr>
        <p:spPr>
          <a:xfrm>
            <a:off x="1898891" y="2633241"/>
            <a:ext cx="106000" cy="912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5" name="Google Shape;605;p26"/>
          <p:cNvSpPr/>
          <p:nvPr/>
        </p:nvSpPr>
        <p:spPr>
          <a:xfrm>
            <a:off x="1898891" y="2989891"/>
            <a:ext cx="106000" cy="912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6" name="Google Shape;606;p26"/>
          <p:cNvSpPr/>
          <p:nvPr/>
        </p:nvSpPr>
        <p:spPr>
          <a:xfrm>
            <a:off x="9701096" y="2843901"/>
            <a:ext cx="718400" cy="7436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F4CCCC"/>
                </a:solidFill>
              </a:rPr>
              <a:t>a</a:t>
            </a:r>
            <a:r>
              <a:rPr lang="en" sz="1467" baseline="30000">
                <a:solidFill>
                  <a:srgbClr val="F4CCCC"/>
                </a:solidFill>
              </a:rPr>
              <a:t>[4]</a:t>
            </a:r>
            <a:endParaRPr sz="2133">
              <a:solidFill>
                <a:srgbClr val="F4CCCC"/>
              </a:solidFill>
            </a:endParaRPr>
          </a:p>
        </p:txBody>
      </p:sp>
      <p:cxnSp>
        <p:nvCxnSpPr>
          <p:cNvPr id="607" name="Google Shape;607;p26"/>
          <p:cNvCxnSpPr>
            <a:stCxn id="606" idx="6"/>
            <a:endCxn id="608" idx="1"/>
          </p:cNvCxnSpPr>
          <p:nvPr/>
        </p:nvCxnSpPr>
        <p:spPr>
          <a:xfrm rot="10800000" flipH="1">
            <a:off x="10419496" y="3197701"/>
            <a:ext cx="581200" cy="180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3786729" y="5934900"/>
            <a:ext cx="1216800" cy="5016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solidFill>
                  <a:srgbClr val="FFFFFF"/>
                </a:solidFill>
                <a:latin typeface="Consolas"/>
                <a:ea typeface="Consolas"/>
                <a:cs typeface="Consolas"/>
                <a:sym typeface="Consolas"/>
              </a:rPr>
              <a:t>A</a:t>
            </a:r>
            <a:r>
              <a:rPr lang="en" sz="2400" baseline="30000">
                <a:solidFill>
                  <a:srgbClr val="FFFFFF"/>
                </a:solidFill>
                <a:latin typeface="Consolas"/>
                <a:ea typeface="Consolas"/>
                <a:cs typeface="Consolas"/>
                <a:sym typeface="Consolas"/>
              </a:rPr>
              <a:t>[1]</a:t>
            </a:r>
            <a:endParaRPr sz="2400" baseline="30000">
              <a:solidFill>
                <a:srgbClr val="FFFFFF"/>
              </a:solidFill>
              <a:latin typeface="Consolas"/>
              <a:ea typeface="Consolas"/>
              <a:cs typeface="Consolas"/>
              <a:sym typeface="Consolas"/>
            </a:endParaRPr>
          </a:p>
        </p:txBody>
      </p:sp>
      <p:sp>
        <p:nvSpPr>
          <p:cNvPr id="610" name="Google Shape;610;p26"/>
          <p:cNvSpPr txBox="1"/>
          <p:nvPr/>
        </p:nvSpPr>
        <p:spPr>
          <a:xfrm>
            <a:off x="7368863" y="5934900"/>
            <a:ext cx="1216800" cy="5016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solidFill>
                  <a:srgbClr val="FFFFFF"/>
                </a:solidFill>
                <a:latin typeface="Consolas"/>
                <a:ea typeface="Consolas"/>
                <a:cs typeface="Consolas"/>
                <a:sym typeface="Consolas"/>
              </a:rPr>
              <a:t>A</a:t>
            </a:r>
            <a:r>
              <a:rPr lang="en" sz="2400" baseline="30000">
                <a:solidFill>
                  <a:srgbClr val="FFFFFF"/>
                </a:solidFill>
                <a:latin typeface="Consolas"/>
                <a:ea typeface="Consolas"/>
                <a:cs typeface="Consolas"/>
                <a:sym typeface="Consolas"/>
              </a:rPr>
              <a:t>[3]</a:t>
            </a:r>
            <a:endParaRPr sz="2400" baseline="30000">
              <a:solidFill>
                <a:srgbClr val="FFFFFF"/>
              </a:solidFill>
              <a:latin typeface="Consolas"/>
              <a:ea typeface="Consolas"/>
              <a:cs typeface="Consolas"/>
              <a:sym typeface="Consolas"/>
            </a:endParaRPr>
          </a:p>
        </p:txBody>
      </p:sp>
      <p:sp>
        <p:nvSpPr>
          <p:cNvPr id="611" name="Google Shape;611;p26"/>
          <p:cNvSpPr/>
          <p:nvPr/>
        </p:nvSpPr>
        <p:spPr>
          <a:xfrm>
            <a:off x="1367411" y="1994501"/>
            <a:ext cx="462800" cy="2628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2" name="Google Shape;612;p26"/>
          <p:cNvSpPr txBox="1"/>
          <p:nvPr/>
        </p:nvSpPr>
        <p:spPr>
          <a:xfrm>
            <a:off x="588433" y="3057700"/>
            <a:ext cx="602800" cy="5016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algn="ctr"/>
            <a:r>
              <a:rPr lang="en" sz="1600" b="1">
                <a:solidFill>
                  <a:srgbClr val="FFFFFF"/>
                </a:solidFill>
                <a:latin typeface="Consolas"/>
                <a:ea typeface="Consolas"/>
                <a:cs typeface="Consolas"/>
                <a:sym typeface="Consolas"/>
              </a:rPr>
              <a:t>X</a:t>
            </a:r>
            <a:endParaRPr sz="16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8373344" y="3215712"/>
            <a:ext cx="1327600" cy="21208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8373344" y="2680484"/>
            <a:ext cx="1327600" cy="5352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8373344" y="1648121"/>
            <a:ext cx="1327600" cy="15676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4790544" y="1648121"/>
            <a:ext cx="10004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11000767" y="2946900"/>
            <a:ext cx="602800" cy="5016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algn="ctr">
              <a:buClr>
                <a:schemeClr val="dk1"/>
              </a:buClr>
              <a:buSzPts val="1100"/>
            </a:pPr>
            <a:r>
              <a:rPr lang="en" sz="1467" b="1">
                <a:solidFill>
                  <a:srgbClr val="FFFFFF"/>
                </a:solidFill>
                <a:latin typeface="Consolas"/>
                <a:ea typeface="Consolas"/>
                <a:cs typeface="Consolas"/>
                <a:sym typeface="Consolas"/>
              </a:rPr>
              <a:t>Ŷ</a:t>
            </a:r>
            <a:endParaRPr sz="1600" b="1">
              <a:solidFill>
                <a:srgbClr val="FFFFFF"/>
              </a:solidFill>
              <a:latin typeface="Consolas"/>
              <a:ea typeface="Consolas"/>
              <a:cs typeface="Consolas"/>
              <a:sym typeface="Consolas"/>
            </a:endParaRPr>
          </a:p>
        </p:txBody>
      </p:sp>
      <p:sp>
        <p:nvSpPr>
          <p:cNvPr id="620" name="Google Shape;620;p26"/>
          <p:cNvSpPr/>
          <p:nvPr/>
        </p:nvSpPr>
        <p:spPr>
          <a:xfrm>
            <a:off x="3999744" y="1240321"/>
            <a:ext cx="790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[1]</a:t>
            </a:r>
            <a:r>
              <a:rPr lang="en" sz="1467" baseline="-25000">
                <a:solidFill>
                  <a:srgbClr val="D9EAD3"/>
                </a:solidFill>
              </a:rPr>
              <a:t>1</a:t>
            </a:r>
            <a:endParaRPr sz="1600" baseline="-25000">
              <a:solidFill>
                <a:srgbClr val="D9EAD3"/>
              </a:solidFill>
            </a:endParaRPr>
          </a:p>
        </p:txBody>
      </p:sp>
      <p:sp>
        <p:nvSpPr>
          <p:cNvPr id="622" name="Google Shape;622;p26"/>
          <p:cNvSpPr/>
          <p:nvPr/>
        </p:nvSpPr>
        <p:spPr>
          <a:xfrm>
            <a:off x="3999744" y="2322084"/>
            <a:ext cx="790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[1]</a:t>
            </a:r>
            <a:r>
              <a:rPr lang="en" sz="1467" baseline="-25000">
                <a:solidFill>
                  <a:srgbClr val="D9EAD3"/>
                </a:solidFill>
              </a:rPr>
              <a:t>2</a:t>
            </a:r>
            <a:endParaRPr sz="2133">
              <a:solidFill>
                <a:srgbClr val="D9EAD3"/>
              </a:solidFill>
            </a:endParaRPr>
          </a:p>
        </p:txBody>
      </p:sp>
      <p:sp>
        <p:nvSpPr>
          <p:cNvPr id="623" name="Google Shape;623;p26"/>
          <p:cNvSpPr/>
          <p:nvPr/>
        </p:nvSpPr>
        <p:spPr>
          <a:xfrm>
            <a:off x="3999744" y="3304915"/>
            <a:ext cx="790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[1]</a:t>
            </a:r>
            <a:r>
              <a:rPr lang="en" sz="1467" baseline="-25000">
                <a:solidFill>
                  <a:srgbClr val="D9EAD3"/>
                </a:solidFill>
              </a:rPr>
              <a:t>3</a:t>
            </a:r>
            <a:endParaRPr sz="2133">
              <a:solidFill>
                <a:srgbClr val="D9EAD3"/>
              </a:solidFill>
            </a:endParaRPr>
          </a:p>
        </p:txBody>
      </p:sp>
      <p:sp>
        <p:nvSpPr>
          <p:cNvPr id="624" name="Google Shape;624;p26"/>
          <p:cNvSpPr/>
          <p:nvPr/>
        </p:nvSpPr>
        <p:spPr>
          <a:xfrm>
            <a:off x="3999744" y="4952312"/>
            <a:ext cx="782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[1]</a:t>
            </a:r>
            <a:r>
              <a:rPr lang="en" sz="1467" baseline="-25000">
                <a:solidFill>
                  <a:srgbClr val="D9EAD3"/>
                </a:solidFill>
              </a:rPr>
              <a:t>n</a:t>
            </a:r>
            <a:endParaRPr sz="1467">
              <a:solidFill>
                <a:srgbClr val="D9EAD3"/>
              </a:solidFill>
            </a:endParaRPr>
          </a:p>
        </p:txBody>
      </p:sp>
      <p:sp>
        <p:nvSpPr>
          <p:cNvPr id="621" name="Google Shape;621;p26"/>
          <p:cNvSpPr/>
          <p:nvPr/>
        </p:nvSpPr>
        <p:spPr>
          <a:xfrm>
            <a:off x="5790811" y="1240321"/>
            <a:ext cx="790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[2]</a:t>
            </a:r>
            <a:r>
              <a:rPr lang="en" sz="1467" baseline="-25000">
                <a:solidFill>
                  <a:srgbClr val="D9EAD3"/>
                </a:solidFill>
              </a:rPr>
              <a:t>1</a:t>
            </a:r>
            <a:endParaRPr sz="1600" baseline="-25000">
              <a:solidFill>
                <a:srgbClr val="D9EAD3"/>
              </a:solidFill>
            </a:endParaRPr>
          </a:p>
        </p:txBody>
      </p:sp>
      <p:sp>
        <p:nvSpPr>
          <p:cNvPr id="625" name="Google Shape;625;p26"/>
          <p:cNvSpPr/>
          <p:nvPr/>
        </p:nvSpPr>
        <p:spPr>
          <a:xfrm>
            <a:off x="5790811" y="2322084"/>
            <a:ext cx="790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[2]</a:t>
            </a:r>
            <a:r>
              <a:rPr lang="en" sz="1467" baseline="-25000">
                <a:solidFill>
                  <a:srgbClr val="D9EAD3"/>
                </a:solidFill>
              </a:rPr>
              <a:t>2</a:t>
            </a:r>
            <a:endParaRPr sz="2133">
              <a:solidFill>
                <a:srgbClr val="D9EAD3"/>
              </a:solidFill>
            </a:endParaRPr>
          </a:p>
        </p:txBody>
      </p:sp>
      <p:sp>
        <p:nvSpPr>
          <p:cNvPr id="626" name="Google Shape;626;p26"/>
          <p:cNvSpPr/>
          <p:nvPr/>
        </p:nvSpPr>
        <p:spPr>
          <a:xfrm>
            <a:off x="5790811" y="3341015"/>
            <a:ext cx="790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[2]</a:t>
            </a:r>
            <a:r>
              <a:rPr lang="en" sz="1467" baseline="-25000">
                <a:solidFill>
                  <a:srgbClr val="D9EAD3"/>
                </a:solidFill>
              </a:rPr>
              <a:t>3</a:t>
            </a:r>
            <a:endParaRPr sz="2133">
              <a:solidFill>
                <a:srgbClr val="D9EAD3"/>
              </a:solidFill>
            </a:endParaRPr>
          </a:p>
        </p:txBody>
      </p:sp>
      <p:sp>
        <p:nvSpPr>
          <p:cNvPr id="627" name="Google Shape;627;p26"/>
          <p:cNvSpPr/>
          <p:nvPr/>
        </p:nvSpPr>
        <p:spPr>
          <a:xfrm>
            <a:off x="5790811" y="4952312"/>
            <a:ext cx="790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[2]</a:t>
            </a:r>
            <a:r>
              <a:rPr lang="en" sz="1467" baseline="-25000">
                <a:solidFill>
                  <a:srgbClr val="D9EAD3"/>
                </a:solidFill>
              </a:rPr>
              <a:t>n</a:t>
            </a:r>
            <a:endParaRPr sz="2133">
              <a:solidFill>
                <a:srgbClr val="D9EAD3"/>
              </a:solidFill>
            </a:endParaRPr>
          </a:p>
        </p:txBody>
      </p:sp>
      <p:sp>
        <p:nvSpPr>
          <p:cNvPr id="618" name="Google Shape;618;p26"/>
          <p:cNvSpPr/>
          <p:nvPr/>
        </p:nvSpPr>
        <p:spPr>
          <a:xfrm>
            <a:off x="7582544" y="1240321"/>
            <a:ext cx="790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[3]</a:t>
            </a:r>
            <a:r>
              <a:rPr lang="en" sz="1467" baseline="-25000">
                <a:solidFill>
                  <a:srgbClr val="D9EAD3"/>
                </a:solidFill>
              </a:rPr>
              <a:t>1</a:t>
            </a:r>
            <a:endParaRPr sz="1600" baseline="-25000">
              <a:solidFill>
                <a:srgbClr val="D9EAD3"/>
              </a:solidFill>
            </a:endParaRPr>
          </a:p>
        </p:txBody>
      </p:sp>
      <p:sp>
        <p:nvSpPr>
          <p:cNvPr id="616" name="Google Shape;616;p26"/>
          <p:cNvSpPr/>
          <p:nvPr/>
        </p:nvSpPr>
        <p:spPr>
          <a:xfrm>
            <a:off x="7582544" y="2272684"/>
            <a:ext cx="790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[3]</a:t>
            </a:r>
            <a:r>
              <a:rPr lang="en" sz="1467" baseline="-25000">
                <a:solidFill>
                  <a:srgbClr val="D9EAD3"/>
                </a:solidFill>
              </a:rPr>
              <a:t>2</a:t>
            </a:r>
            <a:endParaRPr sz="2133">
              <a:solidFill>
                <a:srgbClr val="D9EAD3"/>
              </a:solidFill>
            </a:endParaRPr>
          </a:p>
        </p:txBody>
      </p:sp>
      <p:sp>
        <p:nvSpPr>
          <p:cNvPr id="628" name="Google Shape;628;p26"/>
          <p:cNvSpPr/>
          <p:nvPr/>
        </p:nvSpPr>
        <p:spPr>
          <a:xfrm>
            <a:off x="7582528" y="3305081"/>
            <a:ext cx="790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[3]</a:t>
            </a:r>
            <a:r>
              <a:rPr lang="en" sz="1467" baseline="-25000">
                <a:solidFill>
                  <a:srgbClr val="D9EAD3"/>
                </a:solidFill>
              </a:rPr>
              <a:t>3</a:t>
            </a:r>
            <a:endParaRPr sz="2133">
              <a:solidFill>
                <a:srgbClr val="D9EAD3"/>
              </a:solidFill>
            </a:endParaRPr>
          </a:p>
        </p:txBody>
      </p:sp>
      <p:sp>
        <p:nvSpPr>
          <p:cNvPr id="614" name="Google Shape;614;p26"/>
          <p:cNvSpPr/>
          <p:nvPr/>
        </p:nvSpPr>
        <p:spPr>
          <a:xfrm>
            <a:off x="7582544" y="4928712"/>
            <a:ext cx="790800" cy="8156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rgbClr val="D9EAD3"/>
                </a:solidFill>
              </a:rPr>
              <a:t>a</a:t>
            </a:r>
            <a:r>
              <a:rPr lang="en" sz="1467" baseline="30000">
                <a:solidFill>
                  <a:srgbClr val="D9EAD3"/>
                </a:solidFill>
              </a:rPr>
              <a:t>[3]</a:t>
            </a:r>
            <a:r>
              <a:rPr lang="en" sz="1467" baseline="-25000">
                <a:solidFill>
                  <a:srgbClr val="D9EAD3"/>
                </a:solidFill>
              </a:rPr>
              <a:t>n</a:t>
            </a:r>
            <a:endParaRPr sz="2133">
              <a:solidFill>
                <a:srgbClr val="D9EAD3"/>
              </a:solidFill>
            </a:endParaRPr>
          </a:p>
        </p:txBody>
      </p:sp>
      <p:cxnSp>
        <p:nvCxnSpPr>
          <p:cNvPr id="629" name="Google Shape;629;p26"/>
          <p:cNvCxnSpPr/>
          <p:nvPr/>
        </p:nvCxnSpPr>
        <p:spPr>
          <a:xfrm flipH="1">
            <a:off x="4391133" y="4287700"/>
            <a:ext cx="8000" cy="60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898891" y="3346559"/>
            <a:ext cx="106000" cy="912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1" name="Google Shape;631;p26"/>
          <p:cNvSpPr/>
          <p:nvPr/>
        </p:nvSpPr>
        <p:spPr>
          <a:xfrm>
            <a:off x="1898891" y="3703208"/>
            <a:ext cx="106000" cy="912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2" name="Google Shape;632;p26"/>
          <p:cNvSpPr/>
          <p:nvPr/>
        </p:nvSpPr>
        <p:spPr>
          <a:xfrm>
            <a:off x="1898891" y="4059857"/>
            <a:ext cx="106000" cy="912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 name="Google Shape;633;p26"/>
          <p:cNvSpPr/>
          <p:nvPr/>
        </p:nvSpPr>
        <p:spPr>
          <a:xfrm>
            <a:off x="1898891" y="4329057"/>
            <a:ext cx="106000" cy="912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34" name="Google Shape;634;p26"/>
          <p:cNvCxnSpPr>
            <a:endCxn id="620" idx="2"/>
          </p:cNvCxnSpPr>
          <p:nvPr/>
        </p:nvCxnSpPr>
        <p:spPr>
          <a:xfrm rot="10800000" flipH="1">
            <a:off x="2013344" y="1648121"/>
            <a:ext cx="1986400" cy="6796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989368" y="2354436"/>
            <a:ext cx="2010400" cy="3756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989368" y="2354436"/>
            <a:ext cx="2010400" cy="13584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989368" y="2354436"/>
            <a:ext cx="2010400" cy="30056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989368" y="1648285"/>
            <a:ext cx="2010400" cy="10628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989368" y="2711085"/>
            <a:ext cx="2010400" cy="10016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2004891" y="2678841"/>
            <a:ext cx="1994800" cy="512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2004891" y="2678841"/>
            <a:ext cx="1994800" cy="26812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951891" y="1648291"/>
            <a:ext cx="2048000" cy="14328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2004891" y="2729891"/>
            <a:ext cx="1994800" cy="3056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2004891" y="3035491"/>
            <a:ext cx="1994800" cy="6772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989368" y="3067735"/>
            <a:ext cx="2010400" cy="22924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951891" y="1648159"/>
            <a:ext cx="2048000" cy="17896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989368" y="2730003"/>
            <a:ext cx="2010400" cy="6944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2004891" y="3392159"/>
            <a:ext cx="1994800" cy="3204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989368" y="3424403"/>
            <a:ext cx="2010400" cy="19356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989368" y="1648252"/>
            <a:ext cx="2010400" cy="21328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2004891" y="2730008"/>
            <a:ext cx="1994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989368" y="3712652"/>
            <a:ext cx="2010400" cy="684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989368" y="3781052"/>
            <a:ext cx="2010400" cy="15792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951891" y="3712657"/>
            <a:ext cx="2048000" cy="3472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989368" y="2729701"/>
            <a:ext cx="2010400" cy="1408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2004891" y="3712657"/>
            <a:ext cx="1994800" cy="3928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989368" y="4137701"/>
            <a:ext cx="2010400" cy="12224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989368" y="1648101"/>
            <a:ext cx="2010400" cy="27588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989368" y="2729701"/>
            <a:ext cx="2010400" cy="16772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989368" y="3712901"/>
            <a:ext cx="2010400" cy="6940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989368" y="4406901"/>
            <a:ext cx="2010400" cy="9532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4790544" y="1648121"/>
            <a:ext cx="1000400" cy="10816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4790544" y="1648121"/>
            <a:ext cx="1000400" cy="21008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4790544" y="1648121"/>
            <a:ext cx="1000400" cy="3712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4790544" y="1648284"/>
            <a:ext cx="1000400" cy="10816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4790544" y="2729884"/>
            <a:ext cx="10004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4790544" y="2729884"/>
            <a:ext cx="1000400" cy="10188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4790544" y="2729884"/>
            <a:ext cx="1000400" cy="26304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4790544" y="1648315"/>
            <a:ext cx="1000400" cy="20644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4790544" y="2729915"/>
            <a:ext cx="1000400" cy="9828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4790544" y="3712715"/>
            <a:ext cx="1000400" cy="36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4790544" y="3712715"/>
            <a:ext cx="1000400" cy="16472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4790411" y="1648121"/>
            <a:ext cx="1000400" cy="37592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4782544" y="2729712"/>
            <a:ext cx="1008400" cy="26304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4782544" y="3748912"/>
            <a:ext cx="1008400" cy="16112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4782544" y="5360112"/>
            <a:ext cx="10084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6581877" y="1624521"/>
            <a:ext cx="10004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6581877" y="1624521"/>
            <a:ext cx="1000400" cy="10816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6581877" y="1624521"/>
            <a:ext cx="1000400" cy="21008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6581877" y="1624521"/>
            <a:ext cx="1000400" cy="3712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6581877" y="1624684"/>
            <a:ext cx="1000400" cy="10816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6581877" y="2706284"/>
            <a:ext cx="10004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6581877" y="2706284"/>
            <a:ext cx="1000400" cy="10188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6581877" y="2706284"/>
            <a:ext cx="1000400" cy="26304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6581877" y="1624715"/>
            <a:ext cx="1000400" cy="20644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6581877" y="2706315"/>
            <a:ext cx="1000400" cy="9828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6581877" y="3689115"/>
            <a:ext cx="1000400" cy="36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6581877" y="3689115"/>
            <a:ext cx="1000400" cy="16472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6581744" y="1624521"/>
            <a:ext cx="1000400" cy="37592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6581877" y="2706112"/>
            <a:ext cx="1000400" cy="26304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6581877" y="3725312"/>
            <a:ext cx="1000400" cy="16112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6581877" y="5336512"/>
            <a:ext cx="10004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5577796" y="5934900"/>
            <a:ext cx="1216800" cy="5016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solidFill>
                  <a:srgbClr val="FFFFFF"/>
                </a:solidFill>
                <a:latin typeface="Consolas"/>
                <a:ea typeface="Consolas"/>
                <a:cs typeface="Consolas"/>
                <a:sym typeface="Consolas"/>
              </a:rPr>
              <a:t>A</a:t>
            </a:r>
            <a:r>
              <a:rPr lang="en" sz="2400" baseline="30000">
                <a:solidFill>
                  <a:srgbClr val="FFFFFF"/>
                </a:solidFill>
                <a:latin typeface="Consolas"/>
                <a:ea typeface="Consolas"/>
                <a:cs typeface="Consolas"/>
                <a:sym typeface="Consolas"/>
              </a:rPr>
              <a:t>[2]</a:t>
            </a:r>
            <a:endParaRPr sz="2400"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8373328" y="3215681"/>
            <a:ext cx="1327600" cy="4972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9451896" y="5125467"/>
            <a:ext cx="1216800" cy="5016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solidFill>
                  <a:srgbClr val="FFFFFF"/>
                </a:solidFill>
                <a:latin typeface="Consolas"/>
                <a:ea typeface="Consolas"/>
                <a:cs typeface="Consolas"/>
                <a:sym typeface="Consolas"/>
              </a:rPr>
              <a:t>A</a:t>
            </a:r>
            <a:r>
              <a:rPr lang="en" sz="2400" baseline="30000">
                <a:solidFill>
                  <a:srgbClr val="FFFFFF"/>
                </a:solidFill>
                <a:latin typeface="Consolas"/>
                <a:ea typeface="Consolas"/>
                <a:cs typeface="Consolas"/>
                <a:sym typeface="Consolas"/>
              </a:rPr>
              <a:t>[4]</a:t>
            </a:r>
            <a:endParaRPr sz="2400" baseline="30000">
              <a:solidFill>
                <a:srgbClr val="FFFFFF"/>
              </a:solidFill>
              <a:latin typeface="Consolas"/>
              <a:ea typeface="Consolas"/>
              <a:cs typeface="Consolas"/>
              <a:sym typeface="Consolas"/>
            </a:endParaRPr>
          </a:p>
        </p:txBody>
      </p:sp>
      <p:cxnSp>
        <p:nvCxnSpPr>
          <p:cNvPr id="696" name="Google Shape;696;p26"/>
          <p:cNvCxnSpPr/>
          <p:nvPr/>
        </p:nvCxnSpPr>
        <p:spPr>
          <a:xfrm flipH="1">
            <a:off x="6182267" y="4287700"/>
            <a:ext cx="8000" cy="60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7973733" y="4287684"/>
            <a:ext cx="8000" cy="60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666389" y="1236300"/>
            <a:ext cx="1864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Input Layer</a:t>
            </a:r>
            <a:endParaRPr sz="1600">
              <a:latin typeface="Consolas"/>
              <a:ea typeface="Consolas"/>
              <a:cs typeface="Consolas"/>
              <a:sym typeface="Consolas"/>
            </a:endParaRPr>
          </a:p>
        </p:txBody>
      </p:sp>
      <p:sp>
        <p:nvSpPr>
          <p:cNvPr id="703" name="Google Shape;703;p27"/>
          <p:cNvSpPr txBox="1"/>
          <p:nvPr/>
        </p:nvSpPr>
        <p:spPr>
          <a:xfrm>
            <a:off x="5283801" y="421500"/>
            <a:ext cx="1804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Hidden Layers</a:t>
            </a:r>
            <a:endParaRPr sz="1600">
              <a:latin typeface="Consolas"/>
              <a:ea typeface="Consolas"/>
              <a:cs typeface="Consolas"/>
              <a:sym typeface="Consolas"/>
            </a:endParaRPr>
          </a:p>
        </p:txBody>
      </p:sp>
      <p:sp>
        <p:nvSpPr>
          <p:cNvPr id="704" name="Google Shape;704;p27"/>
          <p:cNvSpPr txBox="1"/>
          <p:nvPr/>
        </p:nvSpPr>
        <p:spPr>
          <a:xfrm>
            <a:off x="9247496" y="1236300"/>
            <a:ext cx="16256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Output Layer</a:t>
            </a:r>
            <a:endParaRPr sz="1600">
              <a:latin typeface="Consolas"/>
              <a:ea typeface="Consolas"/>
              <a:cs typeface="Consolas"/>
              <a:sym typeface="Consolas"/>
            </a:endParaRPr>
          </a:p>
        </p:txBody>
      </p:sp>
      <p:sp>
        <p:nvSpPr>
          <p:cNvPr id="705" name="Google Shape;705;p27"/>
          <p:cNvSpPr txBox="1"/>
          <p:nvPr/>
        </p:nvSpPr>
        <p:spPr>
          <a:xfrm>
            <a:off x="1367404" y="5934900"/>
            <a:ext cx="1216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X = A</a:t>
            </a:r>
            <a:r>
              <a:rPr lang="en" sz="2400" baseline="30000">
                <a:latin typeface="Consolas"/>
                <a:ea typeface="Consolas"/>
                <a:cs typeface="Consolas"/>
                <a:sym typeface="Consolas"/>
              </a:rPr>
              <a:t>[0]</a:t>
            </a:r>
            <a:endParaRPr sz="2400" baseline="30000">
              <a:latin typeface="Consolas"/>
              <a:ea typeface="Consolas"/>
              <a:cs typeface="Consolas"/>
              <a:sym typeface="Consolas"/>
            </a:endParaRPr>
          </a:p>
        </p:txBody>
      </p:sp>
      <p:sp>
        <p:nvSpPr>
          <p:cNvPr id="706" name="Google Shape;706;p27"/>
          <p:cNvSpPr/>
          <p:nvPr/>
        </p:nvSpPr>
        <p:spPr>
          <a:xfrm>
            <a:off x="1898891" y="2276592"/>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7" name="Google Shape;707;p27"/>
          <p:cNvSpPr/>
          <p:nvPr/>
        </p:nvSpPr>
        <p:spPr>
          <a:xfrm>
            <a:off x="1898891" y="2633241"/>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8" name="Google Shape;708;p27"/>
          <p:cNvSpPr/>
          <p:nvPr/>
        </p:nvSpPr>
        <p:spPr>
          <a:xfrm>
            <a:off x="1898891" y="2989891"/>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9" name="Google Shape;709;p27"/>
          <p:cNvSpPr/>
          <p:nvPr/>
        </p:nvSpPr>
        <p:spPr>
          <a:xfrm>
            <a:off x="9701096" y="2843901"/>
            <a:ext cx="718400" cy="7436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[4]</a:t>
            </a:r>
            <a:endParaRPr sz="2133">
              <a:solidFill>
                <a:srgbClr val="000000"/>
              </a:solidFill>
            </a:endParaRPr>
          </a:p>
        </p:txBody>
      </p:sp>
      <p:cxnSp>
        <p:nvCxnSpPr>
          <p:cNvPr id="710" name="Google Shape;710;p27"/>
          <p:cNvCxnSpPr>
            <a:stCxn id="709" idx="6"/>
            <a:endCxn id="711" idx="1"/>
          </p:cNvCxnSpPr>
          <p:nvPr/>
        </p:nvCxnSpPr>
        <p:spPr>
          <a:xfrm rot="10800000" flipH="1">
            <a:off x="10419496" y="3197701"/>
            <a:ext cx="581200" cy="180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3786729" y="5934900"/>
            <a:ext cx="1216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a:t>
            </a:r>
            <a:r>
              <a:rPr lang="en" sz="2400" baseline="30000">
                <a:latin typeface="Consolas"/>
                <a:ea typeface="Consolas"/>
                <a:cs typeface="Consolas"/>
                <a:sym typeface="Consolas"/>
              </a:rPr>
              <a:t>[1]</a:t>
            </a:r>
            <a:endParaRPr sz="2400" baseline="30000">
              <a:latin typeface="Consolas"/>
              <a:ea typeface="Consolas"/>
              <a:cs typeface="Consolas"/>
              <a:sym typeface="Consolas"/>
            </a:endParaRPr>
          </a:p>
        </p:txBody>
      </p:sp>
      <p:sp>
        <p:nvSpPr>
          <p:cNvPr id="713" name="Google Shape;713;p27"/>
          <p:cNvSpPr txBox="1"/>
          <p:nvPr/>
        </p:nvSpPr>
        <p:spPr>
          <a:xfrm>
            <a:off x="7368863" y="5934900"/>
            <a:ext cx="1216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a:t>
            </a:r>
            <a:r>
              <a:rPr lang="en" sz="2400" baseline="30000">
                <a:latin typeface="Consolas"/>
                <a:ea typeface="Consolas"/>
                <a:cs typeface="Consolas"/>
                <a:sym typeface="Consolas"/>
              </a:rPr>
              <a:t>[3]</a:t>
            </a:r>
            <a:endParaRPr sz="2400" baseline="30000">
              <a:latin typeface="Consolas"/>
              <a:ea typeface="Consolas"/>
              <a:cs typeface="Consolas"/>
              <a:sym typeface="Consolas"/>
            </a:endParaRPr>
          </a:p>
        </p:txBody>
      </p:sp>
      <p:sp>
        <p:nvSpPr>
          <p:cNvPr id="714" name="Google Shape;714;p27"/>
          <p:cNvSpPr/>
          <p:nvPr/>
        </p:nvSpPr>
        <p:spPr>
          <a:xfrm>
            <a:off x="1367411" y="1994501"/>
            <a:ext cx="462800" cy="2628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15" name="Google Shape;715;p27"/>
          <p:cNvSpPr txBox="1"/>
          <p:nvPr/>
        </p:nvSpPr>
        <p:spPr>
          <a:xfrm>
            <a:off x="588433" y="3057700"/>
            <a:ext cx="602800" cy="501600"/>
          </a:xfrm>
          <a:prstGeom prst="rect">
            <a:avLst/>
          </a:prstGeom>
          <a:noFill/>
          <a:ln w="9525" cap="flat" cmpd="sng">
            <a:solidFill>
              <a:srgbClr val="0097A7"/>
            </a:solidFill>
            <a:prstDash val="solid"/>
            <a:round/>
            <a:headEnd type="none" w="sm" len="sm"/>
            <a:tailEnd type="none" w="sm" len="sm"/>
          </a:ln>
        </p:spPr>
        <p:txBody>
          <a:bodyPr spcFirstLastPara="1" wrap="square" lIns="121900" tIns="121900" rIns="121900" bIns="121900" anchor="t" anchorCtr="0">
            <a:noAutofit/>
          </a:bodyPr>
          <a:lstStyle/>
          <a:p>
            <a:pPr algn="ctr"/>
            <a:r>
              <a:rPr lang="en" sz="1600" b="1">
                <a:latin typeface="Consolas"/>
                <a:ea typeface="Consolas"/>
                <a:cs typeface="Consolas"/>
                <a:sym typeface="Consolas"/>
              </a:rPr>
              <a:t>X</a:t>
            </a:r>
            <a:endParaRPr sz="16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8373344" y="3215712"/>
            <a:ext cx="1327600" cy="21208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8373344" y="2680484"/>
            <a:ext cx="1327600" cy="5352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8373344" y="1648121"/>
            <a:ext cx="1327600" cy="15676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4790544" y="1648121"/>
            <a:ext cx="10004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11000767" y="2946900"/>
            <a:ext cx="602800" cy="501600"/>
          </a:xfrm>
          <a:prstGeom prst="rect">
            <a:avLst/>
          </a:prstGeom>
          <a:noFill/>
          <a:ln w="9525" cap="flat" cmpd="sng">
            <a:solidFill>
              <a:srgbClr val="0097A7"/>
            </a:solidFill>
            <a:prstDash val="solid"/>
            <a:round/>
            <a:headEnd type="none" w="sm" len="sm"/>
            <a:tailEnd type="none" w="sm" len="sm"/>
          </a:ln>
        </p:spPr>
        <p:txBody>
          <a:bodyPr spcFirstLastPara="1" wrap="square" lIns="121900" tIns="121900" rIns="121900" bIns="121900" anchor="t" anchorCtr="0">
            <a:noAutofit/>
          </a:bodyPr>
          <a:lstStyle/>
          <a:p>
            <a:pPr algn="ctr">
              <a:buClr>
                <a:srgbClr val="000000"/>
              </a:buClr>
              <a:buSzPts val="1100"/>
            </a:pPr>
            <a:r>
              <a:rPr lang="en" sz="1467" b="1">
                <a:latin typeface="Consolas"/>
                <a:ea typeface="Consolas"/>
                <a:cs typeface="Consolas"/>
                <a:sym typeface="Consolas"/>
              </a:rPr>
              <a:t>Ŷ</a:t>
            </a:r>
            <a:endParaRPr sz="1600" b="1">
              <a:latin typeface="Consolas"/>
              <a:ea typeface="Consolas"/>
              <a:cs typeface="Consolas"/>
              <a:sym typeface="Consolas"/>
            </a:endParaRPr>
          </a:p>
        </p:txBody>
      </p:sp>
      <p:sp>
        <p:nvSpPr>
          <p:cNvPr id="723" name="Google Shape;723;p27"/>
          <p:cNvSpPr/>
          <p:nvPr/>
        </p:nvSpPr>
        <p:spPr>
          <a:xfrm>
            <a:off x="3999744" y="1240321"/>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baseline="30000"/>
              <a:t>[1</a:t>
            </a:r>
            <a:r>
              <a:rPr lang="en" sz="1467">
                <a:solidFill>
                  <a:srgbClr val="000000"/>
                </a:solidFill>
              </a:rPr>
              <a:t>a</a:t>
            </a:r>
            <a:r>
              <a:rPr lang="en" sz="1467" baseline="30000">
                <a:solidFill>
                  <a:srgbClr val="000000"/>
                </a:solidFill>
              </a:rPr>
              <a:t>]</a:t>
            </a:r>
            <a:r>
              <a:rPr lang="en" sz="1467" baseline="-25000">
                <a:solidFill>
                  <a:srgbClr val="000000"/>
                </a:solidFill>
              </a:rPr>
              <a:t>1</a:t>
            </a:r>
            <a:endParaRPr sz="1600" baseline="-25000"/>
          </a:p>
        </p:txBody>
      </p:sp>
      <p:sp>
        <p:nvSpPr>
          <p:cNvPr id="725" name="Google Shape;725;p27"/>
          <p:cNvSpPr/>
          <p:nvPr/>
        </p:nvSpPr>
        <p:spPr>
          <a:xfrm>
            <a:off x="3999744" y="2322084"/>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[1]</a:t>
            </a:r>
            <a:r>
              <a:rPr lang="en" sz="1467" baseline="-25000">
                <a:solidFill>
                  <a:srgbClr val="000000"/>
                </a:solidFill>
              </a:rPr>
              <a:t>2</a:t>
            </a:r>
            <a:endParaRPr sz="2133">
              <a:solidFill>
                <a:srgbClr val="000000"/>
              </a:solidFill>
            </a:endParaRPr>
          </a:p>
        </p:txBody>
      </p:sp>
      <p:sp>
        <p:nvSpPr>
          <p:cNvPr id="726" name="Google Shape;726;p27"/>
          <p:cNvSpPr/>
          <p:nvPr/>
        </p:nvSpPr>
        <p:spPr>
          <a:xfrm>
            <a:off x="3999744" y="3304915"/>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[1]</a:t>
            </a:r>
            <a:r>
              <a:rPr lang="en" sz="1467" baseline="-25000">
                <a:solidFill>
                  <a:srgbClr val="000000"/>
                </a:solidFill>
              </a:rPr>
              <a:t>3</a:t>
            </a:r>
            <a:endParaRPr sz="2133">
              <a:solidFill>
                <a:srgbClr val="000000"/>
              </a:solidFill>
            </a:endParaRPr>
          </a:p>
        </p:txBody>
      </p:sp>
      <p:sp>
        <p:nvSpPr>
          <p:cNvPr id="727" name="Google Shape;727;p27"/>
          <p:cNvSpPr/>
          <p:nvPr/>
        </p:nvSpPr>
        <p:spPr>
          <a:xfrm>
            <a:off x="3999744" y="4952312"/>
            <a:ext cx="782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[1]</a:t>
            </a:r>
            <a:r>
              <a:rPr lang="en" sz="1467" baseline="-25000">
                <a:solidFill>
                  <a:srgbClr val="000000"/>
                </a:solidFill>
              </a:rPr>
              <a:t>n</a:t>
            </a:r>
            <a:endParaRPr sz="1467">
              <a:solidFill>
                <a:srgbClr val="000000"/>
              </a:solidFill>
            </a:endParaRPr>
          </a:p>
        </p:txBody>
      </p:sp>
      <p:sp>
        <p:nvSpPr>
          <p:cNvPr id="724" name="Google Shape;724;p27"/>
          <p:cNvSpPr/>
          <p:nvPr/>
        </p:nvSpPr>
        <p:spPr>
          <a:xfrm>
            <a:off x="5790811" y="1240321"/>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[2]</a:t>
            </a:r>
            <a:r>
              <a:rPr lang="en" sz="1467" baseline="-25000">
                <a:solidFill>
                  <a:srgbClr val="000000"/>
                </a:solidFill>
              </a:rPr>
              <a:t>1</a:t>
            </a:r>
            <a:endParaRPr sz="1600" baseline="-25000"/>
          </a:p>
        </p:txBody>
      </p:sp>
      <p:sp>
        <p:nvSpPr>
          <p:cNvPr id="728" name="Google Shape;728;p27"/>
          <p:cNvSpPr/>
          <p:nvPr/>
        </p:nvSpPr>
        <p:spPr>
          <a:xfrm>
            <a:off x="5790811" y="2322084"/>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[2]</a:t>
            </a:r>
            <a:r>
              <a:rPr lang="en" sz="1467" baseline="-25000">
                <a:solidFill>
                  <a:srgbClr val="000000"/>
                </a:solidFill>
              </a:rPr>
              <a:t>2</a:t>
            </a:r>
            <a:endParaRPr sz="2133">
              <a:solidFill>
                <a:srgbClr val="000000"/>
              </a:solidFill>
            </a:endParaRPr>
          </a:p>
        </p:txBody>
      </p:sp>
      <p:sp>
        <p:nvSpPr>
          <p:cNvPr id="729" name="Google Shape;729;p27"/>
          <p:cNvSpPr/>
          <p:nvPr/>
        </p:nvSpPr>
        <p:spPr>
          <a:xfrm>
            <a:off x="5790811" y="3341015"/>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[2]</a:t>
            </a:r>
            <a:r>
              <a:rPr lang="en" sz="1467" baseline="-25000">
                <a:solidFill>
                  <a:srgbClr val="000000"/>
                </a:solidFill>
              </a:rPr>
              <a:t>3</a:t>
            </a:r>
            <a:endParaRPr sz="2133">
              <a:solidFill>
                <a:srgbClr val="000000"/>
              </a:solidFill>
            </a:endParaRPr>
          </a:p>
        </p:txBody>
      </p:sp>
      <p:sp>
        <p:nvSpPr>
          <p:cNvPr id="730" name="Google Shape;730;p27"/>
          <p:cNvSpPr/>
          <p:nvPr/>
        </p:nvSpPr>
        <p:spPr>
          <a:xfrm>
            <a:off x="5790811" y="4952312"/>
            <a:ext cx="790800" cy="8156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[2]</a:t>
            </a:r>
            <a:r>
              <a:rPr lang="en" sz="1467" baseline="-25000">
                <a:solidFill>
                  <a:srgbClr val="000000"/>
                </a:solidFill>
              </a:rPr>
              <a:t>n</a:t>
            </a:r>
            <a:endParaRPr sz="2133">
              <a:solidFill>
                <a:srgbClr val="000000"/>
              </a:solidFill>
            </a:endParaRPr>
          </a:p>
        </p:txBody>
      </p:sp>
      <p:sp>
        <p:nvSpPr>
          <p:cNvPr id="721" name="Google Shape;721;p27"/>
          <p:cNvSpPr/>
          <p:nvPr/>
        </p:nvSpPr>
        <p:spPr>
          <a:xfrm>
            <a:off x="7582544" y="1240321"/>
            <a:ext cx="790800" cy="8156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[3]</a:t>
            </a:r>
            <a:r>
              <a:rPr lang="en" sz="1467" baseline="-25000">
                <a:solidFill>
                  <a:srgbClr val="000000"/>
                </a:solidFill>
              </a:rPr>
              <a:t>1</a:t>
            </a:r>
            <a:endParaRPr sz="1600" baseline="-25000"/>
          </a:p>
        </p:txBody>
      </p:sp>
      <p:sp>
        <p:nvSpPr>
          <p:cNvPr id="719" name="Google Shape;719;p27"/>
          <p:cNvSpPr/>
          <p:nvPr/>
        </p:nvSpPr>
        <p:spPr>
          <a:xfrm>
            <a:off x="7582544" y="2272684"/>
            <a:ext cx="790800" cy="8156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[3]</a:t>
            </a:r>
            <a:r>
              <a:rPr lang="en" sz="1467" baseline="-25000">
                <a:solidFill>
                  <a:srgbClr val="000000"/>
                </a:solidFill>
              </a:rPr>
              <a:t>2</a:t>
            </a:r>
            <a:endParaRPr sz="2133">
              <a:solidFill>
                <a:srgbClr val="000000"/>
              </a:solidFill>
            </a:endParaRPr>
          </a:p>
        </p:txBody>
      </p:sp>
      <p:sp>
        <p:nvSpPr>
          <p:cNvPr id="731" name="Google Shape;731;p27"/>
          <p:cNvSpPr/>
          <p:nvPr/>
        </p:nvSpPr>
        <p:spPr>
          <a:xfrm>
            <a:off x="7582528" y="3305081"/>
            <a:ext cx="790800" cy="8156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[3]</a:t>
            </a:r>
            <a:r>
              <a:rPr lang="en" sz="1467" baseline="-25000">
                <a:solidFill>
                  <a:srgbClr val="000000"/>
                </a:solidFill>
              </a:rPr>
              <a:t>3</a:t>
            </a:r>
            <a:endParaRPr sz="2133">
              <a:solidFill>
                <a:srgbClr val="000000"/>
              </a:solidFill>
            </a:endParaRPr>
          </a:p>
        </p:txBody>
      </p:sp>
      <p:sp>
        <p:nvSpPr>
          <p:cNvPr id="717" name="Google Shape;717;p27"/>
          <p:cNvSpPr/>
          <p:nvPr/>
        </p:nvSpPr>
        <p:spPr>
          <a:xfrm>
            <a:off x="7582544" y="4928712"/>
            <a:ext cx="790800" cy="8156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100"/>
            </a:pPr>
            <a:r>
              <a:rPr lang="en" sz="1467">
                <a:solidFill>
                  <a:srgbClr val="000000"/>
                </a:solidFill>
              </a:rPr>
              <a:t>a</a:t>
            </a:r>
            <a:r>
              <a:rPr lang="en" sz="1467" baseline="30000">
                <a:solidFill>
                  <a:srgbClr val="000000"/>
                </a:solidFill>
              </a:rPr>
              <a:t>[3]</a:t>
            </a:r>
            <a:r>
              <a:rPr lang="en" sz="1467" baseline="-25000">
                <a:solidFill>
                  <a:srgbClr val="000000"/>
                </a:solidFill>
              </a:rPr>
              <a:t>n</a:t>
            </a:r>
            <a:endParaRPr sz="2133">
              <a:solidFill>
                <a:srgbClr val="000000"/>
              </a:solidFill>
            </a:endParaRPr>
          </a:p>
        </p:txBody>
      </p:sp>
      <p:cxnSp>
        <p:nvCxnSpPr>
          <p:cNvPr id="732" name="Google Shape;732;p27"/>
          <p:cNvCxnSpPr/>
          <p:nvPr/>
        </p:nvCxnSpPr>
        <p:spPr>
          <a:xfrm flipH="1">
            <a:off x="4391133" y="4287700"/>
            <a:ext cx="8000" cy="60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898891" y="3346559"/>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4" name="Google Shape;734;p27"/>
          <p:cNvSpPr/>
          <p:nvPr/>
        </p:nvSpPr>
        <p:spPr>
          <a:xfrm>
            <a:off x="1898891" y="3703208"/>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5" name="Google Shape;735;p27"/>
          <p:cNvSpPr/>
          <p:nvPr/>
        </p:nvSpPr>
        <p:spPr>
          <a:xfrm>
            <a:off x="1898891" y="4059857"/>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6" name="Google Shape;736;p27"/>
          <p:cNvSpPr/>
          <p:nvPr/>
        </p:nvSpPr>
        <p:spPr>
          <a:xfrm>
            <a:off x="1898891" y="4329057"/>
            <a:ext cx="106000" cy="912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737" name="Google Shape;737;p27"/>
          <p:cNvCxnSpPr>
            <a:endCxn id="723" idx="2"/>
          </p:cNvCxnSpPr>
          <p:nvPr/>
        </p:nvCxnSpPr>
        <p:spPr>
          <a:xfrm rot="10800000" flipH="1">
            <a:off x="2013344" y="1648121"/>
            <a:ext cx="1986400" cy="6796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989368" y="2354436"/>
            <a:ext cx="2010400" cy="3756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989368" y="2354436"/>
            <a:ext cx="2010400" cy="13584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989368" y="2354436"/>
            <a:ext cx="2010400" cy="30056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989368" y="1648285"/>
            <a:ext cx="2010400" cy="10628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989368" y="2711085"/>
            <a:ext cx="2010400" cy="10016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2004891" y="2678841"/>
            <a:ext cx="1994800" cy="512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2004891" y="2678841"/>
            <a:ext cx="1994800" cy="26812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951891" y="1648291"/>
            <a:ext cx="2048000" cy="14328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2004891" y="2729891"/>
            <a:ext cx="1994800" cy="3056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2004891" y="3035491"/>
            <a:ext cx="1994800" cy="6772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989368" y="3067735"/>
            <a:ext cx="2010400" cy="22924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951891" y="1648159"/>
            <a:ext cx="2048000" cy="17896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989368" y="2730003"/>
            <a:ext cx="2010400" cy="6944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2004891" y="3392159"/>
            <a:ext cx="1994800" cy="3204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989368" y="3424403"/>
            <a:ext cx="2010400" cy="19356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989368" y="1648252"/>
            <a:ext cx="2010400" cy="21328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2004891" y="2730008"/>
            <a:ext cx="1994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989368" y="3712652"/>
            <a:ext cx="2010400" cy="684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989368" y="3781052"/>
            <a:ext cx="2010400" cy="15792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951891" y="3712657"/>
            <a:ext cx="2048000" cy="3472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989368" y="2729701"/>
            <a:ext cx="2010400" cy="1408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2004891" y="3712657"/>
            <a:ext cx="1994800" cy="3928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989368" y="4137701"/>
            <a:ext cx="2010400" cy="12224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989368" y="1648101"/>
            <a:ext cx="2010400" cy="27588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989368" y="2729701"/>
            <a:ext cx="2010400" cy="16772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989368" y="3712901"/>
            <a:ext cx="2010400" cy="6940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989368" y="4406901"/>
            <a:ext cx="2010400" cy="9532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4790544" y="1648121"/>
            <a:ext cx="1000400" cy="10816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4790544" y="1648121"/>
            <a:ext cx="1000400" cy="21008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4790544" y="1648121"/>
            <a:ext cx="1000400" cy="3712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4790544" y="1648284"/>
            <a:ext cx="1000400" cy="10816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4790544" y="2729884"/>
            <a:ext cx="10004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4790544" y="2729884"/>
            <a:ext cx="1000400" cy="10188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4790544" y="2729884"/>
            <a:ext cx="1000400" cy="26304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4790544" y="1648315"/>
            <a:ext cx="1000400" cy="20644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4790544" y="2729915"/>
            <a:ext cx="1000400" cy="9828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4790544" y="3712715"/>
            <a:ext cx="1000400" cy="36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4790544" y="3712715"/>
            <a:ext cx="1000400" cy="16472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4790411" y="1648121"/>
            <a:ext cx="1000400" cy="37592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4782544" y="2729712"/>
            <a:ext cx="1008400" cy="26304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4782544" y="3748912"/>
            <a:ext cx="1008400" cy="16112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4782544" y="5360112"/>
            <a:ext cx="10084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6581877" y="1624521"/>
            <a:ext cx="10004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6581877" y="1624521"/>
            <a:ext cx="1000400" cy="10816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6581877" y="1624521"/>
            <a:ext cx="1000400" cy="21008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6581877" y="1624521"/>
            <a:ext cx="1000400" cy="3712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6581877" y="1624684"/>
            <a:ext cx="1000400" cy="10816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6581877" y="2706284"/>
            <a:ext cx="10004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6581877" y="2706284"/>
            <a:ext cx="1000400" cy="10188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6581877" y="2706284"/>
            <a:ext cx="1000400" cy="26304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6581877" y="1624715"/>
            <a:ext cx="1000400" cy="20644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6581877" y="2706315"/>
            <a:ext cx="1000400" cy="9828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6581877" y="3689115"/>
            <a:ext cx="1000400" cy="36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6581877" y="3689115"/>
            <a:ext cx="1000400" cy="16472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6581744" y="1624521"/>
            <a:ext cx="1000400" cy="37592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6581877" y="2706112"/>
            <a:ext cx="1000400" cy="26304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6581877" y="3725312"/>
            <a:ext cx="1000400" cy="16112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6581877" y="5336512"/>
            <a:ext cx="10004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5577796" y="5934900"/>
            <a:ext cx="1216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a:t>
            </a:r>
            <a:r>
              <a:rPr lang="en" sz="2400" baseline="30000">
                <a:latin typeface="Consolas"/>
                <a:ea typeface="Consolas"/>
                <a:cs typeface="Consolas"/>
                <a:sym typeface="Consolas"/>
              </a:rPr>
              <a:t>[2]</a:t>
            </a:r>
            <a:endParaRPr sz="2400"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8373328" y="3215681"/>
            <a:ext cx="1327600" cy="4972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9451896" y="5934900"/>
            <a:ext cx="1216800" cy="5016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a:t>
            </a:r>
            <a:r>
              <a:rPr lang="en" sz="2400" baseline="30000">
                <a:latin typeface="Consolas"/>
                <a:ea typeface="Consolas"/>
                <a:cs typeface="Consolas"/>
                <a:sym typeface="Consolas"/>
              </a:rPr>
              <a:t>[4]</a:t>
            </a:r>
            <a:endParaRPr sz="2400" baseline="30000">
              <a:latin typeface="Consolas"/>
              <a:ea typeface="Consolas"/>
              <a:cs typeface="Consolas"/>
              <a:sym typeface="Consolas"/>
            </a:endParaRPr>
          </a:p>
        </p:txBody>
      </p:sp>
      <p:cxnSp>
        <p:nvCxnSpPr>
          <p:cNvPr id="799" name="Google Shape;799;p27"/>
          <p:cNvCxnSpPr/>
          <p:nvPr/>
        </p:nvCxnSpPr>
        <p:spPr>
          <a:xfrm flipH="1">
            <a:off x="6182267" y="4287700"/>
            <a:ext cx="8000" cy="60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7973733" y="4287684"/>
            <a:ext cx="8000" cy="60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79340" y="2741719"/>
            <a:ext cx="1407273" cy="1374557"/>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887" name="Google Shape;887;p28"/>
          <p:cNvGrpSpPr/>
          <p:nvPr/>
        </p:nvGrpSpPr>
        <p:grpSpPr>
          <a:xfrm>
            <a:off x="2477654" y="1905634"/>
            <a:ext cx="1228543" cy="106328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891" name="Google Shape;891;p28"/>
          <p:cNvGrpSpPr/>
          <p:nvPr/>
        </p:nvGrpSpPr>
        <p:grpSpPr>
          <a:xfrm>
            <a:off x="2477654" y="3541682"/>
            <a:ext cx="1228533" cy="1046933"/>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895" name="Google Shape;895;p28"/>
          <p:cNvGrpSpPr/>
          <p:nvPr/>
        </p:nvGrpSpPr>
        <p:grpSpPr>
          <a:xfrm>
            <a:off x="4308409" y="1803111"/>
            <a:ext cx="1170505" cy="1170424"/>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922" name="Google Shape;922;p28"/>
          <p:cNvGrpSpPr/>
          <p:nvPr/>
        </p:nvGrpSpPr>
        <p:grpSpPr>
          <a:xfrm>
            <a:off x="4308776" y="3380573"/>
            <a:ext cx="1169731" cy="1172915"/>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949" name="Google Shape;949;p28"/>
          <p:cNvCxnSpPr>
            <a:stCxn id="822" idx="1"/>
            <a:endCxn id="890" idx="3"/>
          </p:cNvCxnSpPr>
          <p:nvPr/>
        </p:nvCxnSpPr>
        <p:spPr>
          <a:xfrm rot="10800000" flipH="1">
            <a:off x="1686613" y="2548519"/>
            <a:ext cx="791200" cy="7940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686613" y="3342519"/>
            <a:ext cx="791200" cy="8256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3720867" y="2387133"/>
            <a:ext cx="480400" cy="24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3720867" y="4063933"/>
            <a:ext cx="480400" cy="24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672933" y="4311400"/>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NxNx3</a:t>
            </a:r>
            <a:endParaRPr sz="1467">
              <a:latin typeface="Consolas"/>
              <a:ea typeface="Consolas"/>
              <a:cs typeface="Consolas"/>
              <a:sym typeface="Consolas"/>
            </a:endParaRPr>
          </a:p>
        </p:txBody>
      </p:sp>
      <p:sp>
        <p:nvSpPr>
          <p:cNvPr id="954" name="Google Shape;954;p28"/>
          <p:cNvSpPr txBox="1"/>
          <p:nvPr/>
        </p:nvSpPr>
        <p:spPr>
          <a:xfrm>
            <a:off x="5478500" y="2249717"/>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+b1</a:t>
            </a:r>
            <a:endParaRPr sz="1467">
              <a:latin typeface="Consolas"/>
              <a:ea typeface="Consolas"/>
              <a:cs typeface="Consolas"/>
              <a:sym typeface="Consolas"/>
            </a:endParaRPr>
          </a:p>
        </p:txBody>
      </p:sp>
      <p:sp>
        <p:nvSpPr>
          <p:cNvPr id="955" name="Google Shape;955;p28"/>
          <p:cNvSpPr txBox="1"/>
          <p:nvPr/>
        </p:nvSpPr>
        <p:spPr>
          <a:xfrm>
            <a:off x="5478500" y="3786733"/>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+b2</a:t>
            </a:r>
            <a:endParaRPr sz="1467">
              <a:latin typeface="Consolas"/>
              <a:ea typeface="Consolas"/>
              <a:cs typeface="Consolas"/>
              <a:sym typeface="Consolas"/>
            </a:endParaRPr>
          </a:p>
        </p:txBody>
      </p:sp>
      <p:sp>
        <p:nvSpPr>
          <p:cNvPr id="956" name="Google Shape;956;p28"/>
          <p:cNvSpPr txBox="1"/>
          <p:nvPr/>
        </p:nvSpPr>
        <p:spPr>
          <a:xfrm>
            <a:off x="4560833" y="4663033"/>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MxM</a:t>
            </a:r>
            <a:endParaRPr sz="1467">
              <a:latin typeface="Consolas"/>
              <a:ea typeface="Consolas"/>
              <a:cs typeface="Consolas"/>
              <a:sym typeface="Consolas"/>
            </a:endParaRPr>
          </a:p>
        </p:txBody>
      </p:sp>
      <p:sp>
        <p:nvSpPr>
          <p:cNvPr id="957" name="Google Shape;957;p28"/>
          <p:cNvSpPr txBox="1"/>
          <p:nvPr/>
        </p:nvSpPr>
        <p:spPr>
          <a:xfrm>
            <a:off x="4560851" y="1452067"/>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MxM</a:t>
            </a:r>
            <a:endParaRPr sz="1467">
              <a:latin typeface="Consolas"/>
              <a:ea typeface="Consolas"/>
              <a:cs typeface="Consolas"/>
              <a:sym typeface="Consolas"/>
            </a:endParaRPr>
          </a:p>
        </p:txBody>
      </p:sp>
      <p:cxnSp>
        <p:nvCxnSpPr>
          <p:cNvPr id="958" name="Google Shape;958;p28"/>
          <p:cNvCxnSpPr/>
          <p:nvPr/>
        </p:nvCxnSpPr>
        <p:spPr>
          <a:xfrm>
            <a:off x="5892800" y="2387117"/>
            <a:ext cx="365600" cy="24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5872633" y="3884533"/>
            <a:ext cx="365600" cy="24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6340409" y="1803111"/>
            <a:ext cx="1170505" cy="1170424"/>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987" name="Google Shape;987;p28"/>
          <p:cNvGrpSpPr/>
          <p:nvPr/>
        </p:nvGrpSpPr>
        <p:grpSpPr>
          <a:xfrm>
            <a:off x="6340776" y="3380573"/>
            <a:ext cx="1169731" cy="1172915"/>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014" name="Google Shape;1014;p28"/>
          <p:cNvSpPr txBox="1"/>
          <p:nvPr/>
        </p:nvSpPr>
        <p:spPr>
          <a:xfrm>
            <a:off x="7510900" y="2249733"/>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+b1</a:t>
            </a:r>
            <a:endParaRPr sz="1467">
              <a:latin typeface="Consolas"/>
              <a:ea typeface="Consolas"/>
              <a:cs typeface="Consolas"/>
              <a:sym typeface="Consolas"/>
            </a:endParaRPr>
          </a:p>
        </p:txBody>
      </p:sp>
      <p:sp>
        <p:nvSpPr>
          <p:cNvPr id="1015" name="Google Shape;1015;p28"/>
          <p:cNvSpPr txBox="1"/>
          <p:nvPr/>
        </p:nvSpPr>
        <p:spPr>
          <a:xfrm>
            <a:off x="7510900" y="3828433"/>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+b2</a:t>
            </a:r>
            <a:endParaRPr sz="1467">
              <a:latin typeface="Consolas"/>
              <a:ea typeface="Consolas"/>
              <a:cs typeface="Consolas"/>
              <a:sym typeface="Consolas"/>
            </a:endParaRPr>
          </a:p>
        </p:txBody>
      </p:sp>
      <p:sp>
        <p:nvSpPr>
          <p:cNvPr id="1016" name="Google Shape;1016;p28"/>
          <p:cNvSpPr/>
          <p:nvPr/>
        </p:nvSpPr>
        <p:spPr>
          <a:xfrm>
            <a:off x="6177200" y="1701133"/>
            <a:ext cx="1773200" cy="1374400"/>
          </a:xfrm>
          <a:prstGeom prst="bracketPair">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7" name="Google Shape;1017;p28"/>
          <p:cNvSpPr/>
          <p:nvPr/>
        </p:nvSpPr>
        <p:spPr>
          <a:xfrm>
            <a:off x="6177200" y="3279833"/>
            <a:ext cx="1773200" cy="1374400"/>
          </a:xfrm>
          <a:prstGeom prst="bracketPair">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8" name="Google Shape;1018;p28"/>
          <p:cNvSpPr txBox="1"/>
          <p:nvPr/>
        </p:nvSpPr>
        <p:spPr>
          <a:xfrm>
            <a:off x="7284800" y="4663033"/>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ReLU</a:t>
            </a:r>
            <a:endParaRPr sz="1467">
              <a:latin typeface="Consolas"/>
              <a:ea typeface="Consolas"/>
              <a:cs typeface="Consolas"/>
              <a:sym typeface="Consolas"/>
            </a:endParaRPr>
          </a:p>
        </p:txBody>
      </p:sp>
      <p:sp>
        <p:nvSpPr>
          <p:cNvPr id="1019" name="Google Shape;1019;p28"/>
          <p:cNvSpPr txBox="1"/>
          <p:nvPr/>
        </p:nvSpPr>
        <p:spPr>
          <a:xfrm>
            <a:off x="7284800" y="1452067"/>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ReLU</a:t>
            </a:r>
            <a:endParaRPr sz="1467">
              <a:latin typeface="Consolas"/>
              <a:ea typeface="Consolas"/>
              <a:cs typeface="Consolas"/>
              <a:sym typeface="Consolas"/>
            </a:endParaRPr>
          </a:p>
        </p:txBody>
      </p:sp>
      <p:grpSp>
        <p:nvGrpSpPr>
          <p:cNvPr id="1020" name="Google Shape;1020;p28"/>
          <p:cNvGrpSpPr/>
          <p:nvPr/>
        </p:nvGrpSpPr>
        <p:grpSpPr>
          <a:xfrm>
            <a:off x="8476309" y="1803111"/>
            <a:ext cx="1170505" cy="1170424"/>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047" name="Google Shape;1047;p28"/>
          <p:cNvGrpSpPr/>
          <p:nvPr/>
        </p:nvGrpSpPr>
        <p:grpSpPr>
          <a:xfrm>
            <a:off x="8476676" y="3380573"/>
            <a:ext cx="1169731" cy="1172915"/>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1074" name="Google Shape;1074;p28"/>
          <p:cNvCxnSpPr/>
          <p:nvPr/>
        </p:nvCxnSpPr>
        <p:spPr>
          <a:xfrm>
            <a:off x="8026400" y="2387117"/>
            <a:ext cx="365600" cy="24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8006233" y="3884533"/>
            <a:ext cx="365600" cy="24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10107176" y="2576577"/>
            <a:ext cx="1170505" cy="1170424"/>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103" name="Google Shape;1103;p28"/>
          <p:cNvGrpSpPr/>
          <p:nvPr/>
        </p:nvGrpSpPr>
        <p:grpSpPr>
          <a:xfrm>
            <a:off x="10028376" y="2677373"/>
            <a:ext cx="1169731" cy="1172915"/>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1130" name="Google Shape;1130;p28"/>
          <p:cNvCxnSpPr>
            <a:endCxn id="1115" idx="3"/>
          </p:cNvCxnSpPr>
          <p:nvPr/>
        </p:nvCxnSpPr>
        <p:spPr>
          <a:xfrm>
            <a:off x="9543176" y="2183868"/>
            <a:ext cx="485200" cy="10796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9646407" y="3263468"/>
            <a:ext cx="382000" cy="7032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10359600" y="5147033"/>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a</a:t>
            </a:r>
            <a:r>
              <a:rPr lang="en" sz="1467" baseline="30000">
                <a:latin typeface="Consolas"/>
                <a:ea typeface="Consolas"/>
                <a:cs typeface="Consolas"/>
                <a:sym typeface="Consolas"/>
              </a:rPr>
              <a:t>[l]</a:t>
            </a:r>
            <a:endParaRPr sz="1467" baseline="30000">
              <a:latin typeface="Consolas"/>
              <a:ea typeface="Consolas"/>
              <a:cs typeface="Consolas"/>
              <a:sym typeface="Consolas"/>
            </a:endParaRPr>
          </a:p>
        </p:txBody>
      </p:sp>
      <p:sp>
        <p:nvSpPr>
          <p:cNvPr id="1133" name="Google Shape;1133;p28"/>
          <p:cNvSpPr txBox="1"/>
          <p:nvPr/>
        </p:nvSpPr>
        <p:spPr>
          <a:xfrm>
            <a:off x="10280433" y="2183867"/>
            <a:ext cx="917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MxMX2</a:t>
            </a:r>
            <a:endParaRPr sz="1467">
              <a:latin typeface="Consolas"/>
              <a:ea typeface="Consolas"/>
              <a:cs typeface="Consolas"/>
              <a:sym typeface="Consolas"/>
            </a:endParaRPr>
          </a:p>
        </p:txBody>
      </p:sp>
      <p:sp>
        <p:nvSpPr>
          <p:cNvPr id="1134" name="Google Shape;1134;p28"/>
          <p:cNvSpPr txBox="1"/>
          <p:nvPr/>
        </p:nvSpPr>
        <p:spPr>
          <a:xfrm>
            <a:off x="820167" y="5147033"/>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a</a:t>
            </a:r>
            <a:r>
              <a:rPr lang="en" sz="1467" baseline="30000">
                <a:latin typeface="Consolas"/>
                <a:ea typeface="Consolas"/>
                <a:cs typeface="Consolas"/>
                <a:sym typeface="Consolas"/>
              </a:rPr>
              <a:t>[l-1]</a:t>
            </a:r>
            <a:endParaRPr sz="1467"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485767" y="5285633"/>
            <a:ext cx="88740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581700" y="1066233"/>
            <a:ext cx="11704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CONV operation</a:t>
            </a:r>
            <a:endParaRPr sz="1467">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463273" y="2779752"/>
            <a:ext cx="1407273" cy="1374557"/>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1223" name="Google Shape;1223;p29"/>
          <p:cNvGrpSpPr/>
          <p:nvPr/>
        </p:nvGrpSpPr>
        <p:grpSpPr>
          <a:xfrm>
            <a:off x="2477654" y="1905634"/>
            <a:ext cx="1228543" cy="106328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227" name="Google Shape;1227;p29"/>
          <p:cNvGrpSpPr/>
          <p:nvPr/>
        </p:nvGrpSpPr>
        <p:grpSpPr>
          <a:xfrm>
            <a:off x="2477654" y="3541682"/>
            <a:ext cx="1228533" cy="1046933"/>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231" name="Google Shape;1231;p29"/>
          <p:cNvGrpSpPr/>
          <p:nvPr/>
        </p:nvGrpSpPr>
        <p:grpSpPr>
          <a:xfrm>
            <a:off x="4308409" y="1803111"/>
            <a:ext cx="1170505" cy="1170424"/>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258" name="Google Shape;1258;p29"/>
          <p:cNvGrpSpPr/>
          <p:nvPr/>
        </p:nvGrpSpPr>
        <p:grpSpPr>
          <a:xfrm>
            <a:off x="4308776" y="3380573"/>
            <a:ext cx="1169731" cy="1172915"/>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1285" name="Google Shape;1285;p29"/>
          <p:cNvCxnSpPr>
            <a:stCxn id="1158" idx="1"/>
            <a:endCxn id="1226" idx="3"/>
          </p:cNvCxnSpPr>
          <p:nvPr/>
        </p:nvCxnSpPr>
        <p:spPr>
          <a:xfrm rot="10800000" flipH="1">
            <a:off x="1870547" y="2548552"/>
            <a:ext cx="607200" cy="832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870547" y="3380552"/>
            <a:ext cx="607200" cy="7876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3720867" y="2387133"/>
            <a:ext cx="480400" cy="24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3720867" y="4063933"/>
            <a:ext cx="480400" cy="24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672933" y="4311400"/>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NxNx3</a:t>
            </a:r>
            <a:endParaRPr sz="1467">
              <a:latin typeface="Consolas"/>
              <a:ea typeface="Consolas"/>
              <a:cs typeface="Consolas"/>
              <a:sym typeface="Consolas"/>
            </a:endParaRPr>
          </a:p>
        </p:txBody>
      </p:sp>
      <p:sp>
        <p:nvSpPr>
          <p:cNvPr id="1290" name="Google Shape;1290;p29"/>
          <p:cNvSpPr txBox="1"/>
          <p:nvPr/>
        </p:nvSpPr>
        <p:spPr>
          <a:xfrm>
            <a:off x="5478500" y="2249717"/>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+b1</a:t>
            </a:r>
            <a:endParaRPr sz="1467">
              <a:latin typeface="Consolas"/>
              <a:ea typeface="Consolas"/>
              <a:cs typeface="Consolas"/>
              <a:sym typeface="Consolas"/>
            </a:endParaRPr>
          </a:p>
        </p:txBody>
      </p:sp>
      <p:sp>
        <p:nvSpPr>
          <p:cNvPr id="1291" name="Google Shape;1291;p29"/>
          <p:cNvSpPr txBox="1"/>
          <p:nvPr/>
        </p:nvSpPr>
        <p:spPr>
          <a:xfrm>
            <a:off x="5478500" y="3786733"/>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+b2</a:t>
            </a:r>
            <a:endParaRPr sz="1467">
              <a:latin typeface="Consolas"/>
              <a:ea typeface="Consolas"/>
              <a:cs typeface="Consolas"/>
              <a:sym typeface="Consolas"/>
            </a:endParaRPr>
          </a:p>
        </p:txBody>
      </p:sp>
      <p:sp>
        <p:nvSpPr>
          <p:cNvPr id="1292" name="Google Shape;1292;p29"/>
          <p:cNvSpPr txBox="1"/>
          <p:nvPr/>
        </p:nvSpPr>
        <p:spPr>
          <a:xfrm>
            <a:off x="4560833" y="4663033"/>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MxM</a:t>
            </a:r>
            <a:endParaRPr sz="1467">
              <a:latin typeface="Consolas"/>
              <a:ea typeface="Consolas"/>
              <a:cs typeface="Consolas"/>
              <a:sym typeface="Consolas"/>
            </a:endParaRPr>
          </a:p>
        </p:txBody>
      </p:sp>
      <p:sp>
        <p:nvSpPr>
          <p:cNvPr id="1293" name="Google Shape;1293;p29"/>
          <p:cNvSpPr txBox="1"/>
          <p:nvPr/>
        </p:nvSpPr>
        <p:spPr>
          <a:xfrm>
            <a:off x="4560851" y="1452067"/>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MxM</a:t>
            </a:r>
            <a:endParaRPr sz="1467">
              <a:latin typeface="Consolas"/>
              <a:ea typeface="Consolas"/>
              <a:cs typeface="Consolas"/>
              <a:sym typeface="Consolas"/>
            </a:endParaRPr>
          </a:p>
        </p:txBody>
      </p:sp>
      <p:cxnSp>
        <p:nvCxnSpPr>
          <p:cNvPr id="1294" name="Google Shape;1294;p29"/>
          <p:cNvCxnSpPr/>
          <p:nvPr/>
        </p:nvCxnSpPr>
        <p:spPr>
          <a:xfrm>
            <a:off x="5892800" y="2387117"/>
            <a:ext cx="365600" cy="24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5872633" y="3884533"/>
            <a:ext cx="365600" cy="24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6340409" y="1803111"/>
            <a:ext cx="1170505" cy="1170424"/>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23" name="Google Shape;1323;p29"/>
          <p:cNvGrpSpPr/>
          <p:nvPr/>
        </p:nvGrpSpPr>
        <p:grpSpPr>
          <a:xfrm>
            <a:off x="6340776" y="3380573"/>
            <a:ext cx="1169731" cy="1172915"/>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350" name="Google Shape;1350;p29"/>
          <p:cNvSpPr txBox="1"/>
          <p:nvPr/>
        </p:nvSpPr>
        <p:spPr>
          <a:xfrm>
            <a:off x="7510900" y="2249733"/>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+b1</a:t>
            </a:r>
            <a:endParaRPr sz="1467">
              <a:latin typeface="Consolas"/>
              <a:ea typeface="Consolas"/>
              <a:cs typeface="Consolas"/>
              <a:sym typeface="Consolas"/>
            </a:endParaRPr>
          </a:p>
        </p:txBody>
      </p:sp>
      <p:sp>
        <p:nvSpPr>
          <p:cNvPr id="1351" name="Google Shape;1351;p29"/>
          <p:cNvSpPr txBox="1"/>
          <p:nvPr/>
        </p:nvSpPr>
        <p:spPr>
          <a:xfrm>
            <a:off x="7510900" y="3828433"/>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+b2</a:t>
            </a:r>
            <a:endParaRPr sz="1467">
              <a:latin typeface="Consolas"/>
              <a:ea typeface="Consolas"/>
              <a:cs typeface="Consolas"/>
              <a:sym typeface="Consolas"/>
            </a:endParaRPr>
          </a:p>
        </p:txBody>
      </p:sp>
      <p:sp>
        <p:nvSpPr>
          <p:cNvPr id="1352" name="Google Shape;1352;p29"/>
          <p:cNvSpPr/>
          <p:nvPr/>
        </p:nvSpPr>
        <p:spPr>
          <a:xfrm>
            <a:off x="6177200" y="1701133"/>
            <a:ext cx="1773200" cy="1374400"/>
          </a:xfrm>
          <a:prstGeom prst="bracketPair">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3" name="Google Shape;1353;p29"/>
          <p:cNvSpPr/>
          <p:nvPr/>
        </p:nvSpPr>
        <p:spPr>
          <a:xfrm>
            <a:off x="6177200" y="3279833"/>
            <a:ext cx="1773200" cy="1374400"/>
          </a:xfrm>
          <a:prstGeom prst="bracketPair">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4" name="Google Shape;1354;p29"/>
          <p:cNvSpPr txBox="1"/>
          <p:nvPr/>
        </p:nvSpPr>
        <p:spPr>
          <a:xfrm>
            <a:off x="7284800" y="4663033"/>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ReLU</a:t>
            </a:r>
            <a:endParaRPr sz="1467">
              <a:latin typeface="Consolas"/>
              <a:ea typeface="Consolas"/>
              <a:cs typeface="Consolas"/>
              <a:sym typeface="Consolas"/>
            </a:endParaRPr>
          </a:p>
        </p:txBody>
      </p:sp>
      <p:sp>
        <p:nvSpPr>
          <p:cNvPr id="1355" name="Google Shape;1355;p29"/>
          <p:cNvSpPr txBox="1"/>
          <p:nvPr/>
        </p:nvSpPr>
        <p:spPr>
          <a:xfrm>
            <a:off x="7284800" y="1452067"/>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ReLU</a:t>
            </a:r>
            <a:endParaRPr sz="1467">
              <a:latin typeface="Consolas"/>
              <a:ea typeface="Consolas"/>
              <a:cs typeface="Consolas"/>
              <a:sym typeface="Consolas"/>
            </a:endParaRPr>
          </a:p>
        </p:txBody>
      </p:sp>
      <p:grpSp>
        <p:nvGrpSpPr>
          <p:cNvPr id="1356" name="Google Shape;1356;p29"/>
          <p:cNvGrpSpPr/>
          <p:nvPr/>
        </p:nvGrpSpPr>
        <p:grpSpPr>
          <a:xfrm>
            <a:off x="8476309" y="1803111"/>
            <a:ext cx="1170505" cy="1170424"/>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83" name="Google Shape;1383;p29"/>
          <p:cNvGrpSpPr/>
          <p:nvPr/>
        </p:nvGrpSpPr>
        <p:grpSpPr>
          <a:xfrm>
            <a:off x="8476676" y="3380573"/>
            <a:ext cx="1169731" cy="1172915"/>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1410" name="Google Shape;1410;p29"/>
          <p:cNvCxnSpPr/>
          <p:nvPr/>
        </p:nvCxnSpPr>
        <p:spPr>
          <a:xfrm>
            <a:off x="8026400" y="2387117"/>
            <a:ext cx="365600" cy="24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8006233" y="3884533"/>
            <a:ext cx="365600" cy="24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10107176" y="2576577"/>
            <a:ext cx="1170505" cy="1170424"/>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439" name="Google Shape;1439;p29"/>
          <p:cNvGrpSpPr/>
          <p:nvPr/>
        </p:nvGrpSpPr>
        <p:grpSpPr>
          <a:xfrm>
            <a:off x="10028376" y="2677373"/>
            <a:ext cx="1169731" cy="1172915"/>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1466" name="Google Shape;1466;p29"/>
          <p:cNvCxnSpPr>
            <a:endCxn id="1451" idx="3"/>
          </p:cNvCxnSpPr>
          <p:nvPr/>
        </p:nvCxnSpPr>
        <p:spPr>
          <a:xfrm>
            <a:off x="9543176" y="2183868"/>
            <a:ext cx="485200" cy="10796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9646407" y="3263468"/>
            <a:ext cx="382000" cy="7032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10280433" y="2183867"/>
            <a:ext cx="917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MxMX2</a:t>
            </a:r>
            <a:endParaRPr sz="1467">
              <a:latin typeface="Consolas"/>
              <a:ea typeface="Consolas"/>
              <a:cs typeface="Consolas"/>
              <a:sym typeface="Consolas"/>
            </a:endParaRPr>
          </a:p>
        </p:txBody>
      </p:sp>
      <p:sp>
        <p:nvSpPr>
          <p:cNvPr id="1469" name="Google Shape;1469;p29"/>
          <p:cNvSpPr txBox="1"/>
          <p:nvPr/>
        </p:nvSpPr>
        <p:spPr>
          <a:xfrm>
            <a:off x="581700" y="1066233"/>
            <a:ext cx="11704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CONV operation</a:t>
            </a:r>
            <a:endParaRPr sz="1467">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768073" y="1655185"/>
            <a:ext cx="2038057" cy="2160523"/>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1556" name="Google Shape;1556;p30"/>
          <p:cNvGrpSpPr/>
          <p:nvPr/>
        </p:nvGrpSpPr>
        <p:grpSpPr>
          <a:xfrm>
            <a:off x="2782454" y="1499234"/>
            <a:ext cx="1228543" cy="106328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560" name="Google Shape;1560;p30"/>
          <p:cNvGrpSpPr/>
          <p:nvPr/>
        </p:nvGrpSpPr>
        <p:grpSpPr>
          <a:xfrm>
            <a:off x="2782454" y="3135282"/>
            <a:ext cx="1228533" cy="1046933"/>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564" name="Google Shape;1564;p30"/>
          <p:cNvGrpSpPr/>
          <p:nvPr/>
        </p:nvGrpSpPr>
        <p:grpSpPr>
          <a:xfrm>
            <a:off x="4613209" y="1396711"/>
            <a:ext cx="1170505" cy="1170424"/>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591" name="Google Shape;1591;p30"/>
          <p:cNvGrpSpPr/>
          <p:nvPr/>
        </p:nvGrpSpPr>
        <p:grpSpPr>
          <a:xfrm>
            <a:off x="4613576" y="2974173"/>
            <a:ext cx="1169731" cy="1172915"/>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1618" name="Google Shape;1618;p30"/>
          <p:cNvCxnSpPr>
            <a:stCxn id="1491" idx="1"/>
            <a:endCxn id="1559" idx="3"/>
          </p:cNvCxnSpPr>
          <p:nvPr/>
        </p:nvCxnSpPr>
        <p:spPr>
          <a:xfrm rot="10800000" flipH="1">
            <a:off x="2175347" y="2142152"/>
            <a:ext cx="607200" cy="832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2175347" y="2974152"/>
            <a:ext cx="607200" cy="7876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4025667" y="1980733"/>
            <a:ext cx="480400" cy="24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4025667" y="3657533"/>
            <a:ext cx="480400" cy="24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977733" y="3905000"/>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NxNx3</a:t>
            </a:r>
            <a:endParaRPr sz="1467">
              <a:latin typeface="Consolas"/>
              <a:ea typeface="Consolas"/>
              <a:cs typeface="Consolas"/>
              <a:sym typeface="Consolas"/>
            </a:endParaRPr>
          </a:p>
        </p:txBody>
      </p:sp>
      <p:sp>
        <p:nvSpPr>
          <p:cNvPr id="1623" name="Google Shape;1623;p30"/>
          <p:cNvSpPr txBox="1"/>
          <p:nvPr/>
        </p:nvSpPr>
        <p:spPr>
          <a:xfrm>
            <a:off x="5783300" y="1843317"/>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+b1</a:t>
            </a:r>
            <a:endParaRPr sz="1467">
              <a:latin typeface="Consolas"/>
              <a:ea typeface="Consolas"/>
              <a:cs typeface="Consolas"/>
              <a:sym typeface="Consolas"/>
            </a:endParaRPr>
          </a:p>
        </p:txBody>
      </p:sp>
      <p:sp>
        <p:nvSpPr>
          <p:cNvPr id="1624" name="Google Shape;1624;p30"/>
          <p:cNvSpPr txBox="1"/>
          <p:nvPr/>
        </p:nvSpPr>
        <p:spPr>
          <a:xfrm>
            <a:off x="5783300" y="3380333"/>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+b2</a:t>
            </a:r>
            <a:endParaRPr sz="1467">
              <a:latin typeface="Consolas"/>
              <a:ea typeface="Consolas"/>
              <a:cs typeface="Consolas"/>
              <a:sym typeface="Consolas"/>
            </a:endParaRPr>
          </a:p>
        </p:txBody>
      </p:sp>
      <p:sp>
        <p:nvSpPr>
          <p:cNvPr id="1625" name="Google Shape;1625;p30"/>
          <p:cNvSpPr txBox="1"/>
          <p:nvPr/>
        </p:nvSpPr>
        <p:spPr>
          <a:xfrm>
            <a:off x="4865633" y="4256633"/>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MxM</a:t>
            </a:r>
            <a:endParaRPr sz="1467">
              <a:latin typeface="Consolas"/>
              <a:ea typeface="Consolas"/>
              <a:cs typeface="Consolas"/>
              <a:sym typeface="Consolas"/>
            </a:endParaRPr>
          </a:p>
        </p:txBody>
      </p:sp>
      <p:sp>
        <p:nvSpPr>
          <p:cNvPr id="1626" name="Google Shape;1626;p30"/>
          <p:cNvSpPr txBox="1"/>
          <p:nvPr/>
        </p:nvSpPr>
        <p:spPr>
          <a:xfrm>
            <a:off x="4865651" y="1045667"/>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MxM</a:t>
            </a:r>
            <a:endParaRPr sz="1467">
              <a:latin typeface="Consolas"/>
              <a:ea typeface="Consolas"/>
              <a:cs typeface="Consolas"/>
              <a:sym typeface="Consolas"/>
            </a:endParaRPr>
          </a:p>
        </p:txBody>
      </p:sp>
      <p:cxnSp>
        <p:nvCxnSpPr>
          <p:cNvPr id="1627" name="Google Shape;1627;p30"/>
          <p:cNvCxnSpPr/>
          <p:nvPr/>
        </p:nvCxnSpPr>
        <p:spPr>
          <a:xfrm>
            <a:off x="6197600" y="1980717"/>
            <a:ext cx="365600" cy="24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6177433" y="3478133"/>
            <a:ext cx="365600" cy="24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6645209" y="1396711"/>
            <a:ext cx="1170505" cy="1170424"/>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656" name="Google Shape;1656;p30"/>
          <p:cNvGrpSpPr/>
          <p:nvPr/>
        </p:nvGrpSpPr>
        <p:grpSpPr>
          <a:xfrm>
            <a:off x="6645576" y="2974173"/>
            <a:ext cx="1169731" cy="1172915"/>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683" name="Google Shape;1683;p30"/>
          <p:cNvSpPr txBox="1"/>
          <p:nvPr/>
        </p:nvSpPr>
        <p:spPr>
          <a:xfrm>
            <a:off x="7815700" y="1843333"/>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+b1</a:t>
            </a:r>
            <a:endParaRPr sz="1467">
              <a:latin typeface="Consolas"/>
              <a:ea typeface="Consolas"/>
              <a:cs typeface="Consolas"/>
              <a:sym typeface="Consolas"/>
            </a:endParaRPr>
          </a:p>
        </p:txBody>
      </p:sp>
      <p:sp>
        <p:nvSpPr>
          <p:cNvPr id="1684" name="Google Shape;1684;p30"/>
          <p:cNvSpPr txBox="1"/>
          <p:nvPr/>
        </p:nvSpPr>
        <p:spPr>
          <a:xfrm>
            <a:off x="7815700" y="3422033"/>
            <a:ext cx="376000" cy="277200"/>
          </a:xfrm>
          <a:prstGeom prst="rect">
            <a:avLst/>
          </a:prstGeom>
          <a:noFill/>
          <a:ln>
            <a:noFill/>
          </a:ln>
        </p:spPr>
        <p:txBody>
          <a:bodyPr spcFirstLastPara="1" wrap="square" lIns="0" tIns="0" rIns="0" bIns="0" anchor="t" anchorCtr="0">
            <a:noAutofit/>
          </a:bodyPr>
          <a:lstStyle/>
          <a:p>
            <a:r>
              <a:rPr lang="en" sz="1467">
                <a:latin typeface="Consolas"/>
                <a:ea typeface="Consolas"/>
                <a:cs typeface="Consolas"/>
                <a:sym typeface="Consolas"/>
              </a:rPr>
              <a:t>+b2</a:t>
            </a:r>
            <a:endParaRPr sz="1467">
              <a:latin typeface="Consolas"/>
              <a:ea typeface="Consolas"/>
              <a:cs typeface="Consolas"/>
              <a:sym typeface="Consolas"/>
            </a:endParaRPr>
          </a:p>
        </p:txBody>
      </p:sp>
      <p:sp>
        <p:nvSpPr>
          <p:cNvPr id="1685" name="Google Shape;1685;p30"/>
          <p:cNvSpPr/>
          <p:nvPr/>
        </p:nvSpPr>
        <p:spPr>
          <a:xfrm>
            <a:off x="6482000" y="1294733"/>
            <a:ext cx="1773200" cy="1374400"/>
          </a:xfrm>
          <a:prstGeom prst="bracketPair">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6" name="Google Shape;1686;p30"/>
          <p:cNvSpPr/>
          <p:nvPr/>
        </p:nvSpPr>
        <p:spPr>
          <a:xfrm>
            <a:off x="6482000" y="2873433"/>
            <a:ext cx="1773200" cy="1374400"/>
          </a:xfrm>
          <a:prstGeom prst="bracketPair">
            <a:avLst/>
          </a:prstGeom>
          <a:no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7" name="Google Shape;1687;p30"/>
          <p:cNvSpPr txBox="1"/>
          <p:nvPr/>
        </p:nvSpPr>
        <p:spPr>
          <a:xfrm>
            <a:off x="7589600" y="4256633"/>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ReLU</a:t>
            </a:r>
            <a:endParaRPr sz="1467">
              <a:latin typeface="Consolas"/>
              <a:ea typeface="Consolas"/>
              <a:cs typeface="Consolas"/>
              <a:sym typeface="Consolas"/>
            </a:endParaRPr>
          </a:p>
        </p:txBody>
      </p:sp>
      <p:sp>
        <p:nvSpPr>
          <p:cNvPr id="1688" name="Google Shape;1688;p30"/>
          <p:cNvSpPr txBox="1"/>
          <p:nvPr/>
        </p:nvSpPr>
        <p:spPr>
          <a:xfrm>
            <a:off x="7589600" y="1045667"/>
            <a:ext cx="665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ReLU</a:t>
            </a:r>
            <a:endParaRPr sz="1467">
              <a:latin typeface="Consolas"/>
              <a:ea typeface="Consolas"/>
              <a:cs typeface="Consolas"/>
              <a:sym typeface="Consolas"/>
            </a:endParaRPr>
          </a:p>
        </p:txBody>
      </p:sp>
      <p:grpSp>
        <p:nvGrpSpPr>
          <p:cNvPr id="1689" name="Google Shape;1689;p30"/>
          <p:cNvGrpSpPr/>
          <p:nvPr/>
        </p:nvGrpSpPr>
        <p:grpSpPr>
          <a:xfrm>
            <a:off x="8781109" y="1396711"/>
            <a:ext cx="1170505" cy="1170424"/>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16" name="Google Shape;1716;p30"/>
          <p:cNvGrpSpPr/>
          <p:nvPr/>
        </p:nvGrpSpPr>
        <p:grpSpPr>
          <a:xfrm>
            <a:off x="8781476" y="2974173"/>
            <a:ext cx="1169731" cy="1172915"/>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1743" name="Google Shape;1743;p30"/>
          <p:cNvCxnSpPr/>
          <p:nvPr/>
        </p:nvCxnSpPr>
        <p:spPr>
          <a:xfrm>
            <a:off x="8331200" y="1980717"/>
            <a:ext cx="365600" cy="24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8311033" y="3478133"/>
            <a:ext cx="365600" cy="24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10411976" y="2170177"/>
            <a:ext cx="1170505" cy="1170424"/>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72" name="Google Shape;1772;p30"/>
          <p:cNvGrpSpPr/>
          <p:nvPr/>
        </p:nvGrpSpPr>
        <p:grpSpPr>
          <a:xfrm>
            <a:off x="10333109" y="2305207"/>
            <a:ext cx="1169731" cy="1172915"/>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1799" name="Google Shape;1799;p30"/>
          <p:cNvCxnSpPr>
            <a:endCxn id="1784" idx="3"/>
          </p:cNvCxnSpPr>
          <p:nvPr/>
        </p:nvCxnSpPr>
        <p:spPr>
          <a:xfrm>
            <a:off x="9847909" y="1811701"/>
            <a:ext cx="485200" cy="10796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9951207" y="2891468"/>
            <a:ext cx="382000" cy="6688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10585233" y="1777467"/>
            <a:ext cx="9176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MxMX2</a:t>
            </a:r>
            <a:endParaRPr sz="1467">
              <a:latin typeface="Consolas"/>
              <a:ea typeface="Consolas"/>
              <a:cs typeface="Consolas"/>
              <a:sym typeface="Consolas"/>
            </a:endParaRPr>
          </a:p>
        </p:txBody>
      </p:sp>
      <p:sp>
        <p:nvSpPr>
          <p:cNvPr id="1802" name="Google Shape;1802;p30"/>
          <p:cNvSpPr txBox="1"/>
          <p:nvPr/>
        </p:nvSpPr>
        <p:spPr>
          <a:xfrm>
            <a:off x="886500" y="659833"/>
            <a:ext cx="1170400" cy="277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CONV operation</a:t>
            </a:r>
            <a:endParaRPr sz="1467">
              <a:latin typeface="Consolas"/>
              <a:ea typeface="Consolas"/>
              <a:cs typeface="Consolas"/>
              <a:sym typeface="Consolas"/>
            </a:endParaRPr>
          </a:p>
        </p:txBody>
      </p:sp>
      <p:sp>
        <p:nvSpPr>
          <p:cNvPr id="1803" name="Google Shape;1803;p30"/>
          <p:cNvSpPr/>
          <p:nvPr/>
        </p:nvSpPr>
        <p:spPr>
          <a:xfrm flipH="1">
            <a:off x="1164920" y="4866081"/>
            <a:ext cx="1010400" cy="840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04" name="Google Shape;1804;p30"/>
          <p:cNvSpPr/>
          <p:nvPr/>
        </p:nvSpPr>
        <p:spPr>
          <a:xfrm flipH="1">
            <a:off x="886487" y="5184248"/>
            <a:ext cx="1010400" cy="840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05" name="Google Shape;1805;p30"/>
          <p:cNvSpPr/>
          <p:nvPr/>
        </p:nvSpPr>
        <p:spPr>
          <a:xfrm flipH="1">
            <a:off x="1046487" y="5024815"/>
            <a:ext cx="1010400" cy="8408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415600" y="2828567"/>
            <a:ext cx="11360800" cy="763600"/>
          </a:xfrm>
          <a:prstGeom prst="rect">
            <a:avLst/>
          </a:prstGeom>
        </p:spPr>
        <p:txBody>
          <a:bodyPr spcFirstLastPara="1" vert="horz" wrap="square" lIns="121900" tIns="121900" rIns="121900" bIns="121900" rtlCol="0" anchor="t" anchorCtr="0">
            <a:noAutofit/>
          </a:bodyPr>
          <a:lstStyle/>
          <a:p>
            <a:pPr algn="ctr"/>
            <a:r>
              <a:rPr lang="en">
                <a:solidFill>
                  <a:srgbClr val="FFFFFF"/>
                </a:solidFill>
              </a:rPr>
              <a:t>Abstract backgrounds</a:t>
            </a:r>
            <a:endParaRPr>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32"/>
          <p:cNvSpPr/>
          <p:nvPr/>
        </p:nvSpPr>
        <p:spPr>
          <a:xfrm>
            <a:off x="100533" y="325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16" name="Google Shape;1816;p32"/>
          <p:cNvSpPr/>
          <p:nvPr/>
        </p:nvSpPr>
        <p:spPr>
          <a:xfrm>
            <a:off x="1598700" y="325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17" name="Google Shape;1817;p32"/>
          <p:cNvSpPr/>
          <p:nvPr/>
        </p:nvSpPr>
        <p:spPr>
          <a:xfrm>
            <a:off x="2439267" y="325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18" name="Google Shape;1818;p32"/>
          <p:cNvSpPr/>
          <p:nvPr/>
        </p:nvSpPr>
        <p:spPr>
          <a:xfrm>
            <a:off x="3279833" y="32500"/>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19" name="Google Shape;1819;p32"/>
          <p:cNvSpPr/>
          <p:nvPr/>
        </p:nvSpPr>
        <p:spPr>
          <a:xfrm>
            <a:off x="4558400" y="325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20" name="Google Shape;1820;p32"/>
          <p:cNvSpPr/>
          <p:nvPr/>
        </p:nvSpPr>
        <p:spPr>
          <a:xfrm>
            <a:off x="6056567" y="325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21" name="Google Shape;1821;p32"/>
          <p:cNvSpPr/>
          <p:nvPr/>
        </p:nvSpPr>
        <p:spPr>
          <a:xfrm>
            <a:off x="6897133" y="32500"/>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22" name="Google Shape;1822;p32"/>
          <p:cNvSpPr/>
          <p:nvPr/>
        </p:nvSpPr>
        <p:spPr>
          <a:xfrm>
            <a:off x="8469700" y="325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23" name="Google Shape;1823;p32"/>
          <p:cNvSpPr/>
          <p:nvPr/>
        </p:nvSpPr>
        <p:spPr>
          <a:xfrm>
            <a:off x="9673867" y="325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24" name="Google Shape;1824;p32"/>
          <p:cNvSpPr/>
          <p:nvPr/>
        </p:nvSpPr>
        <p:spPr>
          <a:xfrm>
            <a:off x="10808433" y="32500"/>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25" name="Google Shape;1825;p32"/>
          <p:cNvSpPr/>
          <p:nvPr/>
        </p:nvSpPr>
        <p:spPr>
          <a:xfrm>
            <a:off x="100951" y="3942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26" name="Google Shape;1826;p32"/>
          <p:cNvSpPr/>
          <p:nvPr/>
        </p:nvSpPr>
        <p:spPr>
          <a:xfrm>
            <a:off x="1599117" y="3942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27" name="Google Shape;1827;p32"/>
          <p:cNvSpPr/>
          <p:nvPr/>
        </p:nvSpPr>
        <p:spPr>
          <a:xfrm>
            <a:off x="2439684" y="3942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28" name="Google Shape;1828;p32"/>
          <p:cNvSpPr/>
          <p:nvPr/>
        </p:nvSpPr>
        <p:spPr>
          <a:xfrm>
            <a:off x="3280251" y="394267"/>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29" name="Google Shape;1829;p32"/>
          <p:cNvSpPr/>
          <p:nvPr/>
        </p:nvSpPr>
        <p:spPr>
          <a:xfrm>
            <a:off x="4558817" y="3942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30" name="Google Shape;1830;p32"/>
          <p:cNvSpPr/>
          <p:nvPr/>
        </p:nvSpPr>
        <p:spPr>
          <a:xfrm>
            <a:off x="6056984" y="3942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31" name="Google Shape;1831;p32"/>
          <p:cNvSpPr/>
          <p:nvPr/>
        </p:nvSpPr>
        <p:spPr>
          <a:xfrm>
            <a:off x="6897551" y="394267"/>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32" name="Google Shape;1832;p32"/>
          <p:cNvSpPr/>
          <p:nvPr/>
        </p:nvSpPr>
        <p:spPr>
          <a:xfrm>
            <a:off x="8470117" y="3942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33" name="Google Shape;1833;p32"/>
          <p:cNvSpPr/>
          <p:nvPr/>
        </p:nvSpPr>
        <p:spPr>
          <a:xfrm>
            <a:off x="9674284" y="3942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34" name="Google Shape;1834;p32"/>
          <p:cNvSpPr/>
          <p:nvPr/>
        </p:nvSpPr>
        <p:spPr>
          <a:xfrm>
            <a:off x="10808851" y="394267"/>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35" name="Google Shape;1835;p32"/>
          <p:cNvSpPr/>
          <p:nvPr/>
        </p:nvSpPr>
        <p:spPr>
          <a:xfrm>
            <a:off x="100933" y="7560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36" name="Google Shape;1836;p32"/>
          <p:cNvSpPr/>
          <p:nvPr/>
        </p:nvSpPr>
        <p:spPr>
          <a:xfrm>
            <a:off x="1599100" y="7560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37" name="Google Shape;1837;p32"/>
          <p:cNvSpPr/>
          <p:nvPr/>
        </p:nvSpPr>
        <p:spPr>
          <a:xfrm>
            <a:off x="2439667" y="7560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38" name="Google Shape;1838;p32"/>
          <p:cNvSpPr/>
          <p:nvPr/>
        </p:nvSpPr>
        <p:spPr>
          <a:xfrm>
            <a:off x="3280233" y="756033"/>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39" name="Google Shape;1839;p32"/>
          <p:cNvSpPr/>
          <p:nvPr/>
        </p:nvSpPr>
        <p:spPr>
          <a:xfrm>
            <a:off x="4558800" y="7560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40" name="Google Shape;1840;p32"/>
          <p:cNvSpPr/>
          <p:nvPr/>
        </p:nvSpPr>
        <p:spPr>
          <a:xfrm>
            <a:off x="6056967" y="7560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41" name="Google Shape;1841;p32"/>
          <p:cNvSpPr/>
          <p:nvPr/>
        </p:nvSpPr>
        <p:spPr>
          <a:xfrm>
            <a:off x="6897533" y="756033"/>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42" name="Google Shape;1842;p32"/>
          <p:cNvSpPr/>
          <p:nvPr/>
        </p:nvSpPr>
        <p:spPr>
          <a:xfrm>
            <a:off x="8470100" y="7560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43" name="Google Shape;1843;p32"/>
          <p:cNvSpPr/>
          <p:nvPr/>
        </p:nvSpPr>
        <p:spPr>
          <a:xfrm>
            <a:off x="9674267" y="7560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44" name="Google Shape;1844;p32"/>
          <p:cNvSpPr/>
          <p:nvPr/>
        </p:nvSpPr>
        <p:spPr>
          <a:xfrm>
            <a:off x="10808833" y="756033"/>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45" name="Google Shape;1845;p32"/>
          <p:cNvSpPr/>
          <p:nvPr/>
        </p:nvSpPr>
        <p:spPr>
          <a:xfrm>
            <a:off x="100951" y="11178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46" name="Google Shape;1846;p32"/>
          <p:cNvSpPr/>
          <p:nvPr/>
        </p:nvSpPr>
        <p:spPr>
          <a:xfrm>
            <a:off x="1599117" y="11178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47" name="Google Shape;1847;p32"/>
          <p:cNvSpPr/>
          <p:nvPr/>
        </p:nvSpPr>
        <p:spPr>
          <a:xfrm>
            <a:off x="2439684" y="11178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48" name="Google Shape;1848;p32"/>
          <p:cNvSpPr/>
          <p:nvPr/>
        </p:nvSpPr>
        <p:spPr>
          <a:xfrm>
            <a:off x="3280251" y="1117800"/>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49" name="Google Shape;1849;p32"/>
          <p:cNvSpPr/>
          <p:nvPr/>
        </p:nvSpPr>
        <p:spPr>
          <a:xfrm>
            <a:off x="4558817" y="11178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50" name="Google Shape;1850;p32"/>
          <p:cNvSpPr/>
          <p:nvPr/>
        </p:nvSpPr>
        <p:spPr>
          <a:xfrm>
            <a:off x="6056984" y="11178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51" name="Google Shape;1851;p32"/>
          <p:cNvSpPr/>
          <p:nvPr/>
        </p:nvSpPr>
        <p:spPr>
          <a:xfrm>
            <a:off x="6897551" y="1117800"/>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52" name="Google Shape;1852;p32"/>
          <p:cNvSpPr/>
          <p:nvPr/>
        </p:nvSpPr>
        <p:spPr>
          <a:xfrm>
            <a:off x="8470117" y="11178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53" name="Google Shape;1853;p32"/>
          <p:cNvSpPr/>
          <p:nvPr/>
        </p:nvSpPr>
        <p:spPr>
          <a:xfrm>
            <a:off x="9674284" y="11178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54" name="Google Shape;1854;p32"/>
          <p:cNvSpPr/>
          <p:nvPr/>
        </p:nvSpPr>
        <p:spPr>
          <a:xfrm>
            <a:off x="10808851" y="1117800"/>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55" name="Google Shape;1855;p32"/>
          <p:cNvSpPr/>
          <p:nvPr/>
        </p:nvSpPr>
        <p:spPr>
          <a:xfrm>
            <a:off x="100933" y="14795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56" name="Google Shape;1856;p32"/>
          <p:cNvSpPr/>
          <p:nvPr/>
        </p:nvSpPr>
        <p:spPr>
          <a:xfrm>
            <a:off x="1599100" y="14795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57" name="Google Shape;1857;p32"/>
          <p:cNvSpPr/>
          <p:nvPr/>
        </p:nvSpPr>
        <p:spPr>
          <a:xfrm>
            <a:off x="2439667" y="14795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58" name="Google Shape;1858;p32"/>
          <p:cNvSpPr/>
          <p:nvPr/>
        </p:nvSpPr>
        <p:spPr>
          <a:xfrm>
            <a:off x="3280233" y="1479567"/>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59" name="Google Shape;1859;p32"/>
          <p:cNvSpPr/>
          <p:nvPr/>
        </p:nvSpPr>
        <p:spPr>
          <a:xfrm>
            <a:off x="4558800" y="14795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60" name="Google Shape;1860;p32"/>
          <p:cNvSpPr/>
          <p:nvPr/>
        </p:nvSpPr>
        <p:spPr>
          <a:xfrm>
            <a:off x="6056967" y="14795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61" name="Google Shape;1861;p32"/>
          <p:cNvSpPr/>
          <p:nvPr/>
        </p:nvSpPr>
        <p:spPr>
          <a:xfrm>
            <a:off x="6897533" y="1479567"/>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62" name="Google Shape;1862;p32"/>
          <p:cNvSpPr/>
          <p:nvPr/>
        </p:nvSpPr>
        <p:spPr>
          <a:xfrm>
            <a:off x="8470100" y="14795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63" name="Google Shape;1863;p32"/>
          <p:cNvSpPr/>
          <p:nvPr/>
        </p:nvSpPr>
        <p:spPr>
          <a:xfrm>
            <a:off x="9674267" y="14795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64" name="Google Shape;1864;p32"/>
          <p:cNvSpPr/>
          <p:nvPr/>
        </p:nvSpPr>
        <p:spPr>
          <a:xfrm>
            <a:off x="10808833" y="1479567"/>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65" name="Google Shape;1865;p32"/>
          <p:cNvSpPr/>
          <p:nvPr/>
        </p:nvSpPr>
        <p:spPr>
          <a:xfrm>
            <a:off x="100951" y="18413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66" name="Google Shape;1866;p32"/>
          <p:cNvSpPr/>
          <p:nvPr/>
        </p:nvSpPr>
        <p:spPr>
          <a:xfrm>
            <a:off x="1599117" y="18413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67" name="Google Shape;1867;p32"/>
          <p:cNvSpPr/>
          <p:nvPr/>
        </p:nvSpPr>
        <p:spPr>
          <a:xfrm>
            <a:off x="2439684" y="18413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68" name="Google Shape;1868;p32"/>
          <p:cNvSpPr/>
          <p:nvPr/>
        </p:nvSpPr>
        <p:spPr>
          <a:xfrm>
            <a:off x="3280251" y="1841333"/>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69" name="Google Shape;1869;p32"/>
          <p:cNvSpPr/>
          <p:nvPr/>
        </p:nvSpPr>
        <p:spPr>
          <a:xfrm>
            <a:off x="4558817" y="18413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70" name="Google Shape;1870;p32"/>
          <p:cNvSpPr/>
          <p:nvPr/>
        </p:nvSpPr>
        <p:spPr>
          <a:xfrm>
            <a:off x="6056984" y="18413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71" name="Google Shape;1871;p32"/>
          <p:cNvSpPr/>
          <p:nvPr/>
        </p:nvSpPr>
        <p:spPr>
          <a:xfrm>
            <a:off x="6897551" y="1841333"/>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72" name="Google Shape;1872;p32"/>
          <p:cNvSpPr/>
          <p:nvPr/>
        </p:nvSpPr>
        <p:spPr>
          <a:xfrm>
            <a:off x="8470117" y="18413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73" name="Google Shape;1873;p32"/>
          <p:cNvSpPr/>
          <p:nvPr/>
        </p:nvSpPr>
        <p:spPr>
          <a:xfrm>
            <a:off x="9674284" y="18413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74" name="Google Shape;1874;p32"/>
          <p:cNvSpPr/>
          <p:nvPr/>
        </p:nvSpPr>
        <p:spPr>
          <a:xfrm>
            <a:off x="10808851" y="1841333"/>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75" name="Google Shape;1875;p32"/>
          <p:cNvSpPr/>
          <p:nvPr/>
        </p:nvSpPr>
        <p:spPr>
          <a:xfrm>
            <a:off x="100733" y="22031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76" name="Google Shape;1876;p32"/>
          <p:cNvSpPr/>
          <p:nvPr/>
        </p:nvSpPr>
        <p:spPr>
          <a:xfrm>
            <a:off x="1598900" y="22031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77" name="Google Shape;1877;p32"/>
          <p:cNvSpPr/>
          <p:nvPr/>
        </p:nvSpPr>
        <p:spPr>
          <a:xfrm>
            <a:off x="2439467" y="22031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78" name="Google Shape;1878;p32"/>
          <p:cNvSpPr/>
          <p:nvPr/>
        </p:nvSpPr>
        <p:spPr>
          <a:xfrm>
            <a:off x="3280033" y="2203100"/>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79" name="Google Shape;1879;p32"/>
          <p:cNvSpPr/>
          <p:nvPr/>
        </p:nvSpPr>
        <p:spPr>
          <a:xfrm>
            <a:off x="4558600" y="22031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80" name="Google Shape;1880;p32"/>
          <p:cNvSpPr/>
          <p:nvPr/>
        </p:nvSpPr>
        <p:spPr>
          <a:xfrm>
            <a:off x="6056767" y="22031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81" name="Google Shape;1881;p32"/>
          <p:cNvSpPr/>
          <p:nvPr/>
        </p:nvSpPr>
        <p:spPr>
          <a:xfrm>
            <a:off x="6897333" y="2203100"/>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82" name="Google Shape;1882;p32"/>
          <p:cNvSpPr/>
          <p:nvPr/>
        </p:nvSpPr>
        <p:spPr>
          <a:xfrm>
            <a:off x="8469900" y="22031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83" name="Google Shape;1883;p32"/>
          <p:cNvSpPr/>
          <p:nvPr/>
        </p:nvSpPr>
        <p:spPr>
          <a:xfrm>
            <a:off x="9674067" y="22031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84" name="Google Shape;1884;p32"/>
          <p:cNvSpPr/>
          <p:nvPr/>
        </p:nvSpPr>
        <p:spPr>
          <a:xfrm>
            <a:off x="10808633" y="2203100"/>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85" name="Google Shape;1885;p32"/>
          <p:cNvSpPr/>
          <p:nvPr/>
        </p:nvSpPr>
        <p:spPr>
          <a:xfrm>
            <a:off x="101151" y="25648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86" name="Google Shape;1886;p32"/>
          <p:cNvSpPr/>
          <p:nvPr/>
        </p:nvSpPr>
        <p:spPr>
          <a:xfrm>
            <a:off x="1599317" y="25648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87" name="Google Shape;1887;p32"/>
          <p:cNvSpPr/>
          <p:nvPr/>
        </p:nvSpPr>
        <p:spPr>
          <a:xfrm>
            <a:off x="2439884" y="25648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88" name="Google Shape;1888;p32"/>
          <p:cNvSpPr/>
          <p:nvPr/>
        </p:nvSpPr>
        <p:spPr>
          <a:xfrm>
            <a:off x="3280451" y="2564867"/>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89" name="Google Shape;1889;p32"/>
          <p:cNvSpPr/>
          <p:nvPr/>
        </p:nvSpPr>
        <p:spPr>
          <a:xfrm>
            <a:off x="4559017" y="25648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90" name="Google Shape;1890;p32"/>
          <p:cNvSpPr/>
          <p:nvPr/>
        </p:nvSpPr>
        <p:spPr>
          <a:xfrm>
            <a:off x="6057184" y="25648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91" name="Google Shape;1891;p32"/>
          <p:cNvSpPr/>
          <p:nvPr/>
        </p:nvSpPr>
        <p:spPr>
          <a:xfrm>
            <a:off x="6897751" y="2564867"/>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92" name="Google Shape;1892;p32"/>
          <p:cNvSpPr/>
          <p:nvPr/>
        </p:nvSpPr>
        <p:spPr>
          <a:xfrm>
            <a:off x="8470317" y="25648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93" name="Google Shape;1893;p32"/>
          <p:cNvSpPr/>
          <p:nvPr/>
        </p:nvSpPr>
        <p:spPr>
          <a:xfrm>
            <a:off x="9674484" y="25648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94" name="Google Shape;1894;p32"/>
          <p:cNvSpPr/>
          <p:nvPr/>
        </p:nvSpPr>
        <p:spPr>
          <a:xfrm>
            <a:off x="10809051" y="2564867"/>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95" name="Google Shape;1895;p32"/>
          <p:cNvSpPr/>
          <p:nvPr/>
        </p:nvSpPr>
        <p:spPr>
          <a:xfrm>
            <a:off x="101133" y="29266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96" name="Google Shape;1896;p32"/>
          <p:cNvSpPr/>
          <p:nvPr/>
        </p:nvSpPr>
        <p:spPr>
          <a:xfrm>
            <a:off x="1599300" y="29266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97" name="Google Shape;1897;p32"/>
          <p:cNvSpPr/>
          <p:nvPr/>
        </p:nvSpPr>
        <p:spPr>
          <a:xfrm>
            <a:off x="2439867" y="29266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98" name="Google Shape;1898;p32"/>
          <p:cNvSpPr/>
          <p:nvPr/>
        </p:nvSpPr>
        <p:spPr>
          <a:xfrm>
            <a:off x="3280433" y="2926633"/>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899" name="Google Shape;1899;p32"/>
          <p:cNvSpPr/>
          <p:nvPr/>
        </p:nvSpPr>
        <p:spPr>
          <a:xfrm>
            <a:off x="4559000" y="29266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00" name="Google Shape;1900;p32"/>
          <p:cNvSpPr/>
          <p:nvPr/>
        </p:nvSpPr>
        <p:spPr>
          <a:xfrm>
            <a:off x="6057167" y="29266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01" name="Google Shape;1901;p32"/>
          <p:cNvSpPr/>
          <p:nvPr/>
        </p:nvSpPr>
        <p:spPr>
          <a:xfrm>
            <a:off x="6897733" y="2926633"/>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02" name="Google Shape;1902;p32"/>
          <p:cNvSpPr/>
          <p:nvPr/>
        </p:nvSpPr>
        <p:spPr>
          <a:xfrm>
            <a:off x="8470300" y="29266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03" name="Google Shape;1903;p32"/>
          <p:cNvSpPr/>
          <p:nvPr/>
        </p:nvSpPr>
        <p:spPr>
          <a:xfrm>
            <a:off x="9674467" y="29266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04" name="Google Shape;1904;p32"/>
          <p:cNvSpPr/>
          <p:nvPr/>
        </p:nvSpPr>
        <p:spPr>
          <a:xfrm>
            <a:off x="10809033" y="2926633"/>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05" name="Google Shape;1905;p32"/>
          <p:cNvSpPr/>
          <p:nvPr/>
        </p:nvSpPr>
        <p:spPr>
          <a:xfrm>
            <a:off x="101151" y="32884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06" name="Google Shape;1906;p32"/>
          <p:cNvSpPr/>
          <p:nvPr/>
        </p:nvSpPr>
        <p:spPr>
          <a:xfrm>
            <a:off x="1599317" y="32884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07" name="Google Shape;1907;p32"/>
          <p:cNvSpPr/>
          <p:nvPr/>
        </p:nvSpPr>
        <p:spPr>
          <a:xfrm>
            <a:off x="2439884" y="32884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08" name="Google Shape;1908;p32"/>
          <p:cNvSpPr/>
          <p:nvPr/>
        </p:nvSpPr>
        <p:spPr>
          <a:xfrm>
            <a:off x="3280451" y="3288400"/>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09" name="Google Shape;1909;p32"/>
          <p:cNvSpPr/>
          <p:nvPr/>
        </p:nvSpPr>
        <p:spPr>
          <a:xfrm>
            <a:off x="4559017" y="32884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10" name="Google Shape;1910;p32"/>
          <p:cNvSpPr/>
          <p:nvPr/>
        </p:nvSpPr>
        <p:spPr>
          <a:xfrm>
            <a:off x="6057184" y="32884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11" name="Google Shape;1911;p32"/>
          <p:cNvSpPr/>
          <p:nvPr/>
        </p:nvSpPr>
        <p:spPr>
          <a:xfrm>
            <a:off x="6897751" y="3288400"/>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12" name="Google Shape;1912;p32"/>
          <p:cNvSpPr/>
          <p:nvPr/>
        </p:nvSpPr>
        <p:spPr>
          <a:xfrm>
            <a:off x="8470317" y="32884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13" name="Google Shape;1913;p32"/>
          <p:cNvSpPr/>
          <p:nvPr/>
        </p:nvSpPr>
        <p:spPr>
          <a:xfrm>
            <a:off x="9674484" y="32884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14" name="Google Shape;1914;p32"/>
          <p:cNvSpPr/>
          <p:nvPr/>
        </p:nvSpPr>
        <p:spPr>
          <a:xfrm>
            <a:off x="10809051" y="3288400"/>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15" name="Google Shape;1915;p32"/>
          <p:cNvSpPr/>
          <p:nvPr/>
        </p:nvSpPr>
        <p:spPr>
          <a:xfrm>
            <a:off x="101133" y="36501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16" name="Google Shape;1916;p32"/>
          <p:cNvSpPr/>
          <p:nvPr/>
        </p:nvSpPr>
        <p:spPr>
          <a:xfrm>
            <a:off x="1599300" y="36501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17" name="Google Shape;1917;p32"/>
          <p:cNvSpPr/>
          <p:nvPr/>
        </p:nvSpPr>
        <p:spPr>
          <a:xfrm>
            <a:off x="2439867" y="36501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18" name="Google Shape;1918;p32"/>
          <p:cNvSpPr/>
          <p:nvPr/>
        </p:nvSpPr>
        <p:spPr>
          <a:xfrm>
            <a:off x="3280433" y="3650167"/>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19" name="Google Shape;1919;p32"/>
          <p:cNvSpPr/>
          <p:nvPr/>
        </p:nvSpPr>
        <p:spPr>
          <a:xfrm>
            <a:off x="4559000" y="36501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20" name="Google Shape;1920;p32"/>
          <p:cNvSpPr/>
          <p:nvPr/>
        </p:nvSpPr>
        <p:spPr>
          <a:xfrm>
            <a:off x="6057167" y="36501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21" name="Google Shape;1921;p32"/>
          <p:cNvSpPr/>
          <p:nvPr/>
        </p:nvSpPr>
        <p:spPr>
          <a:xfrm>
            <a:off x="6897733" y="3650167"/>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22" name="Google Shape;1922;p32"/>
          <p:cNvSpPr/>
          <p:nvPr/>
        </p:nvSpPr>
        <p:spPr>
          <a:xfrm>
            <a:off x="8470300" y="36501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23" name="Google Shape;1923;p32"/>
          <p:cNvSpPr/>
          <p:nvPr/>
        </p:nvSpPr>
        <p:spPr>
          <a:xfrm>
            <a:off x="9674467" y="36501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24" name="Google Shape;1924;p32"/>
          <p:cNvSpPr/>
          <p:nvPr/>
        </p:nvSpPr>
        <p:spPr>
          <a:xfrm>
            <a:off x="10809033" y="3650167"/>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25" name="Google Shape;1925;p32"/>
          <p:cNvSpPr/>
          <p:nvPr/>
        </p:nvSpPr>
        <p:spPr>
          <a:xfrm>
            <a:off x="101151" y="40119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26" name="Google Shape;1926;p32"/>
          <p:cNvSpPr/>
          <p:nvPr/>
        </p:nvSpPr>
        <p:spPr>
          <a:xfrm>
            <a:off x="1599317" y="40119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27" name="Google Shape;1927;p32"/>
          <p:cNvSpPr/>
          <p:nvPr/>
        </p:nvSpPr>
        <p:spPr>
          <a:xfrm>
            <a:off x="2439884" y="40119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28" name="Google Shape;1928;p32"/>
          <p:cNvSpPr/>
          <p:nvPr/>
        </p:nvSpPr>
        <p:spPr>
          <a:xfrm>
            <a:off x="3280451" y="4011933"/>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29" name="Google Shape;1929;p32"/>
          <p:cNvSpPr/>
          <p:nvPr/>
        </p:nvSpPr>
        <p:spPr>
          <a:xfrm>
            <a:off x="4559017" y="40119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30" name="Google Shape;1930;p32"/>
          <p:cNvSpPr/>
          <p:nvPr/>
        </p:nvSpPr>
        <p:spPr>
          <a:xfrm>
            <a:off x="6057184" y="40119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31" name="Google Shape;1931;p32"/>
          <p:cNvSpPr/>
          <p:nvPr/>
        </p:nvSpPr>
        <p:spPr>
          <a:xfrm>
            <a:off x="6897751" y="4011933"/>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32" name="Google Shape;1932;p32"/>
          <p:cNvSpPr/>
          <p:nvPr/>
        </p:nvSpPr>
        <p:spPr>
          <a:xfrm>
            <a:off x="8470317" y="40119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33" name="Google Shape;1933;p32"/>
          <p:cNvSpPr/>
          <p:nvPr/>
        </p:nvSpPr>
        <p:spPr>
          <a:xfrm>
            <a:off x="9674484" y="40119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34" name="Google Shape;1934;p32"/>
          <p:cNvSpPr/>
          <p:nvPr/>
        </p:nvSpPr>
        <p:spPr>
          <a:xfrm>
            <a:off x="10809051" y="4011933"/>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35" name="Google Shape;1935;p32"/>
          <p:cNvSpPr/>
          <p:nvPr/>
        </p:nvSpPr>
        <p:spPr>
          <a:xfrm>
            <a:off x="100733" y="43737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36" name="Google Shape;1936;p32"/>
          <p:cNvSpPr/>
          <p:nvPr/>
        </p:nvSpPr>
        <p:spPr>
          <a:xfrm>
            <a:off x="1598900" y="43737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37" name="Google Shape;1937;p32"/>
          <p:cNvSpPr/>
          <p:nvPr/>
        </p:nvSpPr>
        <p:spPr>
          <a:xfrm>
            <a:off x="2439467" y="43737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38" name="Google Shape;1938;p32"/>
          <p:cNvSpPr/>
          <p:nvPr/>
        </p:nvSpPr>
        <p:spPr>
          <a:xfrm>
            <a:off x="3280033" y="4373700"/>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39" name="Google Shape;1939;p32"/>
          <p:cNvSpPr/>
          <p:nvPr/>
        </p:nvSpPr>
        <p:spPr>
          <a:xfrm>
            <a:off x="4558600" y="43737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40" name="Google Shape;1940;p32"/>
          <p:cNvSpPr/>
          <p:nvPr/>
        </p:nvSpPr>
        <p:spPr>
          <a:xfrm>
            <a:off x="6056767" y="43737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41" name="Google Shape;1941;p32"/>
          <p:cNvSpPr/>
          <p:nvPr/>
        </p:nvSpPr>
        <p:spPr>
          <a:xfrm>
            <a:off x="6897333" y="4373700"/>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42" name="Google Shape;1942;p32"/>
          <p:cNvSpPr/>
          <p:nvPr/>
        </p:nvSpPr>
        <p:spPr>
          <a:xfrm>
            <a:off x="8469900" y="43737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43" name="Google Shape;1943;p32"/>
          <p:cNvSpPr/>
          <p:nvPr/>
        </p:nvSpPr>
        <p:spPr>
          <a:xfrm>
            <a:off x="9674067" y="43737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44" name="Google Shape;1944;p32"/>
          <p:cNvSpPr/>
          <p:nvPr/>
        </p:nvSpPr>
        <p:spPr>
          <a:xfrm>
            <a:off x="10808633" y="4373700"/>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45" name="Google Shape;1945;p32"/>
          <p:cNvSpPr/>
          <p:nvPr/>
        </p:nvSpPr>
        <p:spPr>
          <a:xfrm>
            <a:off x="101151" y="47354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46" name="Google Shape;1946;p32"/>
          <p:cNvSpPr/>
          <p:nvPr/>
        </p:nvSpPr>
        <p:spPr>
          <a:xfrm>
            <a:off x="1599317" y="47354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47" name="Google Shape;1947;p32"/>
          <p:cNvSpPr/>
          <p:nvPr/>
        </p:nvSpPr>
        <p:spPr>
          <a:xfrm>
            <a:off x="2439884" y="47354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48" name="Google Shape;1948;p32"/>
          <p:cNvSpPr/>
          <p:nvPr/>
        </p:nvSpPr>
        <p:spPr>
          <a:xfrm>
            <a:off x="3280451" y="4735467"/>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49" name="Google Shape;1949;p32"/>
          <p:cNvSpPr/>
          <p:nvPr/>
        </p:nvSpPr>
        <p:spPr>
          <a:xfrm>
            <a:off x="4559017" y="47354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50" name="Google Shape;1950;p32"/>
          <p:cNvSpPr/>
          <p:nvPr/>
        </p:nvSpPr>
        <p:spPr>
          <a:xfrm>
            <a:off x="6057184" y="47354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51" name="Google Shape;1951;p32"/>
          <p:cNvSpPr/>
          <p:nvPr/>
        </p:nvSpPr>
        <p:spPr>
          <a:xfrm>
            <a:off x="6897751" y="4735467"/>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52" name="Google Shape;1952;p32"/>
          <p:cNvSpPr/>
          <p:nvPr/>
        </p:nvSpPr>
        <p:spPr>
          <a:xfrm>
            <a:off x="8470317" y="47354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53" name="Google Shape;1953;p32"/>
          <p:cNvSpPr/>
          <p:nvPr/>
        </p:nvSpPr>
        <p:spPr>
          <a:xfrm>
            <a:off x="9674484" y="47354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54" name="Google Shape;1954;p32"/>
          <p:cNvSpPr/>
          <p:nvPr/>
        </p:nvSpPr>
        <p:spPr>
          <a:xfrm>
            <a:off x="10809051" y="4735467"/>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55" name="Google Shape;1955;p32"/>
          <p:cNvSpPr/>
          <p:nvPr/>
        </p:nvSpPr>
        <p:spPr>
          <a:xfrm>
            <a:off x="101133" y="50972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56" name="Google Shape;1956;p32"/>
          <p:cNvSpPr/>
          <p:nvPr/>
        </p:nvSpPr>
        <p:spPr>
          <a:xfrm>
            <a:off x="1599300" y="50972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57" name="Google Shape;1957;p32"/>
          <p:cNvSpPr/>
          <p:nvPr/>
        </p:nvSpPr>
        <p:spPr>
          <a:xfrm>
            <a:off x="2439867" y="50972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58" name="Google Shape;1958;p32"/>
          <p:cNvSpPr/>
          <p:nvPr/>
        </p:nvSpPr>
        <p:spPr>
          <a:xfrm>
            <a:off x="3280433" y="5097233"/>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59" name="Google Shape;1959;p32"/>
          <p:cNvSpPr/>
          <p:nvPr/>
        </p:nvSpPr>
        <p:spPr>
          <a:xfrm>
            <a:off x="4559000" y="50972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60" name="Google Shape;1960;p32"/>
          <p:cNvSpPr/>
          <p:nvPr/>
        </p:nvSpPr>
        <p:spPr>
          <a:xfrm>
            <a:off x="6057167" y="50972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61" name="Google Shape;1961;p32"/>
          <p:cNvSpPr/>
          <p:nvPr/>
        </p:nvSpPr>
        <p:spPr>
          <a:xfrm>
            <a:off x="6897733" y="5097233"/>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62" name="Google Shape;1962;p32"/>
          <p:cNvSpPr/>
          <p:nvPr/>
        </p:nvSpPr>
        <p:spPr>
          <a:xfrm>
            <a:off x="8470300" y="50972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63" name="Google Shape;1963;p32"/>
          <p:cNvSpPr/>
          <p:nvPr/>
        </p:nvSpPr>
        <p:spPr>
          <a:xfrm>
            <a:off x="9674467" y="50972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64" name="Google Shape;1964;p32"/>
          <p:cNvSpPr/>
          <p:nvPr/>
        </p:nvSpPr>
        <p:spPr>
          <a:xfrm>
            <a:off x="10809033" y="5097233"/>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65" name="Google Shape;1965;p32"/>
          <p:cNvSpPr/>
          <p:nvPr/>
        </p:nvSpPr>
        <p:spPr>
          <a:xfrm>
            <a:off x="101151" y="54590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66" name="Google Shape;1966;p32"/>
          <p:cNvSpPr/>
          <p:nvPr/>
        </p:nvSpPr>
        <p:spPr>
          <a:xfrm>
            <a:off x="1599317" y="54590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67" name="Google Shape;1967;p32"/>
          <p:cNvSpPr/>
          <p:nvPr/>
        </p:nvSpPr>
        <p:spPr>
          <a:xfrm>
            <a:off x="2439884" y="54590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68" name="Google Shape;1968;p32"/>
          <p:cNvSpPr/>
          <p:nvPr/>
        </p:nvSpPr>
        <p:spPr>
          <a:xfrm>
            <a:off x="3280451" y="5459000"/>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69" name="Google Shape;1969;p32"/>
          <p:cNvSpPr/>
          <p:nvPr/>
        </p:nvSpPr>
        <p:spPr>
          <a:xfrm>
            <a:off x="4559017" y="54590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70" name="Google Shape;1970;p32"/>
          <p:cNvSpPr/>
          <p:nvPr/>
        </p:nvSpPr>
        <p:spPr>
          <a:xfrm>
            <a:off x="6057184" y="54590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71" name="Google Shape;1971;p32"/>
          <p:cNvSpPr/>
          <p:nvPr/>
        </p:nvSpPr>
        <p:spPr>
          <a:xfrm>
            <a:off x="6897751" y="5459000"/>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72" name="Google Shape;1972;p32"/>
          <p:cNvSpPr/>
          <p:nvPr/>
        </p:nvSpPr>
        <p:spPr>
          <a:xfrm>
            <a:off x="8470317" y="54590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73" name="Google Shape;1973;p32"/>
          <p:cNvSpPr/>
          <p:nvPr/>
        </p:nvSpPr>
        <p:spPr>
          <a:xfrm>
            <a:off x="9674484" y="54590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74" name="Google Shape;1974;p32"/>
          <p:cNvSpPr/>
          <p:nvPr/>
        </p:nvSpPr>
        <p:spPr>
          <a:xfrm>
            <a:off x="10809051" y="5459000"/>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75" name="Google Shape;1975;p32"/>
          <p:cNvSpPr/>
          <p:nvPr/>
        </p:nvSpPr>
        <p:spPr>
          <a:xfrm>
            <a:off x="101133" y="58207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76" name="Google Shape;1976;p32"/>
          <p:cNvSpPr/>
          <p:nvPr/>
        </p:nvSpPr>
        <p:spPr>
          <a:xfrm>
            <a:off x="1599300" y="58207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77" name="Google Shape;1977;p32"/>
          <p:cNvSpPr/>
          <p:nvPr/>
        </p:nvSpPr>
        <p:spPr>
          <a:xfrm>
            <a:off x="2439867" y="58207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78" name="Google Shape;1978;p32"/>
          <p:cNvSpPr/>
          <p:nvPr/>
        </p:nvSpPr>
        <p:spPr>
          <a:xfrm>
            <a:off x="3280433" y="5820767"/>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79" name="Google Shape;1979;p32"/>
          <p:cNvSpPr/>
          <p:nvPr/>
        </p:nvSpPr>
        <p:spPr>
          <a:xfrm>
            <a:off x="4559000" y="5820767"/>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80" name="Google Shape;1980;p32"/>
          <p:cNvSpPr/>
          <p:nvPr/>
        </p:nvSpPr>
        <p:spPr>
          <a:xfrm>
            <a:off x="6057167" y="5820767"/>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81" name="Google Shape;1981;p32"/>
          <p:cNvSpPr/>
          <p:nvPr/>
        </p:nvSpPr>
        <p:spPr>
          <a:xfrm>
            <a:off x="6897733" y="5820767"/>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82" name="Google Shape;1982;p32"/>
          <p:cNvSpPr/>
          <p:nvPr/>
        </p:nvSpPr>
        <p:spPr>
          <a:xfrm>
            <a:off x="8470300" y="58207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83" name="Google Shape;1983;p32"/>
          <p:cNvSpPr/>
          <p:nvPr/>
        </p:nvSpPr>
        <p:spPr>
          <a:xfrm>
            <a:off x="9674467" y="5820767"/>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84" name="Google Shape;1984;p32"/>
          <p:cNvSpPr/>
          <p:nvPr/>
        </p:nvSpPr>
        <p:spPr>
          <a:xfrm>
            <a:off x="10809033" y="5820767"/>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85" name="Google Shape;1985;p32"/>
          <p:cNvSpPr/>
          <p:nvPr/>
        </p:nvSpPr>
        <p:spPr>
          <a:xfrm>
            <a:off x="101151" y="61825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86" name="Google Shape;1986;p32"/>
          <p:cNvSpPr/>
          <p:nvPr/>
        </p:nvSpPr>
        <p:spPr>
          <a:xfrm>
            <a:off x="1599317" y="61825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87" name="Google Shape;1987;p32"/>
          <p:cNvSpPr/>
          <p:nvPr/>
        </p:nvSpPr>
        <p:spPr>
          <a:xfrm>
            <a:off x="2439884" y="61825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88" name="Google Shape;1988;p32"/>
          <p:cNvSpPr/>
          <p:nvPr/>
        </p:nvSpPr>
        <p:spPr>
          <a:xfrm>
            <a:off x="3280451" y="6182533"/>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89" name="Google Shape;1989;p32"/>
          <p:cNvSpPr/>
          <p:nvPr/>
        </p:nvSpPr>
        <p:spPr>
          <a:xfrm>
            <a:off x="4559017" y="6182533"/>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90" name="Google Shape;1990;p32"/>
          <p:cNvSpPr/>
          <p:nvPr/>
        </p:nvSpPr>
        <p:spPr>
          <a:xfrm>
            <a:off x="6057184" y="6182533"/>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91" name="Google Shape;1991;p32"/>
          <p:cNvSpPr/>
          <p:nvPr/>
        </p:nvSpPr>
        <p:spPr>
          <a:xfrm>
            <a:off x="6897751" y="6182533"/>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92" name="Google Shape;1992;p32"/>
          <p:cNvSpPr/>
          <p:nvPr/>
        </p:nvSpPr>
        <p:spPr>
          <a:xfrm>
            <a:off x="8470317" y="61825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93" name="Google Shape;1993;p32"/>
          <p:cNvSpPr/>
          <p:nvPr/>
        </p:nvSpPr>
        <p:spPr>
          <a:xfrm>
            <a:off x="9674484" y="6182533"/>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94" name="Google Shape;1994;p32"/>
          <p:cNvSpPr/>
          <p:nvPr/>
        </p:nvSpPr>
        <p:spPr>
          <a:xfrm>
            <a:off x="10809051" y="6182533"/>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95" name="Google Shape;1995;p32"/>
          <p:cNvSpPr/>
          <p:nvPr/>
        </p:nvSpPr>
        <p:spPr>
          <a:xfrm>
            <a:off x="100833" y="65443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96" name="Google Shape;1996;p32"/>
          <p:cNvSpPr/>
          <p:nvPr/>
        </p:nvSpPr>
        <p:spPr>
          <a:xfrm>
            <a:off x="1599000" y="65443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97" name="Google Shape;1997;p32"/>
          <p:cNvSpPr/>
          <p:nvPr/>
        </p:nvSpPr>
        <p:spPr>
          <a:xfrm>
            <a:off x="2439567" y="65443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98" name="Google Shape;1998;p32"/>
          <p:cNvSpPr/>
          <p:nvPr/>
        </p:nvSpPr>
        <p:spPr>
          <a:xfrm>
            <a:off x="3280133" y="6544300"/>
            <a:ext cx="1173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1999" name="Google Shape;1999;p32"/>
          <p:cNvSpPr/>
          <p:nvPr/>
        </p:nvSpPr>
        <p:spPr>
          <a:xfrm>
            <a:off x="4558700" y="6544300"/>
            <a:ext cx="13928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2000" name="Google Shape;2000;p32"/>
          <p:cNvSpPr/>
          <p:nvPr/>
        </p:nvSpPr>
        <p:spPr>
          <a:xfrm>
            <a:off x="6056867" y="6544300"/>
            <a:ext cx="735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2001" name="Google Shape;2001;p32"/>
          <p:cNvSpPr/>
          <p:nvPr/>
        </p:nvSpPr>
        <p:spPr>
          <a:xfrm>
            <a:off x="6897433" y="6544300"/>
            <a:ext cx="14672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2002" name="Google Shape;2002;p32"/>
          <p:cNvSpPr/>
          <p:nvPr/>
        </p:nvSpPr>
        <p:spPr>
          <a:xfrm>
            <a:off x="8470000" y="65443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2003" name="Google Shape;2003;p32"/>
          <p:cNvSpPr/>
          <p:nvPr/>
        </p:nvSpPr>
        <p:spPr>
          <a:xfrm>
            <a:off x="9674167" y="6544300"/>
            <a:ext cx="10180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
        <p:nvSpPr>
          <p:cNvPr id="2004" name="Google Shape;2004;p32"/>
          <p:cNvSpPr/>
          <p:nvPr/>
        </p:nvSpPr>
        <p:spPr>
          <a:xfrm>
            <a:off x="10808733" y="6544300"/>
            <a:ext cx="1282400" cy="2812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08"/>
        <p:cNvGrpSpPr/>
        <p:nvPr/>
      </p:nvGrpSpPr>
      <p:grpSpPr>
        <a:xfrm>
          <a:off x="0" y="0"/>
          <a:ext cx="0" cy="0"/>
          <a:chOff x="0" y="0"/>
          <a:chExt cx="0" cy="0"/>
        </a:xfrm>
      </p:grpSpPr>
      <p:sp>
        <p:nvSpPr>
          <p:cNvPr id="2009" name="Google Shape;2009;p33"/>
          <p:cNvSpPr/>
          <p:nvPr/>
        </p:nvSpPr>
        <p:spPr>
          <a:xfrm>
            <a:off x="100533" y="32500"/>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10" name="Google Shape;2010;p33"/>
          <p:cNvSpPr/>
          <p:nvPr/>
        </p:nvSpPr>
        <p:spPr>
          <a:xfrm>
            <a:off x="1608923" y="325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11" name="Google Shape;2011;p33"/>
          <p:cNvSpPr/>
          <p:nvPr/>
        </p:nvSpPr>
        <p:spPr>
          <a:xfrm>
            <a:off x="2459711" y="325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12" name="Google Shape;2012;p33"/>
          <p:cNvSpPr/>
          <p:nvPr/>
        </p:nvSpPr>
        <p:spPr>
          <a:xfrm>
            <a:off x="3310500" y="32500"/>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13" name="Google Shape;2013;p33"/>
          <p:cNvSpPr/>
          <p:nvPr/>
        </p:nvSpPr>
        <p:spPr>
          <a:xfrm>
            <a:off x="4599289" y="32500"/>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14" name="Google Shape;2014;p33"/>
          <p:cNvSpPr/>
          <p:nvPr/>
        </p:nvSpPr>
        <p:spPr>
          <a:xfrm>
            <a:off x="6107677" y="325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15" name="Google Shape;2015;p33"/>
          <p:cNvSpPr/>
          <p:nvPr/>
        </p:nvSpPr>
        <p:spPr>
          <a:xfrm>
            <a:off x="6958467" y="325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16" name="Google Shape;2016;p33"/>
          <p:cNvSpPr/>
          <p:nvPr/>
        </p:nvSpPr>
        <p:spPr>
          <a:xfrm>
            <a:off x="8541256" y="325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17" name="Google Shape;2017;p33"/>
          <p:cNvSpPr/>
          <p:nvPr/>
        </p:nvSpPr>
        <p:spPr>
          <a:xfrm>
            <a:off x="9674844" y="325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18" name="Google Shape;2018;p33"/>
          <p:cNvSpPr/>
          <p:nvPr/>
        </p:nvSpPr>
        <p:spPr>
          <a:xfrm>
            <a:off x="10808433" y="325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19" name="Google Shape;2019;p33"/>
          <p:cNvSpPr/>
          <p:nvPr/>
        </p:nvSpPr>
        <p:spPr>
          <a:xfrm>
            <a:off x="100960" y="394267"/>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20" name="Google Shape;2020;p33"/>
          <p:cNvSpPr/>
          <p:nvPr/>
        </p:nvSpPr>
        <p:spPr>
          <a:xfrm>
            <a:off x="1063705" y="3942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21" name="Google Shape;2021;p33"/>
          <p:cNvSpPr/>
          <p:nvPr/>
        </p:nvSpPr>
        <p:spPr>
          <a:xfrm>
            <a:off x="2317651" y="394267"/>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22" name="Google Shape;2022;p33"/>
          <p:cNvSpPr/>
          <p:nvPr/>
        </p:nvSpPr>
        <p:spPr>
          <a:xfrm>
            <a:off x="3310396" y="394267"/>
            <a:ext cx="161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23" name="Google Shape;2023;p33"/>
          <p:cNvSpPr/>
          <p:nvPr/>
        </p:nvSpPr>
        <p:spPr>
          <a:xfrm>
            <a:off x="5078741" y="394267"/>
            <a:ext cx="62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24" name="Google Shape;2024;p33"/>
          <p:cNvSpPr/>
          <p:nvPr/>
        </p:nvSpPr>
        <p:spPr>
          <a:xfrm>
            <a:off x="5853087" y="394267"/>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25" name="Google Shape;2025;p33"/>
          <p:cNvSpPr/>
          <p:nvPr/>
        </p:nvSpPr>
        <p:spPr>
          <a:xfrm>
            <a:off x="7397832" y="3942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26" name="Google Shape;2026;p33"/>
          <p:cNvSpPr/>
          <p:nvPr/>
        </p:nvSpPr>
        <p:spPr>
          <a:xfrm>
            <a:off x="8284977" y="3942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27" name="Google Shape;2027;p33"/>
          <p:cNvSpPr/>
          <p:nvPr/>
        </p:nvSpPr>
        <p:spPr>
          <a:xfrm>
            <a:off x="9538924" y="3942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28" name="Google Shape;2028;p33"/>
          <p:cNvSpPr/>
          <p:nvPr/>
        </p:nvSpPr>
        <p:spPr>
          <a:xfrm>
            <a:off x="10624069" y="3942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29" name="Google Shape;2029;p33"/>
          <p:cNvSpPr/>
          <p:nvPr/>
        </p:nvSpPr>
        <p:spPr>
          <a:xfrm>
            <a:off x="100933" y="7560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30" name="Google Shape;2030;p33"/>
          <p:cNvSpPr/>
          <p:nvPr/>
        </p:nvSpPr>
        <p:spPr>
          <a:xfrm>
            <a:off x="1257677" y="7560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31" name="Google Shape;2031;p33"/>
          <p:cNvSpPr/>
          <p:nvPr/>
        </p:nvSpPr>
        <p:spPr>
          <a:xfrm>
            <a:off x="2414423" y="7560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32" name="Google Shape;2032;p33"/>
          <p:cNvSpPr/>
          <p:nvPr/>
        </p:nvSpPr>
        <p:spPr>
          <a:xfrm>
            <a:off x="3288367" y="756033"/>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33" name="Google Shape;2033;p33"/>
          <p:cNvSpPr/>
          <p:nvPr/>
        </p:nvSpPr>
        <p:spPr>
          <a:xfrm>
            <a:off x="4600311" y="7560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34" name="Google Shape;2034;p33"/>
          <p:cNvSpPr/>
          <p:nvPr/>
        </p:nvSpPr>
        <p:spPr>
          <a:xfrm>
            <a:off x="5474256" y="756033"/>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35" name="Google Shape;2035;p33"/>
          <p:cNvSpPr/>
          <p:nvPr/>
        </p:nvSpPr>
        <p:spPr>
          <a:xfrm>
            <a:off x="6997400" y="7560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36" name="Google Shape;2036;p33"/>
          <p:cNvSpPr/>
          <p:nvPr/>
        </p:nvSpPr>
        <p:spPr>
          <a:xfrm>
            <a:off x="8528944" y="756033"/>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37" name="Google Shape;2037;p33"/>
          <p:cNvSpPr/>
          <p:nvPr/>
        </p:nvSpPr>
        <p:spPr>
          <a:xfrm>
            <a:off x="9600889" y="7560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38" name="Google Shape;2038;p33"/>
          <p:cNvSpPr/>
          <p:nvPr/>
        </p:nvSpPr>
        <p:spPr>
          <a:xfrm>
            <a:off x="10474833" y="756033"/>
            <a:ext cx="161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39" name="Google Shape;2039;p33"/>
          <p:cNvSpPr/>
          <p:nvPr/>
        </p:nvSpPr>
        <p:spPr>
          <a:xfrm>
            <a:off x="100959" y="11178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40" name="Google Shape;2040;p33"/>
          <p:cNvSpPr/>
          <p:nvPr/>
        </p:nvSpPr>
        <p:spPr>
          <a:xfrm>
            <a:off x="975569" y="1117800"/>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41" name="Google Shape;2041;p33"/>
          <p:cNvSpPr/>
          <p:nvPr/>
        </p:nvSpPr>
        <p:spPr>
          <a:xfrm>
            <a:off x="2499379" y="11178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42" name="Google Shape;2042;p33"/>
          <p:cNvSpPr/>
          <p:nvPr/>
        </p:nvSpPr>
        <p:spPr>
          <a:xfrm>
            <a:off x="3571989" y="11178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43" name="Google Shape;2043;p33"/>
          <p:cNvSpPr/>
          <p:nvPr/>
        </p:nvSpPr>
        <p:spPr>
          <a:xfrm>
            <a:off x="4644599" y="1117800"/>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44" name="Google Shape;2044;p33"/>
          <p:cNvSpPr/>
          <p:nvPr/>
        </p:nvSpPr>
        <p:spPr>
          <a:xfrm>
            <a:off x="6176809" y="11178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45" name="Google Shape;2045;p33"/>
          <p:cNvSpPr/>
          <p:nvPr/>
        </p:nvSpPr>
        <p:spPr>
          <a:xfrm>
            <a:off x="7598620" y="1117800"/>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46" name="Google Shape;2046;p33"/>
          <p:cNvSpPr/>
          <p:nvPr/>
        </p:nvSpPr>
        <p:spPr>
          <a:xfrm>
            <a:off x="8578829" y="11178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47" name="Google Shape;2047;p33"/>
          <p:cNvSpPr/>
          <p:nvPr/>
        </p:nvSpPr>
        <p:spPr>
          <a:xfrm>
            <a:off x="9736240" y="11178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48" name="Google Shape;2048;p33"/>
          <p:cNvSpPr/>
          <p:nvPr/>
        </p:nvSpPr>
        <p:spPr>
          <a:xfrm>
            <a:off x="10808851" y="11178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49" name="Google Shape;2049;p33"/>
          <p:cNvSpPr/>
          <p:nvPr/>
        </p:nvSpPr>
        <p:spPr>
          <a:xfrm>
            <a:off x="100933" y="1479567"/>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50" name="Google Shape;2050;p33"/>
          <p:cNvSpPr/>
          <p:nvPr/>
        </p:nvSpPr>
        <p:spPr>
          <a:xfrm>
            <a:off x="1381411" y="14795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51" name="Google Shape;2051;p33"/>
          <p:cNvSpPr/>
          <p:nvPr/>
        </p:nvSpPr>
        <p:spPr>
          <a:xfrm>
            <a:off x="2421889" y="14795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52" name="Google Shape;2052;p33"/>
          <p:cNvSpPr/>
          <p:nvPr/>
        </p:nvSpPr>
        <p:spPr>
          <a:xfrm>
            <a:off x="3996367" y="14795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53" name="Google Shape;2053;p33"/>
          <p:cNvSpPr/>
          <p:nvPr/>
        </p:nvSpPr>
        <p:spPr>
          <a:xfrm>
            <a:off x="5205644" y="14795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54" name="Google Shape;2054;p33"/>
          <p:cNvSpPr/>
          <p:nvPr/>
        </p:nvSpPr>
        <p:spPr>
          <a:xfrm>
            <a:off x="6048123" y="14795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55" name="Google Shape;2055;p33"/>
          <p:cNvSpPr/>
          <p:nvPr/>
        </p:nvSpPr>
        <p:spPr>
          <a:xfrm>
            <a:off x="7257400" y="14795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56" name="Google Shape;2056;p33"/>
          <p:cNvSpPr/>
          <p:nvPr/>
        </p:nvSpPr>
        <p:spPr>
          <a:xfrm>
            <a:off x="8466677" y="14795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57" name="Google Shape;2057;p33"/>
          <p:cNvSpPr/>
          <p:nvPr/>
        </p:nvSpPr>
        <p:spPr>
          <a:xfrm>
            <a:off x="9675956" y="14795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58" name="Google Shape;2058;p33"/>
          <p:cNvSpPr/>
          <p:nvPr/>
        </p:nvSpPr>
        <p:spPr>
          <a:xfrm>
            <a:off x="11250433" y="1479567"/>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59" name="Google Shape;2059;p33"/>
          <p:cNvSpPr/>
          <p:nvPr/>
        </p:nvSpPr>
        <p:spPr>
          <a:xfrm>
            <a:off x="100951" y="18413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60" name="Google Shape;2060;p33"/>
          <p:cNvSpPr/>
          <p:nvPr/>
        </p:nvSpPr>
        <p:spPr>
          <a:xfrm>
            <a:off x="1624584" y="18413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61" name="Google Shape;2061;p33"/>
          <p:cNvSpPr/>
          <p:nvPr/>
        </p:nvSpPr>
        <p:spPr>
          <a:xfrm>
            <a:off x="2490617" y="18413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62" name="Google Shape;2062;p33"/>
          <p:cNvSpPr/>
          <p:nvPr/>
        </p:nvSpPr>
        <p:spPr>
          <a:xfrm>
            <a:off x="3356651" y="1841333"/>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63" name="Google Shape;2063;p33"/>
          <p:cNvSpPr/>
          <p:nvPr/>
        </p:nvSpPr>
        <p:spPr>
          <a:xfrm>
            <a:off x="4954684" y="1841333"/>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64" name="Google Shape;2064;p33"/>
          <p:cNvSpPr/>
          <p:nvPr/>
        </p:nvSpPr>
        <p:spPr>
          <a:xfrm>
            <a:off x="6187517" y="1841333"/>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65" name="Google Shape;2065;p33"/>
          <p:cNvSpPr/>
          <p:nvPr/>
        </p:nvSpPr>
        <p:spPr>
          <a:xfrm>
            <a:off x="6997951" y="1841333"/>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66" name="Google Shape;2066;p33"/>
          <p:cNvSpPr/>
          <p:nvPr/>
        </p:nvSpPr>
        <p:spPr>
          <a:xfrm>
            <a:off x="8595984" y="1841333"/>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67" name="Google Shape;2067;p33"/>
          <p:cNvSpPr/>
          <p:nvPr/>
        </p:nvSpPr>
        <p:spPr>
          <a:xfrm>
            <a:off x="9660017" y="18413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68" name="Google Shape;2068;p33"/>
          <p:cNvSpPr/>
          <p:nvPr/>
        </p:nvSpPr>
        <p:spPr>
          <a:xfrm>
            <a:off x="10808851" y="1841333"/>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69" name="Google Shape;2069;p33"/>
          <p:cNvSpPr/>
          <p:nvPr/>
        </p:nvSpPr>
        <p:spPr>
          <a:xfrm>
            <a:off x="100733" y="22031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70" name="Google Shape;2070;p33"/>
          <p:cNvSpPr/>
          <p:nvPr/>
        </p:nvSpPr>
        <p:spPr>
          <a:xfrm>
            <a:off x="1238500" y="22031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71" name="Google Shape;2071;p33"/>
          <p:cNvSpPr/>
          <p:nvPr/>
        </p:nvSpPr>
        <p:spPr>
          <a:xfrm>
            <a:off x="2640667" y="22031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72" name="Google Shape;2072;p33"/>
          <p:cNvSpPr/>
          <p:nvPr/>
        </p:nvSpPr>
        <p:spPr>
          <a:xfrm>
            <a:off x="3693633" y="2203100"/>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73" name="Google Shape;2073;p33"/>
          <p:cNvSpPr/>
          <p:nvPr/>
        </p:nvSpPr>
        <p:spPr>
          <a:xfrm>
            <a:off x="4986600" y="22031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74" name="Google Shape;2074;p33"/>
          <p:cNvSpPr/>
          <p:nvPr/>
        </p:nvSpPr>
        <p:spPr>
          <a:xfrm>
            <a:off x="6124367" y="2203100"/>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75" name="Google Shape;2075;p33"/>
          <p:cNvSpPr/>
          <p:nvPr/>
        </p:nvSpPr>
        <p:spPr>
          <a:xfrm>
            <a:off x="7346133" y="2203100"/>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76" name="Google Shape;2076;p33"/>
          <p:cNvSpPr/>
          <p:nvPr/>
        </p:nvSpPr>
        <p:spPr>
          <a:xfrm>
            <a:off x="8145500" y="22031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77" name="Google Shape;2077;p33"/>
          <p:cNvSpPr/>
          <p:nvPr/>
        </p:nvSpPr>
        <p:spPr>
          <a:xfrm>
            <a:off x="9732467" y="2203100"/>
            <a:ext cx="161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78" name="Google Shape;2078;p33"/>
          <p:cNvSpPr/>
          <p:nvPr/>
        </p:nvSpPr>
        <p:spPr>
          <a:xfrm>
            <a:off x="11468633" y="2203100"/>
            <a:ext cx="62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79" name="Google Shape;2079;p33"/>
          <p:cNvSpPr/>
          <p:nvPr/>
        </p:nvSpPr>
        <p:spPr>
          <a:xfrm>
            <a:off x="101159" y="25648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80" name="Google Shape;2080;p33"/>
          <p:cNvSpPr/>
          <p:nvPr/>
        </p:nvSpPr>
        <p:spPr>
          <a:xfrm>
            <a:off x="996125" y="2564867"/>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81" name="Google Shape;2081;p33"/>
          <p:cNvSpPr/>
          <p:nvPr/>
        </p:nvSpPr>
        <p:spPr>
          <a:xfrm>
            <a:off x="2540292" y="2564867"/>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82" name="Google Shape;2082;p33"/>
          <p:cNvSpPr/>
          <p:nvPr/>
        </p:nvSpPr>
        <p:spPr>
          <a:xfrm>
            <a:off x="3873259" y="25648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83" name="Google Shape;2083;p33"/>
          <p:cNvSpPr/>
          <p:nvPr/>
        </p:nvSpPr>
        <p:spPr>
          <a:xfrm>
            <a:off x="5500227" y="2564867"/>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84" name="Google Shape;2084;p33"/>
          <p:cNvSpPr/>
          <p:nvPr/>
        </p:nvSpPr>
        <p:spPr>
          <a:xfrm>
            <a:off x="6339593" y="2564867"/>
            <a:ext cx="40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85" name="Google Shape;2085;p33"/>
          <p:cNvSpPr/>
          <p:nvPr/>
        </p:nvSpPr>
        <p:spPr>
          <a:xfrm>
            <a:off x="6905760" y="25648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86" name="Google Shape;2086;p33"/>
          <p:cNvSpPr/>
          <p:nvPr/>
        </p:nvSpPr>
        <p:spPr>
          <a:xfrm>
            <a:off x="8532727" y="2564867"/>
            <a:ext cx="62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87" name="Google Shape;2087;p33"/>
          <p:cNvSpPr/>
          <p:nvPr/>
        </p:nvSpPr>
        <p:spPr>
          <a:xfrm>
            <a:off x="9314893" y="2564867"/>
            <a:ext cx="188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88" name="Google Shape;2088;p33"/>
          <p:cNvSpPr/>
          <p:nvPr/>
        </p:nvSpPr>
        <p:spPr>
          <a:xfrm>
            <a:off x="11356260" y="25648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89" name="Google Shape;2089;p33"/>
          <p:cNvSpPr/>
          <p:nvPr/>
        </p:nvSpPr>
        <p:spPr>
          <a:xfrm>
            <a:off x="101133" y="29266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90" name="Google Shape;2090;p33"/>
          <p:cNvSpPr/>
          <p:nvPr/>
        </p:nvSpPr>
        <p:spPr>
          <a:xfrm>
            <a:off x="1608811" y="29266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91" name="Google Shape;2091;p33"/>
          <p:cNvSpPr/>
          <p:nvPr/>
        </p:nvSpPr>
        <p:spPr>
          <a:xfrm>
            <a:off x="2458889" y="29266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92" name="Google Shape;2092;p33"/>
          <p:cNvSpPr/>
          <p:nvPr/>
        </p:nvSpPr>
        <p:spPr>
          <a:xfrm>
            <a:off x="3308967" y="2926633"/>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93" name="Google Shape;2093;p33"/>
          <p:cNvSpPr/>
          <p:nvPr/>
        </p:nvSpPr>
        <p:spPr>
          <a:xfrm>
            <a:off x="4357044" y="2926633"/>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94" name="Google Shape;2094;p33"/>
          <p:cNvSpPr/>
          <p:nvPr/>
        </p:nvSpPr>
        <p:spPr>
          <a:xfrm>
            <a:off x="5405123" y="2926633"/>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95" name="Google Shape;2095;p33"/>
          <p:cNvSpPr/>
          <p:nvPr/>
        </p:nvSpPr>
        <p:spPr>
          <a:xfrm>
            <a:off x="6904400" y="29266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96" name="Google Shape;2096;p33"/>
          <p:cNvSpPr/>
          <p:nvPr/>
        </p:nvSpPr>
        <p:spPr>
          <a:xfrm>
            <a:off x="8037277" y="2926633"/>
            <a:ext cx="188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97" name="Google Shape;2097;p33"/>
          <p:cNvSpPr/>
          <p:nvPr/>
        </p:nvSpPr>
        <p:spPr>
          <a:xfrm>
            <a:off x="10033756" y="2926633"/>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98" name="Google Shape;2098;p33"/>
          <p:cNvSpPr/>
          <p:nvPr/>
        </p:nvSpPr>
        <p:spPr>
          <a:xfrm>
            <a:off x="11250633" y="2926633"/>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099" name="Google Shape;2099;p33"/>
          <p:cNvSpPr/>
          <p:nvPr/>
        </p:nvSpPr>
        <p:spPr>
          <a:xfrm>
            <a:off x="101161" y="32884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00" name="Google Shape;2100;p33"/>
          <p:cNvSpPr/>
          <p:nvPr/>
        </p:nvSpPr>
        <p:spPr>
          <a:xfrm>
            <a:off x="1153373" y="3288400"/>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01" name="Google Shape;2101;p33"/>
          <p:cNvSpPr/>
          <p:nvPr/>
        </p:nvSpPr>
        <p:spPr>
          <a:xfrm>
            <a:off x="2445584" y="32884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02" name="Google Shape;2102;p33"/>
          <p:cNvSpPr/>
          <p:nvPr/>
        </p:nvSpPr>
        <p:spPr>
          <a:xfrm>
            <a:off x="3299795" y="32884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03" name="Google Shape;2103;p33"/>
          <p:cNvSpPr/>
          <p:nvPr/>
        </p:nvSpPr>
        <p:spPr>
          <a:xfrm>
            <a:off x="4886007" y="32884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04" name="Google Shape;2104;p33"/>
          <p:cNvSpPr/>
          <p:nvPr/>
        </p:nvSpPr>
        <p:spPr>
          <a:xfrm>
            <a:off x="6023017" y="32884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05" name="Google Shape;2105;p33"/>
          <p:cNvSpPr/>
          <p:nvPr/>
        </p:nvSpPr>
        <p:spPr>
          <a:xfrm>
            <a:off x="6877229" y="32884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06" name="Google Shape;2106;p33"/>
          <p:cNvSpPr/>
          <p:nvPr/>
        </p:nvSpPr>
        <p:spPr>
          <a:xfrm>
            <a:off x="8463440" y="32884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07" name="Google Shape;2107;p33"/>
          <p:cNvSpPr/>
          <p:nvPr/>
        </p:nvSpPr>
        <p:spPr>
          <a:xfrm>
            <a:off x="9317651" y="3288400"/>
            <a:ext cx="172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08" name="Google Shape;2108;p33"/>
          <p:cNvSpPr/>
          <p:nvPr/>
        </p:nvSpPr>
        <p:spPr>
          <a:xfrm>
            <a:off x="11158263" y="32884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09" name="Google Shape;2109;p33"/>
          <p:cNvSpPr/>
          <p:nvPr/>
        </p:nvSpPr>
        <p:spPr>
          <a:xfrm>
            <a:off x="101133" y="3650167"/>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10" name="Google Shape;2110;p33"/>
          <p:cNvSpPr/>
          <p:nvPr/>
        </p:nvSpPr>
        <p:spPr>
          <a:xfrm>
            <a:off x="1262189" y="3650167"/>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11" name="Google Shape;2111;p33"/>
          <p:cNvSpPr/>
          <p:nvPr/>
        </p:nvSpPr>
        <p:spPr>
          <a:xfrm>
            <a:off x="2687644" y="3650167"/>
            <a:ext cx="557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12" name="Google Shape;2112;p33"/>
          <p:cNvSpPr/>
          <p:nvPr/>
        </p:nvSpPr>
        <p:spPr>
          <a:xfrm>
            <a:off x="3388300" y="3650167"/>
            <a:ext cx="62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13" name="Google Shape;2113;p33"/>
          <p:cNvSpPr/>
          <p:nvPr/>
        </p:nvSpPr>
        <p:spPr>
          <a:xfrm>
            <a:off x="4153756" y="3650167"/>
            <a:ext cx="15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14" name="Google Shape;2114;p33"/>
          <p:cNvSpPr/>
          <p:nvPr/>
        </p:nvSpPr>
        <p:spPr>
          <a:xfrm>
            <a:off x="5807611" y="3650167"/>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15" name="Google Shape;2115;p33"/>
          <p:cNvSpPr/>
          <p:nvPr/>
        </p:nvSpPr>
        <p:spPr>
          <a:xfrm>
            <a:off x="7233067" y="36501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16" name="Google Shape;2116;p33"/>
          <p:cNvSpPr/>
          <p:nvPr/>
        </p:nvSpPr>
        <p:spPr>
          <a:xfrm>
            <a:off x="8478123" y="3650167"/>
            <a:ext cx="1204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17" name="Google Shape;2117;p33"/>
          <p:cNvSpPr/>
          <p:nvPr/>
        </p:nvSpPr>
        <p:spPr>
          <a:xfrm>
            <a:off x="9825177" y="3650167"/>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18" name="Google Shape;2118;p33"/>
          <p:cNvSpPr/>
          <p:nvPr/>
        </p:nvSpPr>
        <p:spPr>
          <a:xfrm>
            <a:off x="10809033" y="3650167"/>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19" name="Google Shape;2119;p33"/>
          <p:cNvSpPr/>
          <p:nvPr/>
        </p:nvSpPr>
        <p:spPr>
          <a:xfrm>
            <a:off x="101171" y="4011933"/>
            <a:ext cx="172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20" name="Google Shape;2120;p33"/>
          <p:cNvSpPr/>
          <p:nvPr/>
        </p:nvSpPr>
        <p:spPr>
          <a:xfrm>
            <a:off x="1944003" y="4011933"/>
            <a:ext cx="40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21" name="Google Shape;2121;p33"/>
          <p:cNvSpPr/>
          <p:nvPr/>
        </p:nvSpPr>
        <p:spPr>
          <a:xfrm>
            <a:off x="2471635" y="40119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22" name="Google Shape;2122;p33"/>
          <p:cNvSpPr/>
          <p:nvPr/>
        </p:nvSpPr>
        <p:spPr>
          <a:xfrm>
            <a:off x="3328067" y="4011933"/>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23" name="Google Shape;2123;p33"/>
          <p:cNvSpPr/>
          <p:nvPr/>
        </p:nvSpPr>
        <p:spPr>
          <a:xfrm>
            <a:off x="4622500" y="40119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24" name="Google Shape;2124;p33"/>
          <p:cNvSpPr/>
          <p:nvPr/>
        </p:nvSpPr>
        <p:spPr>
          <a:xfrm>
            <a:off x="6136532" y="40119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25" name="Google Shape;2125;p33"/>
          <p:cNvSpPr/>
          <p:nvPr/>
        </p:nvSpPr>
        <p:spPr>
          <a:xfrm>
            <a:off x="6992964" y="40119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26" name="Google Shape;2126;p33"/>
          <p:cNvSpPr/>
          <p:nvPr/>
        </p:nvSpPr>
        <p:spPr>
          <a:xfrm>
            <a:off x="7849396" y="4011933"/>
            <a:ext cx="172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27" name="Google Shape;2127;p33"/>
          <p:cNvSpPr/>
          <p:nvPr/>
        </p:nvSpPr>
        <p:spPr>
          <a:xfrm>
            <a:off x="9692228" y="4011933"/>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28" name="Google Shape;2128;p33"/>
          <p:cNvSpPr/>
          <p:nvPr/>
        </p:nvSpPr>
        <p:spPr>
          <a:xfrm>
            <a:off x="11280660" y="4011933"/>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29" name="Google Shape;2129;p33"/>
          <p:cNvSpPr/>
          <p:nvPr/>
        </p:nvSpPr>
        <p:spPr>
          <a:xfrm>
            <a:off x="100733" y="4373700"/>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30" name="Google Shape;2130;p33"/>
          <p:cNvSpPr/>
          <p:nvPr/>
        </p:nvSpPr>
        <p:spPr>
          <a:xfrm>
            <a:off x="1609344" y="43737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31" name="Google Shape;2131;p33"/>
          <p:cNvSpPr/>
          <p:nvPr/>
        </p:nvSpPr>
        <p:spPr>
          <a:xfrm>
            <a:off x="2743156" y="43737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32" name="Google Shape;2132;p33"/>
          <p:cNvSpPr/>
          <p:nvPr/>
        </p:nvSpPr>
        <p:spPr>
          <a:xfrm>
            <a:off x="3876967" y="4373700"/>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33" name="Google Shape;2133;p33"/>
          <p:cNvSpPr/>
          <p:nvPr/>
        </p:nvSpPr>
        <p:spPr>
          <a:xfrm>
            <a:off x="5094777" y="4373700"/>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34" name="Google Shape;2134;p33"/>
          <p:cNvSpPr/>
          <p:nvPr/>
        </p:nvSpPr>
        <p:spPr>
          <a:xfrm>
            <a:off x="6051389" y="4373700"/>
            <a:ext cx="161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35" name="Google Shape;2135;p33"/>
          <p:cNvSpPr/>
          <p:nvPr/>
        </p:nvSpPr>
        <p:spPr>
          <a:xfrm>
            <a:off x="7783600" y="4373700"/>
            <a:ext cx="557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36" name="Google Shape;2136;p33"/>
          <p:cNvSpPr/>
          <p:nvPr/>
        </p:nvSpPr>
        <p:spPr>
          <a:xfrm>
            <a:off x="8457011" y="4373700"/>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37" name="Google Shape;2137;p33"/>
          <p:cNvSpPr/>
          <p:nvPr/>
        </p:nvSpPr>
        <p:spPr>
          <a:xfrm>
            <a:off x="9674823" y="43737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38" name="Google Shape;2138;p33"/>
          <p:cNvSpPr/>
          <p:nvPr/>
        </p:nvSpPr>
        <p:spPr>
          <a:xfrm>
            <a:off x="10808633" y="43737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39" name="Google Shape;2139;p33"/>
          <p:cNvSpPr/>
          <p:nvPr/>
        </p:nvSpPr>
        <p:spPr>
          <a:xfrm>
            <a:off x="101167" y="47354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40" name="Google Shape;2140;p33"/>
          <p:cNvSpPr/>
          <p:nvPr/>
        </p:nvSpPr>
        <p:spPr>
          <a:xfrm>
            <a:off x="1167288" y="4735467"/>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41" name="Google Shape;2141;p33"/>
          <p:cNvSpPr/>
          <p:nvPr/>
        </p:nvSpPr>
        <p:spPr>
          <a:xfrm>
            <a:off x="2473408" y="47354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42" name="Google Shape;2142;p33"/>
          <p:cNvSpPr/>
          <p:nvPr/>
        </p:nvSpPr>
        <p:spPr>
          <a:xfrm>
            <a:off x="3341528" y="4735467"/>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43" name="Google Shape;2143;p33"/>
          <p:cNvSpPr/>
          <p:nvPr/>
        </p:nvSpPr>
        <p:spPr>
          <a:xfrm>
            <a:off x="4315248" y="4735467"/>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44" name="Google Shape;2144;p33"/>
          <p:cNvSpPr/>
          <p:nvPr/>
        </p:nvSpPr>
        <p:spPr>
          <a:xfrm>
            <a:off x="5840969" y="47354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45" name="Google Shape;2145;p33"/>
          <p:cNvSpPr/>
          <p:nvPr/>
        </p:nvSpPr>
        <p:spPr>
          <a:xfrm>
            <a:off x="6907089" y="47354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46" name="Google Shape;2146;p33"/>
          <p:cNvSpPr/>
          <p:nvPr/>
        </p:nvSpPr>
        <p:spPr>
          <a:xfrm>
            <a:off x="8507209" y="4735467"/>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47" name="Google Shape;2147;p33"/>
          <p:cNvSpPr/>
          <p:nvPr/>
        </p:nvSpPr>
        <p:spPr>
          <a:xfrm>
            <a:off x="9658129" y="4735467"/>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48" name="Google Shape;2148;p33"/>
          <p:cNvSpPr/>
          <p:nvPr/>
        </p:nvSpPr>
        <p:spPr>
          <a:xfrm>
            <a:off x="10809051" y="4735467"/>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49" name="Google Shape;2149;p33"/>
          <p:cNvSpPr/>
          <p:nvPr/>
        </p:nvSpPr>
        <p:spPr>
          <a:xfrm>
            <a:off x="101133" y="50972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50" name="Google Shape;2150;p33"/>
          <p:cNvSpPr/>
          <p:nvPr/>
        </p:nvSpPr>
        <p:spPr>
          <a:xfrm>
            <a:off x="1607389" y="50972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51" name="Google Shape;2151;p33"/>
          <p:cNvSpPr/>
          <p:nvPr/>
        </p:nvSpPr>
        <p:spPr>
          <a:xfrm>
            <a:off x="2738844" y="5097233"/>
            <a:ext cx="40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52" name="Google Shape;2152;p33"/>
          <p:cNvSpPr/>
          <p:nvPr/>
        </p:nvSpPr>
        <p:spPr>
          <a:xfrm>
            <a:off x="3258700" y="5097233"/>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53" name="Google Shape;2153;p33"/>
          <p:cNvSpPr/>
          <p:nvPr/>
        </p:nvSpPr>
        <p:spPr>
          <a:xfrm>
            <a:off x="4212956" y="5097233"/>
            <a:ext cx="172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54" name="Google Shape;2154;p33"/>
          <p:cNvSpPr/>
          <p:nvPr/>
        </p:nvSpPr>
        <p:spPr>
          <a:xfrm>
            <a:off x="6048011" y="50972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55" name="Google Shape;2155;p33"/>
          <p:cNvSpPr/>
          <p:nvPr/>
        </p:nvSpPr>
        <p:spPr>
          <a:xfrm>
            <a:off x="6896667" y="5097233"/>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56" name="Google Shape;2156;p33"/>
          <p:cNvSpPr/>
          <p:nvPr/>
        </p:nvSpPr>
        <p:spPr>
          <a:xfrm>
            <a:off x="7689723" y="5097233"/>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57" name="Google Shape;2157;p33"/>
          <p:cNvSpPr/>
          <p:nvPr/>
        </p:nvSpPr>
        <p:spPr>
          <a:xfrm>
            <a:off x="9187577" y="5097233"/>
            <a:ext cx="19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58" name="Google Shape;2158;p33"/>
          <p:cNvSpPr/>
          <p:nvPr/>
        </p:nvSpPr>
        <p:spPr>
          <a:xfrm>
            <a:off x="11280633" y="5097233"/>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59" name="Google Shape;2159;p33"/>
          <p:cNvSpPr/>
          <p:nvPr/>
        </p:nvSpPr>
        <p:spPr>
          <a:xfrm>
            <a:off x="101160" y="5459000"/>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60" name="Google Shape;2160;p33"/>
          <p:cNvSpPr/>
          <p:nvPr/>
        </p:nvSpPr>
        <p:spPr>
          <a:xfrm>
            <a:off x="1033904" y="54590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61" name="Google Shape;2161;p33"/>
          <p:cNvSpPr/>
          <p:nvPr/>
        </p:nvSpPr>
        <p:spPr>
          <a:xfrm>
            <a:off x="2438248" y="54590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62" name="Google Shape;2162;p33"/>
          <p:cNvSpPr/>
          <p:nvPr/>
        </p:nvSpPr>
        <p:spPr>
          <a:xfrm>
            <a:off x="3295393" y="5459000"/>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63" name="Google Shape;2163;p33"/>
          <p:cNvSpPr/>
          <p:nvPr/>
        </p:nvSpPr>
        <p:spPr>
          <a:xfrm>
            <a:off x="4590537" y="5459000"/>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64" name="Google Shape;2164;p33"/>
          <p:cNvSpPr/>
          <p:nvPr/>
        </p:nvSpPr>
        <p:spPr>
          <a:xfrm>
            <a:off x="6105283" y="54590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65" name="Google Shape;2165;p33"/>
          <p:cNvSpPr/>
          <p:nvPr/>
        </p:nvSpPr>
        <p:spPr>
          <a:xfrm>
            <a:off x="6962427" y="54590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66" name="Google Shape;2166;p33"/>
          <p:cNvSpPr/>
          <p:nvPr/>
        </p:nvSpPr>
        <p:spPr>
          <a:xfrm>
            <a:off x="8551572" y="54590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67" name="Google Shape;2167;p33"/>
          <p:cNvSpPr/>
          <p:nvPr/>
        </p:nvSpPr>
        <p:spPr>
          <a:xfrm>
            <a:off x="9691516" y="54590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68" name="Google Shape;2168;p33"/>
          <p:cNvSpPr/>
          <p:nvPr/>
        </p:nvSpPr>
        <p:spPr>
          <a:xfrm>
            <a:off x="11280660" y="5459000"/>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69" name="Google Shape;2169;p33"/>
          <p:cNvSpPr/>
          <p:nvPr/>
        </p:nvSpPr>
        <p:spPr>
          <a:xfrm>
            <a:off x="101133" y="5820767"/>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70" name="Google Shape;2170;p33"/>
          <p:cNvSpPr/>
          <p:nvPr/>
        </p:nvSpPr>
        <p:spPr>
          <a:xfrm>
            <a:off x="1244900" y="58207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71" name="Google Shape;2171;p33"/>
          <p:cNvSpPr/>
          <p:nvPr/>
        </p:nvSpPr>
        <p:spPr>
          <a:xfrm>
            <a:off x="2472667" y="58207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72" name="Google Shape;2172;p33"/>
          <p:cNvSpPr/>
          <p:nvPr/>
        </p:nvSpPr>
        <p:spPr>
          <a:xfrm>
            <a:off x="3333633" y="5820767"/>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73" name="Google Shape;2173;p33"/>
          <p:cNvSpPr/>
          <p:nvPr/>
        </p:nvSpPr>
        <p:spPr>
          <a:xfrm>
            <a:off x="4632600" y="5820767"/>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74" name="Google Shape;2174;p33"/>
          <p:cNvSpPr/>
          <p:nvPr/>
        </p:nvSpPr>
        <p:spPr>
          <a:xfrm>
            <a:off x="5437967" y="5820767"/>
            <a:ext cx="188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75" name="Google Shape;2175;p33"/>
          <p:cNvSpPr/>
          <p:nvPr/>
        </p:nvSpPr>
        <p:spPr>
          <a:xfrm>
            <a:off x="7445333" y="58207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76" name="Google Shape;2176;p33"/>
          <p:cNvSpPr/>
          <p:nvPr/>
        </p:nvSpPr>
        <p:spPr>
          <a:xfrm>
            <a:off x="8504300" y="5820767"/>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77" name="Google Shape;2177;p33"/>
          <p:cNvSpPr/>
          <p:nvPr/>
        </p:nvSpPr>
        <p:spPr>
          <a:xfrm>
            <a:off x="9648067" y="5820767"/>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78" name="Google Shape;2178;p33"/>
          <p:cNvSpPr/>
          <p:nvPr/>
        </p:nvSpPr>
        <p:spPr>
          <a:xfrm>
            <a:off x="11158233" y="58207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79" name="Google Shape;2179;p33"/>
          <p:cNvSpPr/>
          <p:nvPr/>
        </p:nvSpPr>
        <p:spPr>
          <a:xfrm>
            <a:off x="101151" y="61825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80" name="Google Shape;2180;p33"/>
          <p:cNvSpPr/>
          <p:nvPr/>
        </p:nvSpPr>
        <p:spPr>
          <a:xfrm>
            <a:off x="1623228" y="61825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81" name="Google Shape;2181;p33"/>
          <p:cNvSpPr/>
          <p:nvPr/>
        </p:nvSpPr>
        <p:spPr>
          <a:xfrm>
            <a:off x="2770505" y="6182533"/>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82" name="Google Shape;2182;p33"/>
          <p:cNvSpPr/>
          <p:nvPr/>
        </p:nvSpPr>
        <p:spPr>
          <a:xfrm>
            <a:off x="3579384" y="6182533"/>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83" name="Google Shape;2183;p33"/>
          <p:cNvSpPr/>
          <p:nvPr/>
        </p:nvSpPr>
        <p:spPr>
          <a:xfrm>
            <a:off x="4991061" y="6182533"/>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84" name="Google Shape;2184;p33"/>
          <p:cNvSpPr/>
          <p:nvPr/>
        </p:nvSpPr>
        <p:spPr>
          <a:xfrm>
            <a:off x="6053539" y="61825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85" name="Google Shape;2185;p33"/>
          <p:cNvSpPr/>
          <p:nvPr/>
        </p:nvSpPr>
        <p:spPr>
          <a:xfrm>
            <a:off x="6918017" y="6182533"/>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86" name="Google Shape;2186;p33"/>
          <p:cNvSpPr/>
          <p:nvPr/>
        </p:nvSpPr>
        <p:spPr>
          <a:xfrm>
            <a:off x="8514495" y="61825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87" name="Google Shape;2187;p33"/>
          <p:cNvSpPr/>
          <p:nvPr/>
        </p:nvSpPr>
        <p:spPr>
          <a:xfrm>
            <a:off x="9661772" y="61825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88" name="Google Shape;2188;p33"/>
          <p:cNvSpPr/>
          <p:nvPr/>
        </p:nvSpPr>
        <p:spPr>
          <a:xfrm>
            <a:off x="10809051" y="6182533"/>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89" name="Google Shape;2189;p33"/>
          <p:cNvSpPr/>
          <p:nvPr/>
        </p:nvSpPr>
        <p:spPr>
          <a:xfrm>
            <a:off x="100833" y="6544300"/>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90" name="Google Shape;2190;p33"/>
          <p:cNvSpPr/>
          <p:nvPr/>
        </p:nvSpPr>
        <p:spPr>
          <a:xfrm>
            <a:off x="1345889" y="65443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91" name="Google Shape;2191;p33"/>
          <p:cNvSpPr/>
          <p:nvPr/>
        </p:nvSpPr>
        <p:spPr>
          <a:xfrm>
            <a:off x="2224144" y="6544300"/>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92" name="Google Shape;2192;p33"/>
          <p:cNvSpPr/>
          <p:nvPr/>
        </p:nvSpPr>
        <p:spPr>
          <a:xfrm>
            <a:off x="3178000" y="6544300"/>
            <a:ext cx="15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93" name="Google Shape;2193;p33"/>
          <p:cNvSpPr/>
          <p:nvPr/>
        </p:nvSpPr>
        <p:spPr>
          <a:xfrm>
            <a:off x="4831856" y="65443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94" name="Google Shape;2194;p33"/>
          <p:cNvSpPr/>
          <p:nvPr/>
        </p:nvSpPr>
        <p:spPr>
          <a:xfrm>
            <a:off x="5992911" y="6544300"/>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95" name="Google Shape;2195;p33"/>
          <p:cNvSpPr/>
          <p:nvPr/>
        </p:nvSpPr>
        <p:spPr>
          <a:xfrm>
            <a:off x="7309167" y="6544300"/>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96" name="Google Shape;2196;p33"/>
          <p:cNvSpPr/>
          <p:nvPr/>
        </p:nvSpPr>
        <p:spPr>
          <a:xfrm>
            <a:off x="8836623" y="65443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97" name="Google Shape;2197;p33"/>
          <p:cNvSpPr/>
          <p:nvPr/>
        </p:nvSpPr>
        <p:spPr>
          <a:xfrm>
            <a:off x="9912877" y="6544300"/>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98" name="Google Shape;2198;p33"/>
          <p:cNvSpPr/>
          <p:nvPr/>
        </p:nvSpPr>
        <p:spPr>
          <a:xfrm>
            <a:off x="11157933" y="65443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199" name="Google Shape;2199;p33"/>
          <p:cNvSpPr txBox="1"/>
          <p:nvPr/>
        </p:nvSpPr>
        <p:spPr>
          <a:xfrm>
            <a:off x="4038600" y="3037200"/>
            <a:ext cx="4114800" cy="783600"/>
          </a:xfrm>
          <a:prstGeom prst="rect">
            <a:avLst/>
          </a:prstGeom>
          <a:no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r>
              <a:rPr lang="en" sz="3467">
                <a:solidFill>
                  <a:srgbClr val="FFFFFF"/>
                </a:solidFill>
              </a:rPr>
              <a:t>DAIR.AI</a:t>
            </a:r>
            <a:endParaRPr sz="3467">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sp>
        <p:nvSpPr>
          <p:cNvPr id="2204" name="Google Shape;2204;p34"/>
          <p:cNvSpPr/>
          <p:nvPr/>
        </p:nvSpPr>
        <p:spPr>
          <a:xfrm>
            <a:off x="100533" y="32500"/>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05" name="Google Shape;2205;p34"/>
          <p:cNvSpPr/>
          <p:nvPr/>
        </p:nvSpPr>
        <p:spPr>
          <a:xfrm>
            <a:off x="1608923" y="325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06" name="Google Shape;2206;p34"/>
          <p:cNvSpPr/>
          <p:nvPr/>
        </p:nvSpPr>
        <p:spPr>
          <a:xfrm>
            <a:off x="2459711" y="325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07" name="Google Shape;2207;p34"/>
          <p:cNvSpPr/>
          <p:nvPr/>
        </p:nvSpPr>
        <p:spPr>
          <a:xfrm>
            <a:off x="3310500" y="32500"/>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08" name="Google Shape;2208;p34"/>
          <p:cNvSpPr/>
          <p:nvPr/>
        </p:nvSpPr>
        <p:spPr>
          <a:xfrm>
            <a:off x="4599289" y="32500"/>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09" name="Google Shape;2209;p34"/>
          <p:cNvSpPr/>
          <p:nvPr/>
        </p:nvSpPr>
        <p:spPr>
          <a:xfrm>
            <a:off x="6107677" y="325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10" name="Google Shape;2210;p34"/>
          <p:cNvSpPr/>
          <p:nvPr/>
        </p:nvSpPr>
        <p:spPr>
          <a:xfrm>
            <a:off x="6958467" y="325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11" name="Google Shape;2211;p34"/>
          <p:cNvSpPr/>
          <p:nvPr/>
        </p:nvSpPr>
        <p:spPr>
          <a:xfrm>
            <a:off x="8541256" y="325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12" name="Google Shape;2212;p34"/>
          <p:cNvSpPr/>
          <p:nvPr/>
        </p:nvSpPr>
        <p:spPr>
          <a:xfrm>
            <a:off x="9674844" y="325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13" name="Google Shape;2213;p34"/>
          <p:cNvSpPr/>
          <p:nvPr/>
        </p:nvSpPr>
        <p:spPr>
          <a:xfrm>
            <a:off x="10808433" y="325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14" name="Google Shape;2214;p34"/>
          <p:cNvSpPr/>
          <p:nvPr/>
        </p:nvSpPr>
        <p:spPr>
          <a:xfrm>
            <a:off x="100960" y="394267"/>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15" name="Google Shape;2215;p34"/>
          <p:cNvSpPr/>
          <p:nvPr/>
        </p:nvSpPr>
        <p:spPr>
          <a:xfrm>
            <a:off x="1063705" y="3942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16" name="Google Shape;2216;p34"/>
          <p:cNvSpPr/>
          <p:nvPr/>
        </p:nvSpPr>
        <p:spPr>
          <a:xfrm>
            <a:off x="2317651" y="394267"/>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17" name="Google Shape;2217;p34"/>
          <p:cNvSpPr/>
          <p:nvPr/>
        </p:nvSpPr>
        <p:spPr>
          <a:xfrm>
            <a:off x="3310396" y="394267"/>
            <a:ext cx="161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18" name="Google Shape;2218;p34"/>
          <p:cNvSpPr/>
          <p:nvPr/>
        </p:nvSpPr>
        <p:spPr>
          <a:xfrm>
            <a:off x="5078741" y="394267"/>
            <a:ext cx="62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19" name="Google Shape;2219;p34"/>
          <p:cNvSpPr/>
          <p:nvPr/>
        </p:nvSpPr>
        <p:spPr>
          <a:xfrm>
            <a:off x="5853087" y="394267"/>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20" name="Google Shape;2220;p34"/>
          <p:cNvSpPr/>
          <p:nvPr/>
        </p:nvSpPr>
        <p:spPr>
          <a:xfrm>
            <a:off x="7397832" y="3942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21" name="Google Shape;2221;p34"/>
          <p:cNvSpPr/>
          <p:nvPr/>
        </p:nvSpPr>
        <p:spPr>
          <a:xfrm>
            <a:off x="8284977" y="3942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22" name="Google Shape;2222;p34"/>
          <p:cNvSpPr/>
          <p:nvPr/>
        </p:nvSpPr>
        <p:spPr>
          <a:xfrm>
            <a:off x="9538924" y="3942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23" name="Google Shape;2223;p34"/>
          <p:cNvSpPr/>
          <p:nvPr/>
        </p:nvSpPr>
        <p:spPr>
          <a:xfrm>
            <a:off x="10624069" y="3942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24" name="Google Shape;2224;p34"/>
          <p:cNvSpPr/>
          <p:nvPr/>
        </p:nvSpPr>
        <p:spPr>
          <a:xfrm>
            <a:off x="100933" y="7560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25" name="Google Shape;2225;p34"/>
          <p:cNvSpPr/>
          <p:nvPr/>
        </p:nvSpPr>
        <p:spPr>
          <a:xfrm>
            <a:off x="1257677" y="7560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26" name="Google Shape;2226;p34"/>
          <p:cNvSpPr/>
          <p:nvPr/>
        </p:nvSpPr>
        <p:spPr>
          <a:xfrm>
            <a:off x="2414423" y="7560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27" name="Google Shape;2227;p34"/>
          <p:cNvSpPr/>
          <p:nvPr/>
        </p:nvSpPr>
        <p:spPr>
          <a:xfrm>
            <a:off x="3288367" y="756033"/>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28" name="Google Shape;2228;p34"/>
          <p:cNvSpPr/>
          <p:nvPr/>
        </p:nvSpPr>
        <p:spPr>
          <a:xfrm>
            <a:off x="4600311" y="7560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29" name="Google Shape;2229;p34"/>
          <p:cNvSpPr/>
          <p:nvPr/>
        </p:nvSpPr>
        <p:spPr>
          <a:xfrm>
            <a:off x="5474256" y="756033"/>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30" name="Google Shape;2230;p34"/>
          <p:cNvSpPr/>
          <p:nvPr/>
        </p:nvSpPr>
        <p:spPr>
          <a:xfrm>
            <a:off x="6997400" y="7560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31" name="Google Shape;2231;p34"/>
          <p:cNvSpPr/>
          <p:nvPr/>
        </p:nvSpPr>
        <p:spPr>
          <a:xfrm>
            <a:off x="8528944" y="756033"/>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32" name="Google Shape;2232;p34"/>
          <p:cNvSpPr/>
          <p:nvPr/>
        </p:nvSpPr>
        <p:spPr>
          <a:xfrm>
            <a:off x="9600889" y="7560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33" name="Google Shape;2233;p34"/>
          <p:cNvSpPr/>
          <p:nvPr/>
        </p:nvSpPr>
        <p:spPr>
          <a:xfrm>
            <a:off x="10474833" y="756033"/>
            <a:ext cx="161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34" name="Google Shape;2234;p34"/>
          <p:cNvSpPr/>
          <p:nvPr/>
        </p:nvSpPr>
        <p:spPr>
          <a:xfrm>
            <a:off x="100959" y="11178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35" name="Google Shape;2235;p34"/>
          <p:cNvSpPr/>
          <p:nvPr/>
        </p:nvSpPr>
        <p:spPr>
          <a:xfrm>
            <a:off x="975569" y="1117800"/>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36" name="Google Shape;2236;p34"/>
          <p:cNvSpPr/>
          <p:nvPr/>
        </p:nvSpPr>
        <p:spPr>
          <a:xfrm>
            <a:off x="2499379" y="11178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37" name="Google Shape;2237;p34"/>
          <p:cNvSpPr/>
          <p:nvPr/>
        </p:nvSpPr>
        <p:spPr>
          <a:xfrm>
            <a:off x="3571989" y="11178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38" name="Google Shape;2238;p34"/>
          <p:cNvSpPr/>
          <p:nvPr/>
        </p:nvSpPr>
        <p:spPr>
          <a:xfrm>
            <a:off x="4644599" y="1117800"/>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39" name="Google Shape;2239;p34"/>
          <p:cNvSpPr/>
          <p:nvPr/>
        </p:nvSpPr>
        <p:spPr>
          <a:xfrm>
            <a:off x="6176809" y="11178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40" name="Google Shape;2240;p34"/>
          <p:cNvSpPr/>
          <p:nvPr/>
        </p:nvSpPr>
        <p:spPr>
          <a:xfrm>
            <a:off x="7598620" y="1117800"/>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41" name="Google Shape;2241;p34"/>
          <p:cNvSpPr/>
          <p:nvPr/>
        </p:nvSpPr>
        <p:spPr>
          <a:xfrm>
            <a:off x="8578829" y="11178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42" name="Google Shape;2242;p34"/>
          <p:cNvSpPr/>
          <p:nvPr/>
        </p:nvSpPr>
        <p:spPr>
          <a:xfrm>
            <a:off x="9736240" y="11178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43" name="Google Shape;2243;p34"/>
          <p:cNvSpPr/>
          <p:nvPr/>
        </p:nvSpPr>
        <p:spPr>
          <a:xfrm>
            <a:off x="10808851" y="11178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44" name="Google Shape;2244;p34"/>
          <p:cNvSpPr/>
          <p:nvPr/>
        </p:nvSpPr>
        <p:spPr>
          <a:xfrm>
            <a:off x="100933" y="1479567"/>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45" name="Google Shape;2245;p34"/>
          <p:cNvSpPr/>
          <p:nvPr/>
        </p:nvSpPr>
        <p:spPr>
          <a:xfrm>
            <a:off x="1381411" y="14795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46" name="Google Shape;2246;p34"/>
          <p:cNvSpPr/>
          <p:nvPr/>
        </p:nvSpPr>
        <p:spPr>
          <a:xfrm>
            <a:off x="2421889" y="14795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47" name="Google Shape;2247;p34"/>
          <p:cNvSpPr/>
          <p:nvPr/>
        </p:nvSpPr>
        <p:spPr>
          <a:xfrm>
            <a:off x="3996367" y="14795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48" name="Google Shape;2248;p34"/>
          <p:cNvSpPr/>
          <p:nvPr/>
        </p:nvSpPr>
        <p:spPr>
          <a:xfrm>
            <a:off x="5205644" y="14795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49" name="Google Shape;2249;p34"/>
          <p:cNvSpPr/>
          <p:nvPr/>
        </p:nvSpPr>
        <p:spPr>
          <a:xfrm>
            <a:off x="6048123" y="14795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50" name="Google Shape;2250;p34"/>
          <p:cNvSpPr/>
          <p:nvPr/>
        </p:nvSpPr>
        <p:spPr>
          <a:xfrm>
            <a:off x="7257400" y="14795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51" name="Google Shape;2251;p34"/>
          <p:cNvSpPr/>
          <p:nvPr/>
        </p:nvSpPr>
        <p:spPr>
          <a:xfrm>
            <a:off x="8466677" y="14795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52" name="Google Shape;2252;p34"/>
          <p:cNvSpPr/>
          <p:nvPr/>
        </p:nvSpPr>
        <p:spPr>
          <a:xfrm>
            <a:off x="9675956" y="14795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53" name="Google Shape;2253;p34"/>
          <p:cNvSpPr/>
          <p:nvPr/>
        </p:nvSpPr>
        <p:spPr>
          <a:xfrm>
            <a:off x="11250433" y="1479567"/>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54" name="Google Shape;2254;p34"/>
          <p:cNvSpPr/>
          <p:nvPr/>
        </p:nvSpPr>
        <p:spPr>
          <a:xfrm>
            <a:off x="100951" y="18413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55" name="Google Shape;2255;p34"/>
          <p:cNvSpPr/>
          <p:nvPr/>
        </p:nvSpPr>
        <p:spPr>
          <a:xfrm>
            <a:off x="1624584" y="18413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56" name="Google Shape;2256;p34"/>
          <p:cNvSpPr/>
          <p:nvPr/>
        </p:nvSpPr>
        <p:spPr>
          <a:xfrm>
            <a:off x="2490617" y="18413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57" name="Google Shape;2257;p34"/>
          <p:cNvSpPr/>
          <p:nvPr/>
        </p:nvSpPr>
        <p:spPr>
          <a:xfrm>
            <a:off x="3356651" y="1841333"/>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58" name="Google Shape;2258;p34"/>
          <p:cNvSpPr/>
          <p:nvPr/>
        </p:nvSpPr>
        <p:spPr>
          <a:xfrm>
            <a:off x="4954684" y="1841333"/>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59" name="Google Shape;2259;p34"/>
          <p:cNvSpPr/>
          <p:nvPr/>
        </p:nvSpPr>
        <p:spPr>
          <a:xfrm>
            <a:off x="6187517" y="1841333"/>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60" name="Google Shape;2260;p34"/>
          <p:cNvSpPr/>
          <p:nvPr/>
        </p:nvSpPr>
        <p:spPr>
          <a:xfrm>
            <a:off x="6997951" y="1841333"/>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61" name="Google Shape;2261;p34"/>
          <p:cNvSpPr/>
          <p:nvPr/>
        </p:nvSpPr>
        <p:spPr>
          <a:xfrm>
            <a:off x="8595984" y="1841333"/>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62" name="Google Shape;2262;p34"/>
          <p:cNvSpPr/>
          <p:nvPr/>
        </p:nvSpPr>
        <p:spPr>
          <a:xfrm>
            <a:off x="9660017" y="18413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63" name="Google Shape;2263;p34"/>
          <p:cNvSpPr/>
          <p:nvPr/>
        </p:nvSpPr>
        <p:spPr>
          <a:xfrm>
            <a:off x="10808851" y="1841333"/>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64" name="Google Shape;2264;p34"/>
          <p:cNvSpPr/>
          <p:nvPr/>
        </p:nvSpPr>
        <p:spPr>
          <a:xfrm>
            <a:off x="100733" y="22031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65" name="Google Shape;2265;p34"/>
          <p:cNvSpPr/>
          <p:nvPr/>
        </p:nvSpPr>
        <p:spPr>
          <a:xfrm>
            <a:off x="1238500" y="22031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66" name="Google Shape;2266;p34"/>
          <p:cNvSpPr/>
          <p:nvPr/>
        </p:nvSpPr>
        <p:spPr>
          <a:xfrm>
            <a:off x="2640667" y="22031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67" name="Google Shape;2267;p34"/>
          <p:cNvSpPr/>
          <p:nvPr/>
        </p:nvSpPr>
        <p:spPr>
          <a:xfrm>
            <a:off x="3693633" y="2203100"/>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68" name="Google Shape;2268;p34"/>
          <p:cNvSpPr/>
          <p:nvPr/>
        </p:nvSpPr>
        <p:spPr>
          <a:xfrm>
            <a:off x="4986600" y="22031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69" name="Google Shape;2269;p34"/>
          <p:cNvSpPr/>
          <p:nvPr/>
        </p:nvSpPr>
        <p:spPr>
          <a:xfrm>
            <a:off x="6124367" y="2203100"/>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70" name="Google Shape;2270;p34"/>
          <p:cNvSpPr/>
          <p:nvPr/>
        </p:nvSpPr>
        <p:spPr>
          <a:xfrm>
            <a:off x="7346133" y="2203100"/>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71" name="Google Shape;2271;p34"/>
          <p:cNvSpPr/>
          <p:nvPr/>
        </p:nvSpPr>
        <p:spPr>
          <a:xfrm>
            <a:off x="8145500" y="22031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72" name="Google Shape;2272;p34"/>
          <p:cNvSpPr/>
          <p:nvPr/>
        </p:nvSpPr>
        <p:spPr>
          <a:xfrm>
            <a:off x="9732467" y="2203100"/>
            <a:ext cx="161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73" name="Google Shape;2273;p34"/>
          <p:cNvSpPr/>
          <p:nvPr/>
        </p:nvSpPr>
        <p:spPr>
          <a:xfrm>
            <a:off x="11468633" y="2203100"/>
            <a:ext cx="62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74" name="Google Shape;2274;p34"/>
          <p:cNvSpPr/>
          <p:nvPr/>
        </p:nvSpPr>
        <p:spPr>
          <a:xfrm>
            <a:off x="101159" y="25648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75" name="Google Shape;2275;p34"/>
          <p:cNvSpPr/>
          <p:nvPr/>
        </p:nvSpPr>
        <p:spPr>
          <a:xfrm>
            <a:off x="996125" y="2564867"/>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76" name="Google Shape;2276;p34"/>
          <p:cNvSpPr/>
          <p:nvPr/>
        </p:nvSpPr>
        <p:spPr>
          <a:xfrm>
            <a:off x="2540292" y="2564867"/>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77" name="Google Shape;2277;p34"/>
          <p:cNvSpPr/>
          <p:nvPr/>
        </p:nvSpPr>
        <p:spPr>
          <a:xfrm>
            <a:off x="3873259" y="25648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78" name="Google Shape;2278;p34"/>
          <p:cNvSpPr/>
          <p:nvPr/>
        </p:nvSpPr>
        <p:spPr>
          <a:xfrm>
            <a:off x="5500227" y="2564867"/>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79" name="Google Shape;2279;p34"/>
          <p:cNvSpPr/>
          <p:nvPr/>
        </p:nvSpPr>
        <p:spPr>
          <a:xfrm>
            <a:off x="6339593" y="2564867"/>
            <a:ext cx="40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80" name="Google Shape;2280;p34"/>
          <p:cNvSpPr/>
          <p:nvPr/>
        </p:nvSpPr>
        <p:spPr>
          <a:xfrm>
            <a:off x="6905760" y="25648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81" name="Google Shape;2281;p34"/>
          <p:cNvSpPr/>
          <p:nvPr/>
        </p:nvSpPr>
        <p:spPr>
          <a:xfrm>
            <a:off x="8532727" y="2564867"/>
            <a:ext cx="62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82" name="Google Shape;2282;p34"/>
          <p:cNvSpPr/>
          <p:nvPr/>
        </p:nvSpPr>
        <p:spPr>
          <a:xfrm>
            <a:off x="9314893" y="2564867"/>
            <a:ext cx="188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83" name="Google Shape;2283;p34"/>
          <p:cNvSpPr/>
          <p:nvPr/>
        </p:nvSpPr>
        <p:spPr>
          <a:xfrm>
            <a:off x="11356260" y="25648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84" name="Google Shape;2284;p34"/>
          <p:cNvSpPr/>
          <p:nvPr/>
        </p:nvSpPr>
        <p:spPr>
          <a:xfrm>
            <a:off x="101133" y="29266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85" name="Google Shape;2285;p34"/>
          <p:cNvSpPr/>
          <p:nvPr/>
        </p:nvSpPr>
        <p:spPr>
          <a:xfrm>
            <a:off x="1608811" y="29266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86" name="Google Shape;2286;p34"/>
          <p:cNvSpPr/>
          <p:nvPr/>
        </p:nvSpPr>
        <p:spPr>
          <a:xfrm>
            <a:off x="2458889" y="29266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87" name="Google Shape;2287;p34"/>
          <p:cNvSpPr/>
          <p:nvPr/>
        </p:nvSpPr>
        <p:spPr>
          <a:xfrm>
            <a:off x="3308967" y="2926633"/>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88" name="Google Shape;2288;p34"/>
          <p:cNvSpPr/>
          <p:nvPr/>
        </p:nvSpPr>
        <p:spPr>
          <a:xfrm>
            <a:off x="4357044" y="2926633"/>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89" name="Google Shape;2289;p34"/>
          <p:cNvSpPr/>
          <p:nvPr/>
        </p:nvSpPr>
        <p:spPr>
          <a:xfrm>
            <a:off x="5405123" y="2926633"/>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90" name="Google Shape;2290;p34"/>
          <p:cNvSpPr/>
          <p:nvPr/>
        </p:nvSpPr>
        <p:spPr>
          <a:xfrm>
            <a:off x="6904400" y="29266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91" name="Google Shape;2291;p34"/>
          <p:cNvSpPr/>
          <p:nvPr/>
        </p:nvSpPr>
        <p:spPr>
          <a:xfrm>
            <a:off x="8037277" y="2926633"/>
            <a:ext cx="188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92" name="Google Shape;2292;p34"/>
          <p:cNvSpPr/>
          <p:nvPr/>
        </p:nvSpPr>
        <p:spPr>
          <a:xfrm>
            <a:off x="10033756" y="2926633"/>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93" name="Google Shape;2293;p34"/>
          <p:cNvSpPr/>
          <p:nvPr/>
        </p:nvSpPr>
        <p:spPr>
          <a:xfrm>
            <a:off x="11250633" y="2926633"/>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94" name="Google Shape;2294;p34"/>
          <p:cNvSpPr/>
          <p:nvPr/>
        </p:nvSpPr>
        <p:spPr>
          <a:xfrm>
            <a:off x="101161" y="32884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95" name="Google Shape;2295;p34"/>
          <p:cNvSpPr/>
          <p:nvPr/>
        </p:nvSpPr>
        <p:spPr>
          <a:xfrm>
            <a:off x="1153373" y="3288400"/>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96" name="Google Shape;2296;p34"/>
          <p:cNvSpPr/>
          <p:nvPr/>
        </p:nvSpPr>
        <p:spPr>
          <a:xfrm>
            <a:off x="2445584" y="32884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97" name="Google Shape;2297;p34"/>
          <p:cNvSpPr/>
          <p:nvPr/>
        </p:nvSpPr>
        <p:spPr>
          <a:xfrm>
            <a:off x="3299795" y="32884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98" name="Google Shape;2298;p34"/>
          <p:cNvSpPr/>
          <p:nvPr/>
        </p:nvSpPr>
        <p:spPr>
          <a:xfrm>
            <a:off x="4886007" y="32884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299" name="Google Shape;2299;p34"/>
          <p:cNvSpPr/>
          <p:nvPr/>
        </p:nvSpPr>
        <p:spPr>
          <a:xfrm>
            <a:off x="6023017" y="32884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00" name="Google Shape;2300;p34"/>
          <p:cNvSpPr/>
          <p:nvPr/>
        </p:nvSpPr>
        <p:spPr>
          <a:xfrm>
            <a:off x="6877229" y="32884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01" name="Google Shape;2301;p34"/>
          <p:cNvSpPr/>
          <p:nvPr/>
        </p:nvSpPr>
        <p:spPr>
          <a:xfrm>
            <a:off x="8463440" y="32884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02" name="Google Shape;2302;p34"/>
          <p:cNvSpPr/>
          <p:nvPr/>
        </p:nvSpPr>
        <p:spPr>
          <a:xfrm>
            <a:off x="9317651" y="3288400"/>
            <a:ext cx="172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03" name="Google Shape;2303;p34"/>
          <p:cNvSpPr/>
          <p:nvPr/>
        </p:nvSpPr>
        <p:spPr>
          <a:xfrm>
            <a:off x="11158263" y="32884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04" name="Google Shape;2304;p34"/>
          <p:cNvSpPr/>
          <p:nvPr/>
        </p:nvSpPr>
        <p:spPr>
          <a:xfrm>
            <a:off x="101133" y="3650167"/>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05" name="Google Shape;2305;p34"/>
          <p:cNvSpPr/>
          <p:nvPr/>
        </p:nvSpPr>
        <p:spPr>
          <a:xfrm>
            <a:off x="1262189" y="3650167"/>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06" name="Google Shape;2306;p34"/>
          <p:cNvSpPr/>
          <p:nvPr/>
        </p:nvSpPr>
        <p:spPr>
          <a:xfrm>
            <a:off x="2687644" y="3650167"/>
            <a:ext cx="557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07" name="Google Shape;2307;p34"/>
          <p:cNvSpPr/>
          <p:nvPr/>
        </p:nvSpPr>
        <p:spPr>
          <a:xfrm>
            <a:off x="3388300" y="3650167"/>
            <a:ext cx="62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08" name="Google Shape;2308;p34"/>
          <p:cNvSpPr/>
          <p:nvPr/>
        </p:nvSpPr>
        <p:spPr>
          <a:xfrm>
            <a:off x="4153756" y="3650167"/>
            <a:ext cx="15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09" name="Google Shape;2309;p34"/>
          <p:cNvSpPr/>
          <p:nvPr/>
        </p:nvSpPr>
        <p:spPr>
          <a:xfrm>
            <a:off x="5807611" y="3650167"/>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10" name="Google Shape;2310;p34"/>
          <p:cNvSpPr/>
          <p:nvPr/>
        </p:nvSpPr>
        <p:spPr>
          <a:xfrm>
            <a:off x="7233067" y="36501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11" name="Google Shape;2311;p34"/>
          <p:cNvSpPr/>
          <p:nvPr/>
        </p:nvSpPr>
        <p:spPr>
          <a:xfrm>
            <a:off x="8478123" y="3650167"/>
            <a:ext cx="1204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12" name="Google Shape;2312;p34"/>
          <p:cNvSpPr/>
          <p:nvPr/>
        </p:nvSpPr>
        <p:spPr>
          <a:xfrm>
            <a:off x="9825177" y="3650167"/>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13" name="Google Shape;2313;p34"/>
          <p:cNvSpPr/>
          <p:nvPr/>
        </p:nvSpPr>
        <p:spPr>
          <a:xfrm>
            <a:off x="10809033" y="3650167"/>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14" name="Google Shape;2314;p34"/>
          <p:cNvSpPr/>
          <p:nvPr/>
        </p:nvSpPr>
        <p:spPr>
          <a:xfrm>
            <a:off x="101171" y="4011933"/>
            <a:ext cx="172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15" name="Google Shape;2315;p34"/>
          <p:cNvSpPr/>
          <p:nvPr/>
        </p:nvSpPr>
        <p:spPr>
          <a:xfrm>
            <a:off x="1944003" y="4011933"/>
            <a:ext cx="40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16" name="Google Shape;2316;p34"/>
          <p:cNvSpPr/>
          <p:nvPr/>
        </p:nvSpPr>
        <p:spPr>
          <a:xfrm>
            <a:off x="2471635" y="40119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17" name="Google Shape;2317;p34"/>
          <p:cNvSpPr/>
          <p:nvPr/>
        </p:nvSpPr>
        <p:spPr>
          <a:xfrm>
            <a:off x="3328067" y="4011933"/>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18" name="Google Shape;2318;p34"/>
          <p:cNvSpPr/>
          <p:nvPr/>
        </p:nvSpPr>
        <p:spPr>
          <a:xfrm>
            <a:off x="4622500" y="40119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19" name="Google Shape;2319;p34"/>
          <p:cNvSpPr/>
          <p:nvPr/>
        </p:nvSpPr>
        <p:spPr>
          <a:xfrm>
            <a:off x="6136532" y="40119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20" name="Google Shape;2320;p34"/>
          <p:cNvSpPr/>
          <p:nvPr/>
        </p:nvSpPr>
        <p:spPr>
          <a:xfrm>
            <a:off x="6992964" y="40119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21" name="Google Shape;2321;p34"/>
          <p:cNvSpPr/>
          <p:nvPr/>
        </p:nvSpPr>
        <p:spPr>
          <a:xfrm>
            <a:off x="7849396" y="4011933"/>
            <a:ext cx="172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22" name="Google Shape;2322;p34"/>
          <p:cNvSpPr/>
          <p:nvPr/>
        </p:nvSpPr>
        <p:spPr>
          <a:xfrm>
            <a:off x="9692228" y="4011933"/>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23" name="Google Shape;2323;p34"/>
          <p:cNvSpPr/>
          <p:nvPr/>
        </p:nvSpPr>
        <p:spPr>
          <a:xfrm>
            <a:off x="11280660" y="4011933"/>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24" name="Google Shape;2324;p34"/>
          <p:cNvSpPr/>
          <p:nvPr/>
        </p:nvSpPr>
        <p:spPr>
          <a:xfrm>
            <a:off x="100733" y="4373700"/>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25" name="Google Shape;2325;p34"/>
          <p:cNvSpPr/>
          <p:nvPr/>
        </p:nvSpPr>
        <p:spPr>
          <a:xfrm>
            <a:off x="1609344" y="43737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26" name="Google Shape;2326;p34"/>
          <p:cNvSpPr/>
          <p:nvPr/>
        </p:nvSpPr>
        <p:spPr>
          <a:xfrm>
            <a:off x="2743156" y="43737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27" name="Google Shape;2327;p34"/>
          <p:cNvSpPr/>
          <p:nvPr/>
        </p:nvSpPr>
        <p:spPr>
          <a:xfrm>
            <a:off x="3876967" y="4373700"/>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28" name="Google Shape;2328;p34"/>
          <p:cNvSpPr/>
          <p:nvPr/>
        </p:nvSpPr>
        <p:spPr>
          <a:xfrm>
            <a:off x="5094777" y="4373700"/>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29" name="Google Shape;2329;p34"/>
          <p:cNvSpPr/>
          <p:nvPr/>
        </p:nvSpPr>
        <p:spPr>
          <a:xfrm>
            <a:off x="6051389" y="4373700"/>
            <a:ext cx="161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30" name="Google Shape;2330;p34"/>
          <p:cNvSpPr/>
          <p:nvPr/>
        </p:nvSpPr>
        <p:spPr>
          <a:xfrm>
            <a:off x="7783600" y="4373700"/>
            <a:ext cx="557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31" name="Google Shape;2331;p34"/>
          <p:cNvSpPr/>
          <p:nvPr/>
        </p:nvSpPr>
        <p:spPr>
          <a:xfrm>
            <a:off x="8457011" y="4373700"/>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32" name="Google Shape;2332;p34"/>
          <p:cNvSpPr/>
          <p:nvPr/>
        </p:nvSpPr>
        <p:spPr>
          <a:xfrm>
            <a:off x="9674823" y="43737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33" name="Google Shape;2333;p34"/>
          <p:cNvSpPr/>
          <p:nvPr/>
        </p:nvSpPr>
        <p:spPr>
          <a:xfrm>
            <a:off x="10808633" y="43737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34" name="Google Shape;2334;p34"/>
          <p:cNvSpPr/>
          <p:nvPr/>
        </p:nvSpPr>
        <p:spPr>
          <a:xfrm>
            <a:off x="101167" y="47354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35" name="Google Shape;2335;p34"/>
          <p:cNvSpPr/>
          <p:nvPr/>
        </p:nvSpPr>
        <p:spPr>
          <a:xfrm>
            <a:off x="1167288" y="4735467"/>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36" name="Google Shape;2336;p34"/>
          <p:cNvSpPr/>
          <p:nvPr/>
        </p:nvSpPr>
        <p:spPr>
          <a:xfrm>
            <a:off x="2473408" y="47354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37" name="Google Shape;2337;p34"/>
          <p:cNvSpPr/>
          <p:nvPr/>
        </p:nvSpPr>
        <p:spPr>
          <a:xfrm>
            <a:off x="3341528" y="4735467"/>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38" name="Google Shape;2338;p34"/>
          <p:cNvSpPr/>
          <p:nvPr/>
        </p:nvSpPr>
        <p:spPr>
          <a:xfrm>
            <a:off x="4315248" y="4735467"/>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39" name="Google Shape;2339;p34"/>
          <p:cNvSpPr/>
          <p:nvPr/>
        </p:nvSpPr>
        <p:spPr>
          <a:xfrm>
            <a:off x="5840969" y="47354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40" name="Google Shape;2340;p34"/>
          <p:cNvSpPr/>
          <p:nvPr/>
        </p:nvSpPr>
        <p:spPr>
          <a:xfrm>
            <a:off x="6907089" y="4735467"/>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41" name="Google Shape;2341;p34"/>
          <p:cNvSpPr/>
          <p:nvPr/>
        </p:nvSpPr>
        <p:spPr>
          <a:xfrm>
            <a:off x="8507209" y="4735467"/>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42" name="Google Shape;2342;p34"/>
          <p:cNvSpPr/>
          <p:nvPr/>
        </p:nvSpPr>
        <p:spPr>
          <a:xfrm>
            <a:off x="9658129" y="4735467"/>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43" name="Google Shape;2343;p34"/>
          <p:cNvSpPr/>
          <p:nvPr/>
        </p:nvSpPr>
        <p:spPr>
          <a:xfrm>
            <a:off x="10809051" y="4735467"/>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44" name="Google Shape;2344;p34"/>
          <p:cNvSpPr/>
          <p:nvPr/>
        </p:nvSpPr>
        <p:spPr>
          <a:xfrm>
            <a:off x="101133" y="50972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45" name="Google Shape;2345;p34"/>
          <p:cNvSpPr/>
          <p:nvPr/>
        </p:nvSpPr>
        <p:spPr>
          <a:xfrm>
            <a:off x="1607389" y="50972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46" name="Google Shape;2346;p34"/>
          <p:cNvSpPr/>
          <p:nvPr/>
        </p:nvSpPr>
        <p:spPr>
          <a:xfrm>
            <a:off x="2738844" y="5097233"/>
            <a:ext cx="406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47" name="Google Shape;2347;p34"/>
          <p:cNvSpPr/>
          <p:nvPr/>
        </p:nvSpPr>
        <p:spPr>
          <a:xfrm>
            <a:off x="3258700" y="5097233"/>
            <a:ext cx="84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48" name="Google Shape;2348;p34"/>
          <p:cNvSpPr/>
          <p:nvPr/>
        </p:nvSpPr>
        <p:spPr>
          <a:xfrm>
            <a:off x="4212956" y="5097233"/>
            <a:ext cx="172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49" name="Google Shape;2349;p34"/>
          <p:cNvSpPr/>
          <p:nvPr/>
        </p:nvSpPr>
        <p:spPr>
          <a:xfrm>
            <a:off x="6048011" y="50972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50" name="Google Shape;2350;p34"/>
          <p:cNvSpPr/>
          <p:nvPr/>
        </p:nvSpPr>
        <p:spPr>
          <a:xfrm>
            <a:off x="6896667" y="5097233"/>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51" name="Google Shape;2351;p34"/>
          <p:cNvSpPr/>
          <p:nvPr/>
        </p:nvSpPr>
        <p:spPr>
          <a:xfrm>
            <a:off x="7689723" y="5097233"/>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52" name="Google Shape;2352;p34"/>
          <p:cNvSpPr/>
          <p:nvPr/>
        </p:nvSpPr>
        <p:spPr>
          <a:xfrm>
            <a:off x="9187577" y="5097233"/>
            <a:ext cx="19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53" name="Google Shape;2353;p34"/>
          <p:cNvSpPr/>
          <p:nvPr/>
        </p:nvSpPr>
        <p:spPr>
          <a:xfrm>
            <a:off x="11280633" y="5097233"/>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54" name="Google Shape;2354;p34"/>
          <p:cNvSpPr/>
          <p:nvPr/>
        </p:nvSpPr>
        <p:spPr>
          <a:xfrm>
            <a:off x="101160" y="5459000"/>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55" name="Google Shape;2355;p34"/>
          <p:cNvSpPr/>
          <p:nvPr/>
        </p:nvSpPr>
        <p:spPr>
          <a:xfrm>
            <a:off x="1033904" y="5459000"/>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56" name="Google Shape;2356;p34"/>
          <p:cNvSpPr/>
          <p:nvPr/>
        </p:nvSpPr>
        <p:spPr>
          <a:xfrm>
            <a:off x="2438248" y="54590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57" name="Google Shape;2357;p34"/>
          <p:cNvSpPr/>
          <p:nvPr/>
        </p:nvSpPr>
        <p:spPr>
          <a:xfrm>
            <a:off x="3295393" y="5459000"/>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58" name="Google Shape;2358;p34"/>
          <p:cNvSpPr/>
          <p:nvPr/>
        </p:nvSpPr>
        <p:spPr>
          <a:xfrm>
            <a:off x="4590537" y="5459000"/>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59" name="Google Shape;2359;p34"/>
          <p:cNvSpPr/>
          <p:nvPr/>
        </p:nvSpPr>
        <p:spPr>
          <a:xfrm>
            <a:off x="6105283" y="54590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60" name="Google Shape;2360;p34"/>
          <p:cNvSpPr/>
          <p:nvPr/>
        </p:nvSpPr>
        <p:spPr>
          <a:xfrm>
            <a:off x="6962427" y="54590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61" name="Google Shape;2361;p34"/>
          <p:cNvSpPr/>
          <p:nvPr/>
        </p:nvSpPr>
        <p:spPr>
          <a:xfrm>
            <a:off x="8551572" y="54590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62" name="Google Shape;2362;p34"/>
          <p:cNvSpPr/>
          <p:nvPr/>
        </p:nvSpPr>
        <p:spPr>
          <a:xfrm>
            <a:off x="9691516" y="5459000"/>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63" name="Google Shape;2363;p34"/>
          <p:cNvSpPr/>
          <p:nvPr/>
        </p:nvSpPr>
        <p:spPr>
          <a:xfrm>
            <a:off x="11280660" y="5459000"/>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64" name="Google Shape;2364;p34"/>
          <p:cNvSpPr/>
          <p:nvPr/>
        </p:nvSpPr>
        <p:spPr>
          <a:xfrm>
            <a:off x="101133" y="5820767"/>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65" name="Google Shape;2365;p34"/>
          <p:cNvSpPr/>
          <p:nvPr/>
        </p:nvSpPr>
        <p:spPr>
          <a:xfrm>
            <a:off x="1244900" y="5820767"/>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66" name="Google Shape;2366;p34"/>
          <p:cNvSpPr/>
          <p:nvPr/>
        </p:nvSpPr>
        <p:spPr>
          <a:xfrm>
            <a:off x="2472667" y="5820767"/>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67" name="Google Shape;2367;p34"/>
          <p:cNvSpPr/>
          <p:nvPr/>
        </p:nvSpPr>
        <p:spPr>
          <a:xfrm>
            <a:off x="3333633" y="5820767"/>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68" name="Google Shape;2368;p34"/>
          <p:cNvSpPr/>
          <p:nvPr/>
        </p:nvSpPr>
        <p:spPr>
          <a:xfrm>
            <a:off x="4632600" y="5820767"/>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69" name="Google Shape;2369;p34"/>
          <p:cNvSpPr/>
          <p:nvPr/>
        </p:nvSpPr>
        <p:spPr>
          <a:xfrm>
            <a:off x="5437967" y="5820767"/>
            <a:ext cx="1881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70" name="Google Shape;2370;p34"/>
          <p:cNvSpPr/>
          <p:nvPr/>
        </p:nvSpPr>
        <p:spPr>
          <a:xfrm>
            <a:off x="7445333" y="58207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71" name="Google Shape;2371;p34"/>
          <p:cNvSpPr/>
          <p:nvPr/>
        </p:nvSpPr>
        <p:spPr>
          <a:xfrm>
            <a:off x="8504300" y="5820767"/>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72" name="Google Shape;2372;p34"/>
          <p:cNvSpPr/>
          <p:nvPr/>
        </p:nvSpPr>
        <p:spPr>
          <a:xfrm>
            <a:off x="9648067" y="5820767"/>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73" name="Google Shape;2373;p34"/>
          <p:cNvSpPr/>
          <p:nvPr/>
        </p:nvSpPr>
        <p:spPr>
          <a:xfrm>
            <a:off x="11158233" y="5820767"/>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74" name="Google Shape;2374;p34"/>
          <p:cNvSpPr/>
          <p:nvPr/>
        </p:nvSpPr>
        <p:spPr>
          <a:xfrm>
            <a:off x="101151" y="6182533"/>
            <a:ext cx="1392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75" name="Google Shape;2375;p34"/>
          <p:cNvSpPr/>
          <p:nvPr/>
        </p:nvSpPr>
        <p:spPr>
          <a:xfrm>
            <a:off x="1623228" y="61825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76" name="Google Shape;2376;p34"/>
          <p:cNvSpPr/>
          <p:nvPr/>
        </p:nvSpPr>
        <p:spPr>
          <a:xfrm>
            <a:off x="2770505" y="6182533"/>
            <a:ext cx="6796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77" name="Google Shape;2377;p34"/>
          <p:cNvSpPr/>
          <p:nvPr/>
        </p:nvSpPr>
        <p:spPr>
          <a:xfrm>
            <a:off x="3579384" y="6182533"/>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78" name="Google Shape;2378;p34"/>
          <p:cNvSpPr/>
          <p:nvPr/>
        </p:nvSpPr>
        <p:spPr>
          <a:xfrm>
            <a:off x="4991061" y="6182533"/>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79" name="Google Shape;2379;p34"/>
          <p:cNvSpPr/>
          <p:nvPr/>
        </p:nvSpPr>
        <p:spPr>
          <a:xfrm>
            <a:off x="6053539" y="6182533"/>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80" name="Google Shape;2380;p34"/>
          <p:cNvSpPr/>
          <p:nvPr/>
        </p:nvSpPr>
        <p:spPr>
          <a:xfrm>
            <a:off x="6918017" y="6182533"/>
            <a:ext cx="1467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81" name="Google Shape;2381;p34"/>
          <p:cNvSpPr/>
          <p:nvPr/>
        </p:nvSpPr>
        <p:spPr>
          <a:xfrm>
            <a:off x="8514495" y="61825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82" name="Google Shape;2382;p34"/>
          <p:cNvSpPr/>
          <p:nvPr/>
        </p:nvSpPr>
        <p:spPr>
          <a:xfrm>
            <a:off x="9661772" y="6182533"/>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83" name="Google Shape;2383;p34"/>
          <p:cNvSpPr/>
          <p:nvPr/>
        </p:nvSpPr>
        <p:spPr>
          <a:xfrm>
            <a:off x="10809051" y="6182533"/>
            <a:ext cx="1282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84" name="Google Shape;2384;p34"/>
          <p:cNvSpPr/>
          <p:nvPr/>
        </p:nvSpPr>
        <p:spPr>
          <a:xfrm>
            <a:off x="100833" y="6544300"/>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85" name="Google Shape;2385;p34"/>
          <p:cNvSpPr/>
          <p:nvPr/>
        </p:nvSpPr>
        <p:spPr>
          <a:xfrm>
            <a:off x="1345889" y="6544300"/>
            <a:ext cx="735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86" name="Google Shape;2386;p34"/>
          <p:cNvSpPr/>
          <p:nvPr/>
        </p:nvSpPr>
        <p:spPr>
          <a:xfrm>
            <a:off x="2224144" y="6544300"/>
            <a:ext cx="8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87" name="Google Shape;2387;p34"/>
          <p:cNvSpPr/>
          <p:nvPr/>
        </p:nvSpPr>
        <p:spPr>
          <a:xfrm>
            <a:off x="3178000" y="6544300"/>
            <a:ext cx="15108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88" name="Google Shape;2388;p34"/>
          <p:cNvSpPr/>
          <p:nvPr/>
        </p:nvSpPr>
        <p:spPr>
          <a:xfrm>
            <a:off x="4831856" y="6544300"/>
            <a:ext cx="1018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89" name="Google Shape;2389;p34"/>
          <p:cNvSpPr/>
          <p:nvPr/>
        </p:nvSpPr>
        <p:spPr>
          <a:xfrm>
            <a:off x="5992911" y="6544300"/>
            <a:ext cx="117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90" name="Google Shape;2390;p34"/>
          <p:cNvSpPr/>
          <p:nvPr/>
        </p:nvSpPr>
        <p:spPr>
          <a:xfrm>
            <a:off x="7309167" y="6544300"/>
            <a:ext cx="13844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91" name="Google Shape;2391;p34"/>
          <p:cNvSpPr/>
          <p:nvPr/>
        </p:nvSpPr>
        <p:spPr>
          <a:xfrm>
            <a:off x="8836623" y="65443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92" name="Google Shape;2392;p34"/>
          <p:cNvSpPr/>
          <p:nvPr/>
        </p:nvSpPr>
        <p:spPr>
          <a:xfrm>
            <a:off x="9912877" y="6544300"/>
            <a:ext cx="11020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393" name="Google Shape;2393;p34"/>
          <p:cNvSpPr/>
          <p:nvPr/>
        </p:nvSpPr>
        <p:spPr>
          <a:xfrm>
            <a:off x="11157933" y="6544300"/>
            <a:ext cx="933200" cy="2812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63BC3A7-D076-AD73-9C1A-929262015233}"/>
              </a:ext>
            </a:extLst>
          </p:cNvPr>
          <p:cNvSpPr/>
          <p:nvPr/>
        </p:nvSpPr>
        <p:spPr>
          <a:xfrm>
            <a:off x="419100" y="928914"/>
            <a:ext cx="2171700"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4" name="Rectangle 3">
            <a:extLst>
              <a:ext uri="{FF2B5EF4-FFF2-40B4-BE49-F238E27FC236}">
                <a16:creationId xmlns:a16="http://schemas.microsoft.com/office/drawing/2014/main" id="{DC1FFAE9-AC20-0930-B4E5-725987E990F5}"/>
              </a:ext>
            </a:extLst>
          </p:cNvPr>
          <p:cNvSpPr/>
          <p:nvPr/>
        </p:nvSpPr>
        <p:spPr>
          <a:xfrm>
            <a:off x="8781142" y="724149"/>
            <a:ext cx="2757715" cy="1973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5D9522D1-0930-80D9-2850-B702217070A8}"/>
              </a:ext>
            </a:extLst>
          </p:cNvPr>
          <p:cNvSpPr txBox="1"/>
          <p:nvPr/>
        </p:nvSpPr>
        <p:spPr>
          <a:xfrm>
            <a:off x="653143" y="972457"/>
            <a:ext cx="1749582" cy="369332"/>
          </a:xfrm>
          <a:prstGeom prst="rect">
            <a:avLst/>
          </a:prstGeom>
          <a:noFill/>
        </p:spPr>
        <p:txBody>
          <a:bodyPr wrap="none" rtlCol="0">
            <a:spAutoFit/>
          </a:bodyPr>
          <a:lstStyle/>
          <a:p>
            <a:r>
              <a:rPr lang="en-SG" dirty="0"/>
              <a:t>Draw me a pixel</a:t>
            </a:r>
          </a:p>
        </p:txBody>
      </p:sp>
      <p:sp>
        <p:nvSpPr>
          <p:cNvPr id="6" name="TextBox 5">
            <a:extLst>
              <a:ext uri="{FF2B5EF4-FFF2-40B4-BE49-F238E27FC236}">
                <a16:creationId xmlns:a16="http://schemas.microsoft.com/office/drawing/2014/main" id="{68F4BD7B-088B-4279-AF46-CF5A68048372}"/>
              </a:ext>
            </a:extLst>
          </p:cNvPr>
          <p:cNvSpPr txBox="1"/>
          <p:nvPr/>
        </p:nvSpPr>
        <p:spPr>
          <a:xfrm>
            <a:off x="653143" y="1341789"/>
            <a:ext cx="1749582" cy="369332"/>
          </a:xfrm>
          <a:prstGeom prst="rect">
            <a:avLst/>
          </a:prstGeom>
          <a:noFill/>
        </p:spPr>
        <p:txBody>
          <a:bodyPr wrap="none" rtlCol="0">
            <a:spAutoFit/>
          </a:bodyPr>
          <a:lstStyle/>
          <a:p>
            <a:r>
              <a:rPr lang="en-SG" dirty="0"/>
              <a:t>Draw me a pixel</a:t>
            </a:r>
          </a:p>
        </p:txBody>
      </p:sp>
      <p:sp>
        <p:nvSpPr>
          <p:cNvPr id="7" name="TextBox 6">
            <a:extLst>
              <a:ext uri="{FF2B5EF4-FFF2-40B4-BE49-F238E27FC236}">
                <a16:creationId xmlns:a16="http://schemas.microsoft.com/office/drawing/2014/main" id="{9DCABC00-9ED2-DA19-5461-40CDDB36BB05}"/>
              </a:ext>
            </a:extLst>
          </p:cNvPr>
          <p:cNvSpPr txBox="1"/>
          <p:nvPr/>
        </p:nvSpPr>
        <p:spPr>
          <a:xfrm>
            <a:off x="653143" y="1770743"/>
            <a:ext cx="1749582" cy="369332"/>
          </a:xfrm>
          <a:prstGeom prst="rect">
            <a:avLst/>
          </a:prstGeom>
          <a:noFill/>
        </p:spPr>
        <p:txBody>
          <a:bodyPr wrap="none" rtlCol="0">
            <a:spAutoFit/>
          </a:bodyPr>
          <a:lstStyle/>
          <a:p>
            <a:r>
              <a:rPr lang="en-SG" dirty="0"/>
              <a:t>Draw me a pixel</a:t>
            </a:r>
          </a:p>
        </p:txBody>
      </p:sp>
      <p:sp>
        <p:nvSpPr>
          <p:cNvPr id="8" name="TextBox 7">
            <a:extLst>
              <a:ext uri="{FF2B5EF4-FFF2-40B4-BE49-F238E27FC236}">
                <a16:creationId xmlns:a16="http://schemas.microsoft.com/office/drawing/2014/main" id="{0707CDF9-5AD5-8A67-6DCD-C0715F58D411}"/>
              </a:ext>
            </a:extLst>
          </p:cNvPr>
          <p:cNvSpPr txBox="1"/>
          <p:nvPr/>
        </p:nvSpPr>
        <p:spPr>
          <a:xfrm>
            <a:off x="653143" y="2140075"/>
            <a:ext cx="1749582" cy="369332"/>
          </a:xfrm>
          <a:prstGeom prst="rect">
            <a:avLst/>
          </a:prstGeom>
          <a:noFill/>
        </p:spPr>
        <p:txBody>
          <a:bodyPr wrap="none" rtlCol="0">
            <a:spAutoFit/>
          </a:bodyPr>
          <a:lstStyle/>
          <a:p>
            <a:r>
              <a:rPr lang="en-SG" dirty="0"/>
              <a:t>Draw me a pixel</a:t>
            </a:r>
          </a:p>
        </p:txBody>
      </p:sp>
      <p:sp>
        <p:nvSpPr>
          <p:cNvPr id="9" name="TextBox 8">
            <a:extLst>
              <a:ext uri="{FF2B5EF4-FFF2-40B4-BE49-F238E27FC236}">
                <a16:creationId xmlns:a16="http://schemas.microsoft.com/office/drawing/2014/main" id="{5D6364F1-730B-53F6-DB15-F8F4205F8218}"/>
              </a:ext>
            </a:extLst>
          </p:cNvPr>
          <p:cNvSpPr txBox="1"/>
          <p:nvPr/>
        </p:nvSpPr>
        <p:spPr>
          <a:xfrm>
            <a:off x="4784746" y="972457"/>
            <a:ext cx="734496" cy="369332"/>
          </a:xfrm>
          <a:prstGeom prst="rect">
            <a:avLst/>
          </a:prstGeom>
          <a:noFill/>
        </p:spPr>
        <p:txBody>
          <a:bodyPr wrap="none" rtlCol="0">
            <a:spAutoFit/>
          </a:bodyPr>
          <a:lstStyle/>
          <a:p>
            <a:r>
              <a:rPr lang="en-SG" sz="1800" dirty="0" err="1"/>
              <a:t>Color</a:t>
            </a:r>
            <a:endParaRPr lang="en-SG" sz="1800" dirty="0"/>
          </a:p>
        </p:txBody>
      </p:sp>
      <p:sp>
        <p:nvSpPr>
          <p:cNvPr id="10" name="TextBox 9">
            <a:extLst>
              <a:ext uri="{FF2B5EF4-FFF2-40B4-BE49-F238E27FC236}">
                <a16:creationId xmlns:a16="http://schemas.microsoft.com/office/drawing/2014/main" id="{ED88FB9D-4E05-2CB0-55CA-8565CBC09723}"/>
              </a:ext>
            </a:extLst>
          </p:cNvPr>
          <p:cNvSpPr txBox="1"/>
          <p:nvPr/>
        </p:nvSpPr>
        <p:spPr>
          <a:xfrm>
            <a:off x="4784746" y="1341789"/>
            <a:ext cx="1135311" cy="369332"/>
          </a:xfrm>
          <a:prstGeom prst="rect">
            <a:avLst/>
          </a:prstGeom>
          <a:noFill/>
        </p:spPr>
        <p:txBody>
          <a:bodyPr wrap="none" rtlCol="0">
            <a:spAutoFit/>
          </a:bodyPr>
          <a:lstStyle/>
          <a:p>
            <a:r>
              <a:rPr lang="en-SG" sz="1800" dirty="0"/>
              <a:t>reflection</a:t>
            </a:r>
          </a:p>
        </p:txBody>
      </p:sp>
      <p:sp>
        <p:nvSpPr>
          <p:cNvPr id="11" name="TextBox 10">
            <a:extLst>
              <a:ext uri="{FF2B5EF4-FFF2-40B4-BE49-F238E27FC236}">
                <a16:creationId xmlns:a16="http://schemas.microsoft.com/office/drawing/2014/main" id="{37E65E7C-5501-745A-31E3-32CBE0D5367A}"/>
              </a:ext>
            </a:extLst>
          </p:cNvPr>
          <p:cNvSpPr txBox="1"/>
          <p:nvPr/>
        </p:nvSpPr>
        <p:spPr>
          <a:xfrm>
            <a:off x="4784746" y="1770743"/>
            <a:ext cx="967894" cy="369332"/>
          </a:xfrm>
          <a:prstGeom prst="rect">
            <a:avLst/>
          </a:prstGeom>
          <a:noFill/>
        </p:spPr>
        <p:txBody>
          <a:bodyPr wrap="none" rtlCol="0">
            <a:spAutoFit/>
          </a:bodyPr>
          <a:lstStyle/>
          <a:p>
            <a:r>
              <a:rPr lang="en-SG" sz="1800" dirty="0"/>
              <a:t>shadow</a:t>
            </a:r>
          </a:p>
        </p:txBody>
      </p:sp>
      <p:sp>
        <p:nvSpPr>
          <p:cNvPr id="12" name="TextBox 11">
            <a:extLst>
              <a:ext uri="{FF2B5EF4-FFF2-40B4-BE49-F238E27FC236}">
                <a16:creationId xmlns:a16="http://schemas.microsoft.com/office/drawing/2014/main" id="{22266A48-8414-786A-CDBD-ADAFA0581810}"/>
              </a:ext>
            </a:extLst>
          </p:cNvPr>
          <p:cNvSpPr txBox="1"/>
          <p:nvPr/>
        </p:nvSpPr>
        <p:spPr>
          <a:xfrm>
            <a:off x="4784746" y="2140075"/>
            <a:ext cx="707694" cy="369332"/>
          </a:xfrm>
          <a:prstGeom prst="rect">
            <a:avLst/>
          </a:prstGeom>
          <a:noFill/>
        </p:spPr>
        <p:txBody>
          <a:bodyPr wrap="none" rtlCol="0">
            <a:spAutoFit/>
          </a:bodyPr>
          <a:lstStyle/>
          <a:p>
            <a:r>
              <a:rPr lang="en-SG" sz="1800" dirty="0"/>
              <a:t>shiny</a:t>
            </a:r>
          </a:p>
        </p:txBody>
      </p:sp>
    </p:spTree>
    <p:extLst>
      <p:ext uri="{BB962C8B-B14F-4D97-AF65-F5344CB8AC3E}">
        <p14:creationId xmlns:p14="http://schemas.microsoft.com/office/powerpoint/2010/main" val="18158301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97"/>
        <p:cNvGrpSpPr/>
        <p:nvPr/>
      </p:nvGrpSpPr>
      <p:grpSpPr>
        <a:xfrm>
          <a:off x="0" y="0"/>
          <a:ext cx="0" cy="0"/>
          <a:chOff x="0" y="0"/>
          <a:chExt cx="0" cy="0"/>
        </a:xfrm>
      </p:grpSpPr>
      <p:grpSp>
        <p:nvGrpSpPr>
          <p:cNvPr id="2398" name="Google Shape;2398;p35"/>
          <p:cNvGrpSpPr/>
          <p:nvPr/>
        </p:nvGrpSpPr>
        <p:grpSpPr>
          <a:xfrm>
            <a:off x="100534" y="32500"/>
            <a:ext cx="11990929" cy="679300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415600" y="2828567"/>
            <a:ext cx="11360800" cy="763600"/>
          </a:xfrm>
          <a:prstGeom prst="rect">
            <a:avLst/>
          </a:prstGeom>
        </p:spPr>
        <p:txBody>
          <a:bodyPr spcFirstLastPara="1" vert="horz" wrap="square" lIns="121900" tIns="121900" rIns="121900" bIns="121900" rtlCol="0" anchor="t" anchorCtr="0">
            <a:noAutofit/>
          </a:bodyPr>
          <a:lstStyle/>
          <a:p>
            <a:pPr algn="ctr"/>
            <a:r>
              <a:rPr lang="en">
                <a:solidFill>
                  <a:srgbClr val="000000"/>
                </a:solidFill>
              </a:rPr>
              <a:t>Gradient Backgrounds</a:t>
            </a:r>
            <a:endParaRPr>
              <a:solidFill>
                <a:srgbClr val="000000"/>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97"/>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415600" y="2828567"/>
            <a:ext cx="11360800" cy="763600"/>
          </a:xfrm>
          <a:prstGeom prst="rect">
            <a:avLst/>
          </a:prstGeom>
        </p:spPr>
        <p:txBody>
          <a:bodyPr spcFirstLastPara="1" vert="horz" wrap="square" lIns="121900" tIns="121900" rIns="121900" bIns="121900" rtlCol="0" anchor="t" anchorCtr="0">
            <a:noAutofit/>
          </a:bodyPr>
          <a:lstStyle/>
          <a:p>
            <a:pPr algn="ctr"/>
            <a:r>
              <a:rPr lang="en">
                <a:solidFill>
                  <a:srgbClr val="FFFFFF"/>
                </a:solidFill>
              </a:rPr>
              <a:t>Community Contributions</a:t>
            </a:r>
            <a:endParaRPr>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2237191" y="2557136"/>
            <a:ext cx="2358356" cy="2361776"/>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716" name="Google Shape;2716;p41"/>
          <p:cNvGrpSpPr/>
          <p:nvPr/>
        </p:nvGrpSpPr>
        <p:grpSpPr>
          <a:xfrm>
            <a:off x="1493641" y="1536666"/>
            <a:ext cx="707928" cy="708533"/>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2726" name="Google Shape;2726;p41"/>
          <p:cNvCxnSpPr/>
          <p:nvPr/>
        </p:nvCxnSpPr>
        <p:spPr>
          <a:xfrm>
            <a:off x="2207833" y="2245600"/>
            <a:ext cx="713200" cy="8136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493641" y="2245199"/>
            <a:ext cx="749600" cy="8132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2212267" y="1528633"/>
            <a:ext cx="740400" cy="8252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7404759" y="4344553"/>
            <a:ext cx="2358356" cy="2314248"/>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830" name="Google Shape;2830;p41"/>
          <p:cNvGrpSpPr/>
          <p:nvPr/>
        </p:nvGrpSpPr>
        <p:grpSpPr>
          <a:xfrm>
            <a:off x="6928940" y="3444335"/>
            <a:ext cx="707928" cy="694275"/>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2840" name="Google Shape;2840;p41"/>
          <p:cNvCxnSpPr/>
          <p:nvPr/>
        </p:nvCxnSpPr>
        <p:spPr>
          <a:xfrm>
            <a:off x="7639167" y="4152500"/>
            <a:ext cx="919600" cy="8836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6931133" y="4152500"/>
            <a:ext cx="926000" cy="8780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7630367" y="3429000"/>
            <a:ext cx="937200" cy="8896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6829438" y="215138"/>
            <a:ext cx="2933649" cy="3033303"/>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4594944" y="2007312"/>
            <a:ext cx="2811600" cy="1544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4594944" y="3856112"/>
            <a:ext cx="2810000" cy="19928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5355884" y="2131067"/>
            <a:ext cx="713200" cy="268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1467">
                <a:latin typeface="Consolas"/>
                <a:ea typeface="Consolas"/>
                <a:cs typeface="Consolas"/>
                <a:sym typeface="Consolas"/>
              </a:rPr>
              <a:t>S=1</a:t>
            </a:r>
            <a:endParaRPr sz="1467">
              <a:latin typeface="Consolas"/>
              <a:ea typeface="Consolas"/>
              <a:cs typeface="Consolas"/>
              <a:sym typeface="Consolas"/>
            </a:endParaRPr>
          </a:p>
        </p:txBody>
      </p:sp>
      <p:sp>
        <p:nvSpPr>
          <p:cNvPr id="2961" name="Google Shape;2961;p41"/>
          <p:cNvSpPr txBox="1"/>
          <p:nvPr/>
        </p:nvSpPr>
        <p:spPr>
          <a:xfrm>
            <a:off x="5355900" y="5273667"/>
            <a:ext cx="713200" cy="268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1467">
                <a:latin typeface="Consolas"/>
                <a:ea typeface="Consolas"/>
                <a:cs typeface="Consolas"/>
                <a:sym typeface="Consolas"/>
              </a:rPr>
              <a:t>S=2</a:t>
            </a:r>
            <a:endParaRPr sz="1467">
              <a:latin typeface="Consolas"/>
              <a:ea typeface="Consolas"/>
              <a:cs typeface="Consolas"/>
              <a:sym typeface="Consolas"/>
            </a:endParaRPr>
          </a:p>
        </p:txBody>
      </p:sp>
      <p:sp>
        <p:nvSpPr>
          <p:cNvPr id="2962" name="Google Shape;2962;p41"/>
          <p:cNvSpPr txBox="1"/>
          <p:nvPr/>
        </p:nvSpPr>
        <p:spPr>
          <a:xfrm>
            <a:off x="432800" y="422633"/>
            <a:ext cx="1625600" cy="694400"/>
          </a:xfrm>
          <a:prstGeom prst="rect">
            <a:avLst/>
          </a:prstGeom>
          <a:noFill/>
          <a:ln w="9525" cap="flat" cmpd="sng">
            <a:solidFill>
              <a:srgbClr val="CFE2F3"/>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Striding in CONV</a:t>
            </a:r>
            <a:endParaRPr sz="1600">
              <a:latin typeface="Consolas"/>
              <a:ea typeface="Consolas"/>
              <a:cs typeface="Consolas"/>
              <a:sym typeface="Consolas"/>
            </a:endParaRPr>
          </a:p>
        </p:txBody>
      </p:sp>
      <p:cxnSp>
        <p:nvCxnSpPr>
          <p:cNvPr id="2963" name="Google Shape;2963;p41"/>
          <p:cNvCxnSpPr/>
          <p:nvPr/>
        </p:nvCxnSpPr>
        <p:spPr>
          <a:xfrm>
            <a:off x="2772800" y="611800"/>
            <a:ext cx="2220400" cy="592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231425" y="4212919"/>
            <a:ext cx="2358356" cy="2361776"/>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069" name="Google Shape;3069;p42"/>
          <p:cNvGrpSpPr/>
          <p:nvPr/>
        </p:nvGrpSpPr>
        <p:grpSpPr>
          <a:xfrm>
            <a:off x="3207477" y="3737771"/>
            <a:ext cx="2358356" cy="2314248"/>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170" name="Google Shape;3170;p42"/>
          <p:cNvGrpSpPr/>
          <p:nvPr/>
        </p:nvGrpSpPr>
        <p:grpSpPr>
          <a:xfrm>
            <a:off x="10120157" y="3602219"/>
            <a:ext cx="235600" cy="236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173" name="Google Shape;3173;p42"/>
          <p:cNvSpPr/>
          <p:nvPr/>
        </p:nvSpPr>
        <p:spPr>
          <a:xfrm>
            <a:off x="-728975" y="1389047"/>
            <a:ext cx="235600" cy="236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74" name="Google Shape;3174;p42"/>
          <p:cNvSpPr/>
          <p:nvPr/>
        </p:nvSpPr>
        <p:spPr>
          <a:xfrm>
            <a:off x="10569324" y="4568585"/>
            <a:ext cx="235600" cy="236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75" name="Google Shape;3175;p42"/>
          <p:cNvSpPr/>
          <p:nvPr/>
        </p:nvSpPr>
        <p:spPr>
          <a:xfrm>
            <a:off x="10976633" y="4170467"/>
            <a:ext cx="112000" cy="112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3176" name="Google Shape;3176;p42"/>
          <p:cNvGrpSpPr/>
          <p:nvPr/>
        </p:nvGrpSpPr>
        <p:grpSpPr>
          <a:xfrm>
            <a:off x="10355758" y="1266902"/>
            <a:ext cx="4716689" cy="3306709"/>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3463" name="Google Shape;3463;p42"/>
          <p:cNvGrpSpPr/>
          <p:nvPr/>
        </p:nvGrpSpPr>
        <p:grpSpPr>
          <a:xfrm>
            <a:off x="-9" y="-146315"/>
            <a:ext cx="4716689" cy="3306709"/>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3770" name="Google Shape;3770;p42"/>
          <p:cNvGrpSpPr/>
          <p:nvPr/>
        </p:nvGrpSpPr>
        <p:grpSpPr>
          <a:xfrm>
            <a:off x="7130651" y="5761436"/>
            <a:ext cx="706791" cy="70860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789" name="Google Shape;3789;p42"/>
          <p:cNvGrpSpPr/>
          <p:nvPr/>
        </p:nvGrpSpPr>
        <p:grpSpPr>
          <a:xfrm rot="5400000">
            <a:off x="2075659" y="5275718"/>
            <a:ext cx="1650428" cy="236177"/>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797" name="Google Shape;3797;p42"/>
          <p:cNvSpPr/>
          <p:nvPr/>
        </p:nvSpPr>
        <p:spPr>
          <a:xfrm>
            <a:off x="4018943" y="5997717"/>
            <a:ext cx="235600" cy="236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98" name="Google Shape;3798;p42"/>
          <p:cNvSpPr/>
          <p:nvPr/>
        </p:nvSpPr>
        <p:spPr>
          <a:xfrm>
            <a:off x="5661960" y="3364801"/>
            <a:ext cx="235600" cy="236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99" name="Google Shape;3799;p42"/>
          <p:cNvSpPr/>
          <p:nvPr/>
        </p:nvSpPr>
        <p:spPr>
          <a:xfrm>
            <a:off x="4391643" y="6233884"/>
            <a:ext cx="235600" cy="236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00" name="Google Shape;3800;p42"/>
          <p:cNvSpPr/>
          <p:nvPr/>
        </p:nvSpPr>
        <p:spPr>
          <a:xfrm>
            <a:off x="5083027" y="3428984"/>
            <a:ext cx="235600" cy="236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01" name="Google Shape;3801;p42"/>
          <p:cNvSpPr/>
          <p:nvPr/>
        </p:nvSpPr>
        <p:spPr>
          <a:xfrm>
            <a:off x="4716660" y="5654884"/>
            <a:ext cx="235600" cy="236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3802" name="Google Shape;3802;p42"/>
          <p:cNvGrpSpPr/>
          <p:nvPr/>
        </p:nvGrpSpPr>
        <p:grpSpPr>
          <a:xfrm>
            <a:off x="5754326" y="3805418"/>
            <a:ext cx="1650428" cy="1654844"/>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3910" name="Google Shape;3910;p42"/>
          <p:cNvGrpSpPr/>
          <p:nvPr/>
        </p:nvGrpSpPr>
        <p:grpSpPr>
          <a:xfrm>
            <a:off x="5318792" y="-146332"/>
            <a:ext cx="4716689" cy="3306709"/>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grpSp>
        <p:nvGrpSpPr>
          <p:cNvPr id="4293" name="Google Shape;4293;p42"/>
          <p:cNvGrpSpPr/>
          <p:nvPr/>
        </p:nvGrpSpPr>
        <p:grpSpPr>
          <a:xfrm>
            <a:off x="8280260" y="4953471"/>
            <a:ext cx="707928" cy="694275"/>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303" name="Google Shape;4303;p42"/>
          <p:cNvGrpSpPr/>
          <p:nvPr/>
        </p:nvGrpSpPr>
        <p:grpSpPr>
          <a:xfrm>
            <a:off x="7949394" y="3879337"/>
            <a:ext cx="236377" cy="694275"/>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307" name="Google Shape;4307;p42"/>
          <p:cNvGrpSpPr/>
          <p:nvPr/>
        </p:nvGrpSpPr>
        <p:grpSpPr>
          <a:xfrm>
            <a:off x="2033277" y="4282453"/>
            <a:ext cx="2358356" cy="2314248"/>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3795201" y="1421697"/>
            <a:ext cx="4723532" cy="4014619"/>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858939" y="970564"/>
            <a:ext cx="9008263" cy="4916877"/>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62" name="Google Shape;4862;p44"/>
            <p:cNvSpPr/>
            <p:nvPr/>
          </p:nvSpPr>
          <p:spPr>
            <a:xfrm>
              <a:off x="2218270" y="2245255"/>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121900" tIns="121900" rIns="121900" bIns="121900" anchor="ctr" anchorCtr="0">
              <a:noAutofit/>
            </a:bodyPr>
            <a:lstStyle/>
            <a:p>
              <a:endParaRPr sz="2400"/>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algn="ctr"/>
              <a:r>
                <a:rPr lang="en" sz="1333">
                  <a:solidFill>
                    <a:schemeClr val="dk1"/>
                  </a:solidFill>
                  <a:latin typeface="Consolas"/>
                  <a:ea typeface="Consolas"/>
                  <a:cs typeface="Consolas"/>
                  <a:sym typeface="Consolas"/>
                </a:rPr>
                <a:t>NxNx192</a:t>
              </a:r>
              <a:endParaRPr sz="1333">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algn="ctr"/>
              <a:r>
                <a:rPr lang="en" sz="1333">
                  <a:solidFill>
                    <a:schemeClr val="dk1"/>
                  </a:solidFill>
                  <a:latin typeface="Consolas"/>
                  <a:ea typeface="Consolas"/>
                  <a:cs typeface="Consolas"/>
                  <a:sym typeface="Consolas"/>
                </a:rPr>
                <a:t>NxNx64</a:t>
              </a:r>
              <a:endParaRPr sz="1333">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algn="ctr"/>
              <a:r>
                <a:rPr lang="en" sz="1333">
                  <a:solidFill>
                    <a:schemeClr val="dk1"/>
                  </a:solidFill>
                  <a:latin typeface="Consolas"/>
                  <a:ea typeface="Consolas"/>
                  <a:cs typeface="Consolas"/>
                  <a:sym typeface="Consolas"/>
                </a:rPr>
                <a:t>NxNx32</a:t>
              </a:r>
              <a:endParaRPr sz="1333">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algn="ctr"/>
              <a:r>
                <a:rPr lang="en" sz="1333">
                  <a:solidFill>
                    <a:schemeClr val="dk1"/>
                  </a:solidFill>
                  <a:latin typeface="Consolas"/>
                  <a:ea typeface="Consolas"/>
                  <a:cs typeface="Consolas"/>
                  <a:sym typeface="Consolas"/>
                </a:rPr>
                <a:t>NxNx128</a:t>
              </a:r>
              <a:endParaRPr sz="1333">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algn="ctr"/>
              <a:r>
                <a:rPr lang="en" sz="1333">
                  <a:solidFill>
                    <a:schemeClr val="dk1"/>
                  </a:solidFill>
                  <a:latin typeface="Consolas"/>
                  <a:ea typeface="Consolas"/>
                  <a:cs typeface="Consolas"/>
                  <a:sym typeface="Consolas"/>
                </a:rPr>
                <a:t>NxNx192</a:t>
              </a:r>
              <a:endParaRPr sz="1333">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algn="ctr"/>
              <a:r>
                <a:rPr lang="en" sz="1200" i="1">
                  <a:solidFill>
                    <a:schemeClr val="dk1"/>
                  </a:solidFill>
                  <a:latin typeface="Consolas"/>
                  <a:ea typeface="Consolas"/>
                  <a:cs typeface="Consolas"/>
                  <a:sym typeface="Consolas"/>
                </a:rPr>
                <a:t>1x1 Same</a:t>
              </a:r>
              <a:endParaRPr sz="12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algn="ctr"/>
              <a:r>
                <a:rPr lang="en" sz="1200" i="1">
                  <a:solidFill>
                    <a:schemeClr val="dk1"/>
                  </a:solidFill>
                  <a:latin typeface="Consolas"/>
                  <a:ea typeface="Consolas"/>
                  <a:cs typeface="Consolas"/>
                  <a:sym typeface="Consolas"/>
                </a:rPr>
                <a:t>3x3 Same</a:t>
              </a:r>
              <a:endParaRPr sz="12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algn="ctr"/>
              <a:r>
                <a:rPr lang="en" sz="1200" i="1">
                  <a:solidFill>
                    <a:schemeClr val="dk1"/>
                  </a:solidFill>
                  <a:latin typeface="Consolas"/>
                  <a:ea typeface="Consolas"/>
                  <a:cs typeface="Consolas"/>
                  <a:sym typeface="Consolas"/>
                </a:rPr>
                <a:t>5x5 Same</a:t>
              </a:r>
              <a:endParaRPr sz="12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algn="ctr"/>
              <a:r>
                <a:rPr lang="en" sz="1200" i="1">
                  <a:solidFill>
                    <a:schemeClr val="dk1"/>
                  </a:solidFill>
                  <a:latin typeface="Consolas"/>
                  <a:ea typeface="Consolas"/>
                  <a:cs typeface="Consolas"/>
                  <a:sym typeface="Consolas"/>
                </a:rPr>
                <a:t>MaxPool Same s=1</a:t>
              </a:r>
              <a:endParaRPr sz="1200" i="1">
                <a:latin typeface="Consolas"/>
                <a:ea typeface="Consolas"/>
                <a:cs typeface="Consolas"/>
                <a:sym typeface="Consolas"/>
              </a:endParaRPr>
            </a:p>
          </p:txBody>
        </p:sp>
      </p:grpSp>
      <p:sp>
        <p:nvSpPr>
          <p:cNvPr id="4877" name="Google Shape;4877;p44"/>
          <p:cNvSpPr txBox="1"/>
          <p:nvPr/>
        </p:nvSpPr>
        <p:spPr>
          <a:xfrm>
            <a:off x="1451400" y="1348900"/>
            <a:ext cx="1039200" cy="429200"/>
          </a:xfrm>
          <a:prstGeom prst="rect">
            <a:avLst/>
          </a:prstGeom>
          <a:noFill/>
          <a:ln>
            <a:noFill/>
          </a:ln>
        </p:spPr>
        <p:txBody>
          <a:bodyPr spcFirstLastPara="1" wrap="square" lIns="0" tIns="0" rIns="0" bIns="0" anchor="t" anchorCtr="0">
            <a:noAutofit/>
          </a:bodyPr>
          <a:lstStyle/>
          <a:p>
            <a:pPr algn="ctr"/>
            <a:r>
              <a:rPr lang="en" sz="1333" b="1">
                <a:solidFill>
                  <a:schemeClr val="dk1"/>
                </a:solidFill>
                <a:latin typeface="Consolas"/>
                <a:ea typeface="Consolas"/>
                <a:cs typeface="Consolas"/>
                <a:sym typeface="Consolas"/>
              </a:rPr>
              <a:t>Inception Module</a:t>
            </a:r>
            <a:endParaRPr sz="1333" b="1">
              <a:latin typeface="Consolas"/>
              <a:ea typeface="Consolas"/>
              <a:cs typeface="Consolas"/>
              <a:sym typeface="Consolas"/>
            </a:endParaRPr>
          </a:p>
        </p:txBody>
      </p:sp>
      <p:sp>
        <p:nvSpPr>
          <p:cNvPr id="4878" name="Google Shape;4878;p44"/>
          <p:cNvSpPr/>
          <p:nvPr/>
        </p:nvSpPr>
        <p:spPr>
          <a:xfrm>
            <a:off x="714367" y="1988333"/>
            <a:ext cx="607200" cy="2607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4" name="Rectangle 3">
            <a:extLst>
              <a:ext uri="{FF2B5EF4-FFF2-40B4-BE49-F238E27FC236}">
                <a16:creationId xmlns:a16="http://schemas.microsoft.com/office/drawing/2014/main" id="{DC1FFAE9-AC20-0930-B4E5-725987E990F5}"/>
              </a:ext>
            </a:extLst>
          </p:cNvPr>
          <p:cNvSpPr/>
          <p:nvPr/>
        </p:nvSpPr>
        <p:spPr>
          <a:xfrm>
            <a:off x="1600200" y="1071211"/>
            <a:ext cx="1271858" cy="1704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8C53DE4C-63D9-FC80-A02A-CDFE981BF1B3}"/>
              </a:ext>
            </a:extLst>
          </p:cNvPr>
          <p:cNvSpPr txBox="1"/>
          <p:nvPr/>
        </p:nvSpPr>
        <p:spPr>
          <a:xfrm>
            <a:off x="1736746" y="1239157"/>
            <a:ext cx="734496" cy="369332"/>
          </a:xfrm>
          <a:prstGeom prst="rect">
            <a:avLst/>
          </a:prstGeom>
          <a:noFill/>
        </p:spPr>
        <p:txBody>
          <a:bodyPr wrap="none" rtlCol="0">
            <a:spAutoFit/>
          </a:bodyPr>
          <a:lstStyle/>
          <a:p>
            <a:r>
              <a:rPr lang="en-SG" sz="1800" dirty="0" err="1"/>
              <a:t>Color</a:t>
            </a:r>
            <a:endParaRPr lang="en-SG" sz="1800" dirty="0"/>
          </a:p>
        </p:txBody>
      </p:sp>
      <p:sp>
        <p:nvSpPr>
          <p:cNvPr id="13" name="TextBox 12">
            <a:extLst>
              <a:ext uri="{FF2B5EF4-FFF2-40B4-BE49-F238E27FC236}">
                <a16:creationId xmlns:a16="http://schemas.microsoft.com/office/drawing/2014/main" id="{A9420CFB-43C5-9E2B-5C0A-A6D1A71471E6}"/>
              </a:ext>
            </a:extLst>
          </p:cNvPr>
          <p:cNvSpPr txBox="1"/>
          <p:nvPr/>
        </p:nvSpPr>
        <p:spPr>
          <a:xfrm>
            <a:off x="1736746" y="1608489"/>
            <a:ext cx="1135311" cy="369332"/>
          </a:xfrm>
          <a:prstGeom prst="rect">
            <a:avLst/>
          </a:prstGeom>
          <a:noFill/>
        </p:spPr>
        <p:txBody>
          <a:bodyPr wrap="none" rtlCol="0">
            <a:spAutoFit/>
          </a:bodyPr>
          <a:lstStyle/>
          <a:p>
            <a:r>
              <a:rPr lang="en-SG" sz="1800" dirty="0"/>
              <a:t>reflection</a:t>
            </a:r>
          </a:p>
        </p:txBody>
      </p:sp>
      <p:sp>
        <p:nvSpPr>
          <p:cNvPr id="14" name="TextBox 13">
            <a:extLst>
              <a:ext uri="{FF2B5EF4-FFF2-40B4-BE49-F238E27FC236}">
                <a16:creationId xmlns:a16="http://schemas.microsoft.com/office/drawing/2014/main" id="{2B5A7FF0-C7E4-5AE5-2124-B8FC392B5676}"/>
              </a:ext>
            </a:extLst>
          </p:cNvPr>
          <p:cNvSpPr txBox="1"/>
          <p:nvPr/>
        </p:nvSpPr>
        <p:spPr>
          <a:xfrm>
            <a:off x="1736746" y="2037443"/>
            <a:ext cx="967894" cy="369332"/>
          </a:xfrm>
          <a:prstGeom prst="rect">
            <a:avLst/>
          </a:prstGeom>
          <a:noFill/>
        </p:spPr>
        <p:txBody>
          <a:bodyPr wrap="none" rtlCol="0">
            <a:spAutoFit/>
          </a:bodyPr>
          <a:lstStyle/>
          <a:p>
            <a:r>
              <a:rPr lang="en-SG" sz="1800" dirty="0"/>
              <a:t>shadow</a:t>
            </a:r>
          </a:p>
        </p:txBody>
      </p:sp>
      <p:sp>
        <p:nvSpPr>
          <p:cNvPr id="15" name="TextBox 14">
            <a:extLst>
              <a:ext uri="{FF2B5EF4-FFF2-40B4-BE49-F238E27FC236}">
                <a16:creationId xmlns:a16="http://schemas.microsoft.com/office/drawing/2014/main" id="{0843E5A3-B0B8-1C6D-4C72-6832DCFDECEA}"/>
              </a:ext>
            </a:extLst>
          </p:cNvPr>
          <p:cNvSpPr txBox="1"/>
          <p:nvPr/>
        </p:nvSpPr>
        <p:spPr>
          <a:xfrm>
            <a:off x="1736746" y="2406775"/>
            <a:ext cx="707694" cy="369332"/>
          </a:xfrm>
          <a:prstGeom prst="rect">
            <a:avLst/>
          </a:prstGeom>
          <a:noFill/>
        </p:spPr>
        <p:txBody>
          <a:bodyPr wrap="none" rtlCol="0">
            <a:spAutoFit/>
          </a:bodyPr>
          <a:lstStyle/>
          <a:p>
            <a:r>
              <a:rPr lang="en-SG" sz="1800" dirty="0"/>
              <a:t>shiny</a:t>
            </a:r>
          </a:p>
        </p:txBody>
      </p:sp>
    </p:spTree>
    <p:extLst>
      <p:ext uri="{BB962C8B-B14F-4D97-AF65-F5344CB8AC3E}">
        <p14:creationId xmlns:p14="http://schemas.microsoft.com/office/powerpoint/2010/main" val="26070420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82"/>
        <p:cNvGrpSpPr/>
        <p:nvPr/>
      </p:nvGrpSpPr>
      <p:grpSpPr>
        <a:xfrm>
          <a:off x="0" y="0"/>
          <a:ext cx="0" cy="0"/>
          <a:chOff x="0" y="0"/>
          <a:chExt cx="0" cy="0"/>
        </a:xfrm>
      </p:grpSpPr>
      <p:grpSp>
        <p:nvGrpSpPr>
          <p:cNvPr id="4883" name="Google Shape;4883;p45"/>
          <p:cNvGrpSpPr/>
          <p:nvPr/>
        </p:nvGrpSpPr>
        <p:grpSpPr>
          <a:xfrm>
            <a:off x="3985000" y="47101"/>
            <a:ext cx="4222000" cy="6947979"/>
            <a:chOff x="503400" y="51000"/>
            <a:chExt cx="3166500" cy="5210984"/>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121900" tIns="121900" rIns="121900" bIns="121900" anchor="ctr" anchorCtr="0">
              <a:noAutofit/>
            </a:bodyPr>
            <a:lstStyle/>
            <a:p>
              <a:pPr algn="ctr"/>
              <a:endParaRPr sz="2400">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738634"/>
            </a:xfrm>
            <a:prstGeom prst="rect">
              <a:avLst/>
            </a:prstGeom>
            <a:noFill/>
            <a:ln>
              <a:noFill/>
            </a:ln>
          </p:spPr>
          <p:txBody>
            <a:bodyPr spcFirstLastPara="1" wrap="square" lIns="121900" tIns="121900" rIns="121900" bIns="121900" anchor="t" anchorCtr="0">
              <a:spAutoFit/>
            </a:bodyPr>
            <a:lstStyle/>
            <a:p>
              <a:pPr marL="609585" indent="-423323">
                <a:buSzPts val="1400"/>
                <a:buAutoNum type="alphaLcParenBoth"/>
              </a:pPr>
              <a:r>
                <a:rPr lang="en" sz="2400"/>
                <a:t>Retraining w/o expansion</a:t>
              </a:r>
              <a:endParaRPr sz="2400"/>
            </a:p>
          </p:txBody>
        </p:sp>
        <p:sp>
          <p:nvSpPr>
            <p:cNvPr id="4918" name="Google Shape;4918;p45"/>
            <p:cNvSpPr txBox="1"/>
            <p:nvPr/>
          </p:nvSpPr>
          <p:spPr>
            <a:xfrm>
              <a:off x="1276750" y="248050"/>
              <a:ext cx="554400" cy="461635"/>
            </a:xfrm>
            <a:prstGeom prst="rect">
              <a:avLst/>
            </a:prstGeom>
            <a:noFill/>
            <a:ln>
              <a:noFill/>
            </a:ln>
          </p:spPr>
          <p:txBody>
            <a:bodyPr spcFirstLastPara="1" wrap="square" lIns="121900" tIns="121900" rIns="121900" bIns="121900" anchor="t" anchorCtr="0">
              <a:spAutoFit/>
            </a:bodyPr>
            <a:lstStyle/>
            <a:p>
              <a:r>
                <a:rPr lang="en" sz="2400"/>
                <a:t>t-1</a:t>
              </a:r>
              <a:endParaRPr sz="2400"/>
            </a:p>
          </p:txBody>
        </p:sp>
        <p:sp>
          <p:nvSpPr>
            <p:cNvPr id="4919" name="Google Shape;4919;p45"/>
            <p:cNvSpPr txBox="1"/>
            <p:nvPr/>
          </p:nvSpPr>
          <p:spPr>
            <a:xfrm>
              <a:off x="2495950" y="248050"/>
              <a:ext cx="554400" cy="738634"/>
            </a:xfrm>
            <a:prstGeom prst="rect">
              <a:avLst/>
            </a:prstGeom>
            <a:noFill/>
            <a:ln>
              <a:noFill/>
            </a:ln>
          </p:spPr>
          <p:txBody>
            <a:bodyPr spcFirstLastPara="1" wrap="square" lIns="121900" tIns="121900" rIns="121900" bIns="121900" anchor="t" anchorCtr="0">
              <a:spAutoFit/>
            </a:bodyPr>
            <a:lstStyle/>
            <a:p>
              <a:r>
                <a:rPr lang="en" sz="2400"/>
                <a:t>t</a:t>
              </a:r>
              <a:endParaRPr sz="2400"/>
            </a:p>
            <a:p>
              <a:endParaRPr sz="2400"/>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923"/>
        <p:cNvGrpSpPr/>
        <p:nvPr/>
      </p:nvGrpSpPr>
      <p:grpSpPr>
        <a:xfrm>
          <a:off x="0" y="0"/>
          <a:ext cx="0" cy="0"/>
          <a:chOff x="0" y="0"/>
          <a:chExt cx="0" cy="0"/>
        </a:xfrm>
      </p:grpSpPr>
      <p:sp>
        <p:nvSpPr>
          <p:cNvPr id="4924" name="Google Shape;4924;p46"/>
          <p:cNvSpPr/>
          <p:nvPr/>
        </p:nvSpPr>
        <p:spPr>
          <a:xfrm rot="-5400000">
            <a:off x="3049751"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25" name="Google Shape;4925;p46"/>
          <p:cNvSpPr/>
          <p:nvPr/>
        </p:nvSpPr>
        <p:spPr>
          <a:xfrm rot="-5400000">
            <a:off x="4048133"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26" name="Google Shape;4926;p46"/>
          <p:cNvSpPr/>
          <p:nvPr/>
        </p:nvSpPr>
        <p:spPr>
          <a:xfrm rot="-5400000">
            <a:off x="2051367"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27" name="Google Shape;4927;p46"/>
          <p:cNvSpPr/>
          <p:nvPr/>
        </p:nvSpPr>
        <p:spPr>
          <a:xfrm rot="-5400000">
            <a:off x="2846567"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28" name="Google Shape;4928;p46"/>
          <p:cNvSpPr/>
          <p:nvPr/>
        </p:nvSpPr>
        <p:spPr>
          <a:xfrm rot="-5400000">
            <a:off x="4048151"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29" name="Google Shape;4929;p46"/>
          <p:cNvSpPr/>
          <p:nvPr/>
        </p:nvSpPr>
        <p:spPr>
          <a:xfrm rot="-5400000">
            <a:off x="1848184"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4930" name="Google Shape;4930;p46"/>
          <p:cNvCxnSpPr>
            <a:stCxn id="4926" idx="6"/>
            <a:endCxn id="4927" idx="2"/>
          </p:cNvCxnSpPr>
          <p:nvPr/>
        </p:nvCxnSpPr>
        <p:spPr>
          <a:xfrm rot="10800000" flipH="1">
            <a:off x="2539367" y="3928067"/>
            <a:ext cx="795200" cy="9052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2336167" y="3928067"/>
            <a:ext cx="203200" cy="9052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2539367" y="3928067"/>
            <a:ext cx="1996800" cy="9052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2336151" y="3928067"/>
            <a:ext cx="1201600" cy="9052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3334551" y="3928067"/>
            <a:ext cx="203200" cy="9052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3537751" y="3928067"/>
            <a:ext cx="998400" cy="9052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2336133" y="3928067"/>
            <a:ext cx="2200000" cy="9052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3334533" y="3928067"/>
            <a:ext cx="1201600" cy="9052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4536133" y="3928067"/>
            <a:ext cx="0" cy="9052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2565151" y="1135800"/>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40" name="Google Shape;4940;p46"/>
          <p:cNvSpPr/>
          <p:nvPr/>
        </p:nvSpPr>
        <p:spPr>
          <a:xfrm rot="-5400000">
            <a:off x="3635951" y="1135800"/>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121900" tIns="121900" rIns="121900" bIns="121900" anchor="ctr" anchorCtr="0">
            <a:noAutofit/>
          </a:bodyPr>
          <a:lstStyle/>
          <a:p>
            <a:pPr algn="ctr"/>
            <a:endParaRPr sz="2400">
              <a:solidFill>
                <a:srgbClr val="666666"/>
              </a:solidFill>
            </a:endParaRPr>
          </a:p>
        </p:txBody>
      </p:sp>
      <p:cxnSp>
        <p:nvCxnSpPr>
          <p:cNvPr id="4941" name="Google Shape;4941;p46"/>
          <p:cNvCxnSpPr>
            <a:stCxn id="4929" idx="6"/>
            <a:endCxn id="4939" idx="2"/>
          </p:cNvCxnSpPr>
          <p:nvPr/>
        </p:nvCxnSpPr>
        <p:spPr>
          <a:xfrm rot="10800000" flipH="1">
            <a:off x="2336184" y="2091133"/>
            <a:ext cx="716800" cy="8608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2336184" y="2091133"/>
            <a:ext cx="1787600" cy="8608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3052967" y="2091133"/>
            <a:ext cx="281600" cy="8608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3334567" y="2091133"/>
            <a:ext cx="789200" cy="8608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4124151" y="2091133"/>
            <a:ext cx="412000" cy="8608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3053151" y="116800"/>
            <a:ext cx="16400" cy="9984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4123951" y="97200"/>
            <a:ext cx="400" cy="10180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832184"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4949" name="Google Shape;4949;p46"/>
          <p:cNvCxnSpPr>
            <a:stCxn id="4926" idx="6"/>
            <a:endCxn id="4948" idx="2"/>
          </p:cNvCxnSpPr>
          <p:nvPr/>
        </p:nvCxnSpPr>
        <p:spPr>
          <a:xfrm rot="10800000">
            <a:off x="1320167" y="3928067"/>
            <a:ext cx="1219200" cy="9052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1320151" y="3928067"/>
            <a:ext cx="2217600" cy="9052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1320133" y="3928067"/>
            <a:ext cx="3216000" cy="9052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1320184" y="2091133"/>
            <a:ext cx="1732800" cy="8608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1320184" y="2091133"/>
            <a:ext cx="2803600" cy="8608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5064151"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4955" name="Google Shape;4955;p46"/>
          <p:cNvCxnSpPr>
            <a:stCxn id="4954" idx="6"/>
            <a:endCxn id="4940" idx="2"/>
          </p:cNvCxnSpPr>
          <p:nvPr/>
        </p:nvCxnSpPr>
        <p:spPr>
          <a:xfrm rot="10800000">
            <a:off x="4123751" y="2091133"/>
            <a:ext cx="1428400" cy="8608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3537751" y="3928067"/>
            <a:ext cx="2014400" cy="9052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3537751" y="3928067"/>
            <a:ext cx="2014400" cy="9052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2539367" y="3928067"/>
            <a:ext cx="3012800" cy="9052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7926551"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60" name="Google Shape;4960;p46"/>
          <p:cNvSpPr/>
          <p:nvPr/>
        </p:nvSpPr>
        <p:spPr>
          <a:xfrm rot="-5400000">
            <a:off x="8924933"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61" name="Google Shape;4961;p46"/>
          <p:cNvSpPr/>
          <p:nvPr/>
        </p:nvSpPr>
        <p:spPr>
          <a:xfrm rot="-5400000">
            <a:off x="6928167"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62" name="Google Shape;4962;p46"/>
          <p:cNvSpPr/>
          <p:nvPr/>
        </p:nvSpPr>
        <p:spPr>
          <a:xfrm rot="-5400000">
            <a:off x="8332967"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63" name="Google Shape;4963;p46"/>
          <p:cNvSpPr/>
          <p:nvPr/>
        </p:nvSpPr>
        <p:spPr>
          <a:xfrm rot="-5400000">
            <a:off x="9534551"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64" name="Google Shape;4964;p46"/>
          <p:cNvSpPr/>
          <p:nvPr/>
        </p:nvSpPr>
        <p:spPr>
          <a:xfrm rot="-5400000">
            <a:off x="7334584"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4965" name="Google Shape;4965;p46"/>
          <p:cNvCxnSpPr>
            <a:stCxn id="4961" idx="6"/>
            <a:endCxn id="4962" idx="2"/>
          </p:cNvCxnSpPr>
          <p:nvPr/>
        </p:nvCxnSpPr>
        <p:spPr>
          <a:xfrm rot="10800000" flipH="1">
            <a:off x="7416167" y="3928067"/>
            <a:ext cx="1404800" cy="9052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7416167" y="3928067"/>
            <a:ext cx="406400" cy="9052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7416167" y="3928067"/>
            <a:ext cx="2606400" cy="9052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7822551" y="3928067"/>
            <a:ext cx="592000" cy="9052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8414551" y="3928067"/>
            <a:ext cx="406400" cy="9052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8414551" y="3928067"/>
            <a:ext cx="1608000" cy="9052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7822533" y="3928067"/>
            <a:ext cx="1590400" cy="9052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8820933" y="3928067"/>
            <a:ext cx="592000" cy="9052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9412933" y="3928067"/>
            <a:ext cx="609600" cy="9052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7340351" y="1135800"/>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75" name="Google Shape;4975;p46"/>
          <p:cNvSpPr/>
          <p:nvPr/>
        </p:nvSpPr>
        <p:spPr>
          <a:xfrm rot="-5400000">
            <a:off x="8411151" y="1135800"/>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121900" tIns="121900" rIns="121900" bIns="121900" anchor="ctr" anchorCtr="0">
            <a:noAutofit/>
          </a:bodyPr>
          <a:lstStyle/>
          <a:p>
            <a:pPr algn="ctr"/>
            <a:endParaRPr sz="2400">
              <a:solidFill>
                <a:srgbClr val="666666"/>
              </a:solidFill>
            </a:endParaRPr>
          </a:p>
        </p:txBody>
      </p:sp>
      <p:cxnSp>
        <p:nvCxnSpPr>
          <p:cNvPr id="4976" name="Google Shape;4976;p46"/>
          <p:cNvCxnSpPr>
            <a:stCxn id="4964" idx="6"/>
            <a:endCxn id="4974" idx="2"/>
          </p:cNvCxnSpPr>
          <p:nvPr/>
        </p:nvCxnSpPr>
        <p:spPr>
          <a:xfrm rot="10800000" flipH="1">
            <a:off x="7822584" y="2091133"/>
            <a:ext cx="5600" cy="8608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7828167" y="2091133"/>
            <a:ext cx="992800" cy="8608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8899351" y="2091133"/>
            <a:ext cx="1123200" cy="8608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7828351" y="116800"/>
            <a:ext cx="16400" cy="9984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8899151" y="97200"/>
            <a:ext cx="1600" cy="10180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6318584"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4982" name="Google Shape;4982;p46"/>
          <p:cNvCxnSpPr>
            <a:stCxn id="4961" idx="6"/>
            <a:endCxn id="4981" idx="2"/>
          </p:cNvCxnSpPr>
          <p:nvPr/>
        </p:nvCxnSpPr>
        <p:spPr>
          <a:xfrm rot="10800000">
            <a:off x="6806567" y="3928067"/>
            <a:ext cx="609600" cy="9052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6806551" y="3928067"/>
            <a:ext cx="1608000" cy="9052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6806533" y="3928067"/>
            <a:ext cx="2606400" cy="9052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6806584" y="2091133"/>
            <a:ext cx="1021600" cy="8608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6812751" y="2091200"/>
            <a:ext cx="2086400" cy="8464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733367" y="6031134"/>
            <a:ext cx="3860000" cy="984845"/>
          </a:xfrm>
          <a:prstGeom prst="rect">
            <a:avLst/>
          </a:prstGeom>
          <a:noFill/>
          <a:ln>
            <a:noFill/>
          </a:ln>
        </p:spPr>
        <p:txBody>
          <a:bodyPr spcFirstLastPara="1" wrap="square" lIns="121900" tIns="121900" rIns="121900" bIns="121900" anchor="t" anchorCtr="0">
            <a:spAutoFit/>
          </a:bodyPr>
          <a:lstStyle/>
          <a:p>
            <a:pPr marL="609585" indent="-423323">
              <a:buSzPts val="1400"/>
              <a:buAutoNum type="alphaLcParenBoth" startAt="2"/>
            </a:pPr>
            <a:r>
              <a:rPr lang="en" sz="2400"/>
              <a:t>No-Retraining w/ expansion</a:t>
            </a:r>
            <a:endParaRPr sz="2400"/>
          </a:p>
        </p:txBody>
      </p:sp>
      <p:sp>
        <p:nvSpPr>
          <p:cNvPr id="4988" name="Google Shape;4988;p46"/>
          <p:cNvSpPr txBox="1"/>
          <p:nvPr/>
        </p:nvSpPr>
        <p:spPr>
          <a:xfrm>
            <a:off x="6406967" y="6031134"/>
            <a:ext cx="4187600" cy="984845"/>
          </a:xfrm>
          <a:prstGeom prst="rect">
            <a:avLst/>
          </a:prstGeom>
          <a:noFill/>
          <a:ln>
            <a:noFill/>
          </a:ln>
        </p:spPr>
        <p:txBody>
          <a:bodyPr spcFirstLastPara="1" wrap="square" lIns="121900" tIns="121900" rIns="121900" bIns="121900" anchor="t" anchorCtr="0">
            <a:spAutoFit/>
          </a:bodyPr>
          <a:lstStyle/>
          <a:p>
            <a:pPr marL="609585" indent="-423323">
              <a:buSzPts val="1400"/>
              <a:buAutoNum type="alphaLcParenBoth" startAt="3"/>
            </a:pPr>
            <a:r>
              <a:rPr lang="en" sz="2400"/>
              <a:t>Partial Retraining w/ expansion</a:t>
            </a:r>
            <a:endParaRPr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992"/>
        <p:cNvGrpSpPr/>
        <p:nvPr/>
      </p:nvGrpSpPr>
      <p:grpSpPr>
        <a:xfrm>
          <a:off x="0" y="0"/>
          <a:ext cx="0" cy="0"/>
          <a:chOff x="0" y="0"/>
          <a:chExt cx="0" cy="0"/>
        </a:xfrm>
      </p:grpSpPr>
      <p:sp>
        <p:nvSpPr>
          <p:cNvPr id="4993" name="Google Shape;4993;p47"/>
          <p:cNvSpPr/>
          <p:nvPr/>
        </p:nvSpPr>
        <p:spPr>
          <a:xfrm rot="-5400000">
            <a:off x="2948151"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94" name="Google Shape;4994;p47"/>
          <p:cNvSpPr/>
          <p:nvPr/>
        </p:nvSpPr>
        <p:spPr>
          <a:xfrm rot="-5400000">
            <a:off x="3946533"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95" name="Google Shape;4995;p47"/>
          <p:cNvSpPr/>
          <p:nvPr/>
        </p:nvSpPr>
        <p:spPr>
          <a:xfrm rot="-5400000">
            <a:off x="1949767"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96" name="Google Shape;4996;p47"/>
          <p:cNvSpPr/>
          <p:nvPr/>
        </p:nvSpPr>
        <p:spPr>
          <a:xfrm rot="-5400000">
            <a:off x="2744967"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97" name="Google Shape;4997;p47"/>
          <p:cNvSpPr/>
          <p:nvPr/>
        </p:nvSpPr>
        <p:spPr>
          <a:xfrm rot="-5400000">
            <a:off x="4048151"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4998" name="Google Shape;4998;p47"/>
          <p:cNvSpPr/>
          <p:nvPr/>
        </p:nvSpPr>
        <p:spPr>
          <a:xfrm rot="-5400000">
            <a:off x="1746584"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4999" name="Google Shape;4999;p47"/>
          <p:cNvCxnSpPr>
            <a:stCxn id="4995" idx="6"/>
            <a:endCxn id="4996" idx="2"/>
          </p:cNvCxnSpPr>
          <p:nvPr/>
        </p:nvCxnSpPr>
        <p:spPr>
          <a:xfrm rot="10800000" flipH="1">
            <a:off x="2437767" y="3928067"/>
            <a:ext cx="795200" cy="9052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2234567" y="3928067"/>
            <a:ext cx="203200" cy="9052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2437767" y="3928067"/>
            <a:ext cx="2098400" cy="9052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2234551" y="3928067"/>
            <a:ext cx="1201600" cy="9052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3232951" y="3928067"/>
            <a:ext cx="203200" cy="9052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3436151" y="3928067"/>
            <a:ext cx="1100000" cy="9052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2234533" y="3928067"/>
            <a:ext cx="2200000" cy="9052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3232933" y="3928067"/>
            <a:ext cx="1201600" cy="9052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4434533" y="3928067"/>
            <a:ext cx="101600" cy="9052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2463551" y="1135800"/>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09" name="Google Shape;5009;p47"/>
          <p:cNvSpPr/>
          <p:nvPr/>
        </p:nvSpPr>
        <p:spPr>
          <a:xfrm rot="-5400000">
            <a:off x="3534351" y="1135800"/>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121900" tIns="121900" rIns="121900" bIns="121900" anchor="ctr" anchorCtr="0">
            <a:noAutofit/>
          </a:bodyPr>
          <a:lstStyle/>
          <a:p>
            <a:pPr algn="ctr"/>
            <a:endParaRPr sz="2400">
              <a:solidFill>
                <a:srgbClr val="666666"/>
              </a:solidFill>
            </a:endParaRPr>
          </a:p>
        </p:txBody>
      </p:sp>
      <p:cxnSp>
        <p:nvCxnSpPr>
          <p:cNvPr id="5010" name="Google Shape;5010;p47"/>
          <p:cNvCxnSpPr>
            <a:stCxn id="4998" idx="6"/>
            <a:endCxn id="5008" idx="2"/>
          </p:cNvCxnSpPr>
          <p:nvPr/>
        </p:nvCxnSpPr>
        <p:spPr>
          <a:xfrm rot="10800000" flipH="1">
            <a:off x="2234584" y="2091133"/>
            <a:ext cx="716800" cy="8608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2234584" y="2091133"/>
            <a:ext cx="1787600" cy="8608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951367" y="2091133"/>
            <a:ext cx="281600" cy="8608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3232967" y="2091133"/>
            <a:ext cx="789200" cy="8608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4022551" y="2091133"/>
            <a:ext cx="513600" cy="8608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951551" y="116800"/>
            <a:ext cx="16400" cy="9984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4022351" y="97200"/>
            <a:ext cx="400" cy="10180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730584"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5018" name="Google Shape;5018;p47"/>
          <p:cNvCxnSpPr>
            <a:stCxn id="4995" idx="6"/>
            <a:endCxn id="5017" idx="2"/>
          </p:cNvCxnSpPr>
          <p:nvPr/>
        </p:nvCxnSpPr>
        <p:spPr>
          <a:xfrm rot="10800000">
            <a:off x="1218567" y="3928067"/>
            <a:ext cx="1219200" cy="9052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1218551" y="3928067"/>
            <a:ext cx="2217600" cy="9052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1218533" y="3928067"/>
            <a:ext cx="3216000" cy="9052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1218584" y="2091133"/>
            <a:ext cx="1732800" cy="8608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1218584" y="2091133"/>
            <a:ext cx="2803600" cy="8608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5064151"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5024" name="Google Shape;5024;p47"/>
          <p:cNvCxnSpPr>
            <a:stCxn id="5023" idx="6"/>
            <a:endCxn id="5009" idx="2"/>
          </p:cNvCxnSpPr>
          <p:nvPr/>
        </p:nvCxnSpPr>
        <p:spPr>
          <a:xfrm rot="10800000">
            <a:off x="4022551" y="2091133"/>
            <a:ext cx="1529600" cy="8608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3436151" y="3928067"/>
            <a:ext cx="2116000" cy="9052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3436151" y="3928067"/>
            <a:ext cx="2116000" cy="9052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2437767" y="3928067"/>
            <a:ext cx="3114400" cy="9052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7926551"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29" name="Google Shape;5029;p47"/>
          <p:cNvSpPr/>
          <p:nvPr/>
        </p:nvSpPr>
        <p:spPr>
          <a:xfrm rot="-5400000">
            <a:off x="8924933"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30" name="Google Shape;5030;p47"/>
          <p:cNvSpPr/>
          <p:nvPr/>
        </p:nvSpPr>
        <p:spPr>
          <a:xfrm rot="-5400000">
            <a:off x="6928167" y="4853867"/>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31" name="Google Shape;5031;p47"/>
          <p:cNvSpPr/>
          <p:nvPr/>
        </p:nvSpPr>
        <p:spPr>
          <a:xfrm rot="-5400000">
            <a:off x="8332967"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32" name="Google Shape;5032;p47"/>
          <p:cNvSpPr/>
          <p:nvPr/>
        </p:nvSpPr>
        <p:spPr>
          <a:xfrm rot="-5400000">
            <a:off x="9534551"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33" name="Google Shape;5033;p47"/>
          <p:cNvSpPr/>
          <p:nvPr/>
        </p:nvSpPr>
        <p:spPr>
          <a:xfrm rot="-5400000">
            <a:off x="7334584"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5034" name="Google Shape;5034;p47"/>
          <p:cNvCxnSpPr>
            <a:stCxn id="5030" idx="6"/>
            <a:endCxn id="5031" idx="2"/>
          </p:cNvCxnSpPr>
          <p:nvPr/>
        </p:nvCxnSpPr>
        <p:spPr>
          <a:xfrm rot="10800000" flipH="1">
            <a:off x="7416167" y="3928067"/>
            <a:ext cx="1404800" cy="9052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7416167" y="3928067"/>
            <a:ext cx="406400" cy="9052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7416167" y="3928067"/>
            <a:ext cx="2606400" cy="9052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7822551" y="3928067"/>
            <a:ext cx="592000" cy="9052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8414551" y="3928067"/>
            <a:ext cx="406400" cy="9052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8414551" y="3928067"/>
            <a:ext cx="1608000" cy="9052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7822533" y="3928067"/>
            <a:ext cx="1590400" cy="9052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8820933" y="3928067"/>
            <a:ext cx="592000" cy="9052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9412933" y="3928067"/>
            <a:ext cx="609600" cy="9052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7340351" y="1135800"/>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44" name="Google Shape;5044;p47"/>
          <p:cNvSpPr/>
          <p:nvPr/>
        </p:nvSpPr>
        <p:spPr>
          <a:xfrm rot="-5400000">
            <a:off x="8411151" y="1135800"/>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121900" tIns="121900" rIns="121900" bIns="121900" anchor="ctr" anchorCtr="0">
            <a:noAutofit/>
          </a:bodyPr>
          <a:lstStyle/>
          <a:p>
            <a:pPr algn="ctr"/>
            <a:endParaRPr sz="2400">
              <a:solidFill>
                <a:srgbClr val="666666"/>
              </a:solidFill>
            </a:endParaRPr>
          </a:p>
        </p:txBody>
      </p:sp>
      <p:cxnSp>
        <p:nvCxnSpPr>
          <p:cNvPr id="5045" name="Google Shape;5045;p47"/>
          <p:cNvCxnSpPr>
            <a:stCxn id="5033" idx="6"/>
            <a:endCxn id="5043" idx="2"/>
          </p:cNvCxnSpPr>
          <p:nvPr/>
        </p:nvCxnSpPr>
        <p:spPr>
          <a:xfrm rot="10800000" flipH="1">
            <a:off x="7822584" y="2091133"/>
            <a:ext cx="5600" cy="8608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7828167" y="2091133"/>
            <a:ext cx="992800" cy="8608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8899351" y="2091133"/>
            <a:ext cx="1123200" cy="8608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7828351" y="116800"/>
            <a:ext cx="16400" cy="9984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8899151" y="97200"/>
            <a:ext cx="1600" cy="10180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6318584" y="2972533"/>
            <a:ext cx="976000" cy="9348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5051" name="Google Shape;5051;p47"/>
          <p:cNvCxnSpPr>
            <a:stCxn id="5030" idx="6"/>
            <a:endCxn id="5050" idx="2"/>
          </p:cNvCxnSpPr>
          <p:nvPr/>
        </p:nvCxnSpPr>
        <p:spPr>
          <a:xfrm rot="10800000">
            <a:off x="6806567" y="3928067"/>
            <a:ext cx="609600" cy="9052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6806551" y="3928067"/>
            <a:ext cx="1608000" cy="9052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6806533" y="3928067"/>
            <a:ext cx="2606400" cy="9052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6806584" y="2091133"/>
            <a:ext cx="1021600" cy="8608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6812751" y="2091200"/>
            <a:ext cx="2086400" cy="8464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733367" y="6031134"/>
            <a:ext cx="3860000" cy="984845"/>
          </a:xfrm>
          <a:prstGeom prst="rect">
            <a:avLst/>
          </a:prstGeom>
          <a:noFill/>
          <a:ln>
            <a:noFill/>
          </a:ln>
        </p:spPr>
        <p:txBody>
          <a:bodyPr spcFirstLastPara="1" wrap="square" lIns="121900" tIns="121900" rIns="121900" bIns="121900" anchor="t" anchorCtr="0">
            <a:spAutoFit/>
          </a:bodyPr>
          <a:lstStyle/>
          <a:p>
            <a:pPr marL="609585" indent="-423323">
              <a:buSzPts val="1400"/>
              <a:buAutoNum type="alphaLcParenBoth" startAt="2"/>
            </a:pPr>
            <a:r>
              <a:rPr lang="en" sz="2400"/>
              <a:t>No-Retraining w/ expansion</a:t>
            </a:r>
            <a:endParaRPr sz="2400"/>
          </a:p>
        </p:txBody>
      </p:sp>
      <p:sp>
        <p:nvSpPr>
          <p:cNvPr id="5057" name="Google Shape;5057;p47"/>
          <p:cNvSpPr txBox="1"/>
          <p:nvPr/>
        </p:nvSpPr>
        <p:spPr>
          <a:xfrm>
            <a:off x="6406967" y="6031134"/>
            <a:ext cx="4187600" cy="984845"/>
          </a:xfrm>
          <a:prstGeom prst="rect">
            <a:avLst/>
          </a:prstGeom>
          <a:noFill/>
          <a:ln>
            <a:noFill/>
          </a:ln>
        </p:spPr>
        <p:txBody>
          <a:bodyPr spcFirstLastPara="1" wrap="square" lIns="121900" tIns="121900" rIns="121900" bIns="121900" anchor="t" anchorCtr="0">
            <a:spAutoFit/>
          </a:bodyPr>
          <a:lstStyle/>
          <a:p>
            <a:pPr marL="609585" indent="-423323">
              <a:buSzPts val="1400"/>
              <a:buAutoNum type="alphaLcParenBoth" startAt="3"/>
            </a:pPr>
            <a:r>
              <a:rPr lang="en" sz="2400"/>
              <a:t>Partial Retraining w/ expansion</a:t>
            </a:r>
            <a:endParaRPr sz="2400"/>
          </a:p>
        </p:txBody>
      </p:sp>
      <p:sp>
        <p:nvSpPr>
          <p:cNvPr id="5058" name="Google Shape;5058;p47"/>
          <p:cNvSpPr/>
          <p:nvPr/>
        </p:nvSpPr>
        <p:spPr>
          <a:xfrm>
            <a:off x="686333" y="2830733"/>
            <a:ext cx="3112800" cy="1249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59" name="Google Shape;5059;p47"/>
          <p:cNvSpPr/>
          <p:nvPr/>
        </p:nvSpPr>
        <p:spPr>
          <a:xfrm>
            <a:off x="3937533" y="2830733"/>
            <a:ext cx="2200000" cy="1249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60" name="Google Shape;5060;p47"/>
          <p:cNvSpPr/>
          <p:nvPr/>
        </p:nvSpPr>
        <p:spPr>
          <a:xfrm>
            <a:off x="6274333" y="2830733"/>
            <a:ext cx="3112800" cy="1249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61" name="Google Shape;5061;p47"/>
          <p:cNvSpPr/>
          <p:nvPr/>
        </p:nvSpPr>
        <p:spPr>
          <a:xfrm>
            <a:off x="9483133" y="2830733"/>
            <a:ext cx="1100000" cy="1249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62" name="Google Shape;5062;p47"/>
          <p:cNvSpPr/>
          <p:nvPr/>
        </p:nvSpPr>
        <p:spPr>
          <a:xfrm>
            <a:off x="1905533" y="4761133"/>
            <a:ext cx="3112800" cy="1108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63" name="Google Shape;5063;p47"/>
          <p:cNvSpPr/>
          <p:nvPr/>
        </p:nvSpPr>
        <p:spPr>
          <a:xfrm>
            <a:off x="6883933" y="4761133"/>
            <a:ext cx="3112800" cy="1108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064" name="Google Shape;5064;p47"/>
          <p:cNvSpPr txBox="1"/>
          <p:nvPr/>
        </p:nvSpPr>
        <p:spPr>
          <a:xfrm>
            <a:off x="2422200" y="204268"/>
            <a:ext cx="592000" cy="615513"/>
          </a:xfrm>
          <a:prstGeom prst="rect">
            <a:avLst/>
          </a:prstGeom>
          <a:noFill/>
          <a:ln>
            <a:noFill/>
          </a:ln>
        </p:spPr>
        <p:txBody>
          <a:bodyPr spcFirstLastPara="1" wrap="square" lIns="121900" tIns="121900" rIns="121900" bIns="121900" anchor="t" anchorCtr="0">
            <a:spAutoFit/>
          </a:bodyPr>
          <a:lstStyle/>
          <a:p>
            <a:r>
              <a:rPr lang="en" sz="2400"/>
              <a:t>t-1</a:t>
            </a:r>
            <a:endParaRPr sz="2400"/>
          </a:p>
        </p:txBody>
      </p:sp>
      <p:sp>
        <p:nvSpPr>
          <p:cNvPr id="5065" name="Google Shape;5065;p47"/>
          <p:cNvSpPr txBox="1"/>
          <p:nvPr/>
        </p:nvSpPr>
        <p:spPr>
          <a:xfrm>
            <a:off x="4047800" y="204267"/>
            <a:ext cx="281600" cy="615513"/>
          </a:xfrm>
          <a:prstGeom prst="rect">
            <a:avLst/>
          </a:prstGeom>
          <a:noFill/>
          <a:ln>
            <a:noFill/>
          </a:ln>
        </p:spPr>
        <p:txBody>
          <a:bodyPr spcFirstLastPara="1" wrap="square" lIns="121900" tIns="121900" rIns="121900" bIns="121900" anchor="t" anchorCtr="0">
            <a:spAutoFit/>
          </a:bodyPr>
          <a:lstStyle/>
          <a:p>
            <a:r>
              <a:rPr lang="en" sz="2400"/>
              <a:t>t</a:t>
            </a:r>
            <a:endParaRPr sz="2400"/>
          </a:p>
        </p:txBody>
      </p:sp>
      <p:sp>
        <p:nvSpPr>
          <p:cNvPr id="5066" name="Google Shape;5066;p47"/>
          <p:cNvSpPr txBox="1"/>
          <p:nvPr/>
        </p:nvSpPr>
        <p:spPr>
          <a:xfrm>
            <a:off x="8924600" y="204267"/>
            <a:ext cx="281600" cy="615513"/>
          </a:xfrm>
          <a:prstGeom prst="rect">
            <a:avLst/>
          </a:prstGeom>
          <a:noFill/>
          <a:ln>
            <a:noFill/>
          </a:ln>
        </p:spPr>
        <p:txBody>
          <a:bodyPr spcFirstLastPara="1" wrap="square" lIns="121900" tIns="121900" rIns="121900" bIns="121900" anchor="t" anchorCtr="0">
            <a:spAutoFit/>
          </a:bodyPr>
          <a:lstStyle/>
          <a:p>
            <a:r>
              <a:rPr lang="en" sz="2400"/>
              <a:t>t</a:t>
            </a:r>
            <a:endParaRPr sz="2400"/>
          </a:p>
        </p:txBody>
      </p:sp>
      <p:sp>
        <p:nvSpPr>
          <p:cNvPr id="5067" name="Google Shape;5067;p47"/>
          <p:cNvSpPr txBox="1"/>
          <p:nvPr/>
        </p:nvSpPr>
        <p:spPr>
          <a:xfrm>
            <a:off x="7299000" y="204268"/>
            <a:ext cx="592000" cy="615513"/>
          </a:xfrm>
          <a:prstGeom prst="rect">
            <a:avLst/>
          </a:prstGeom>
          <a:noFill/>
          <a:ln>
            <a:noFill/>
          </a:ln>
        </p:spPr>
        <p:txBody>
          <a:bodyPr spcFirstLastPara="1" wrap="square" lIns="121900" tIns="121900" rIns="121900" bIns="121900" anchor="t" anchorCtr="0">
            <a:spAutoFit/>
          </a:bodyPr>
          <a:lstStyle/>
          <a:p>
            <a:r>
              <a:rPr lang="en" sz="2400"/>
              <a:t>t-1</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71"/>
        <p:cNvGrpSpPr/>
        <p:nvPr/>
      </p:nvGrpSpPr>
      <p:grpSpPr>
        <a:xfrm>
          <a:off x="0" y="0"/>
          <a:ext cx="0" cy="0"/>
          <a:chOff x="0" y="0"/>
          <a:chExt cx="0" cy="0"/>
        </a:xfrm>
      </p:grpSpPr>
      <p:grpSp>
        <p:nvGrpSpPr>
          <p:cNvPr id="5072" name="Google Shape;5072;p48"/>
          <p:cNvGrpSpPr/>
          <p:nvPr/>
        </p:nvGrpSpPr>
        <p:grpSpPr>
          <a:xfrm>
            <a:off x="3816687" y="1005416"/>
            <a:ext cx="4474891" cy="5097709"/>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121900" tIns="121900" rIns="121900" bIns="121900" anchor="ctr" anchorCtr="0">
              <a:noAutofit/>
            </a:bodyPr>
            <a:lstStyle/>
            <a:p>
              <a:pPr algn="ctr"/>
              <a:endParaRPr sz="2400">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121900" tIns="121900" rIns="121900" bIns="121900" anchor="t" anchorCtr="0">
              <a:noAutofit/>
            </a:bodyPr>
            <a:lstStyle/>
            <a:p>
              <a:pPr marL="609585" indent="-507987" algn="ctr">
                <a:buSzPts val="2400"/>
                <a:buFont typeface="Times New Roman"/>
                <a:buAutoNum type="alphaLcParenBoth" startAt="2"/>
              </a:pPr>
              <a:r>
                <a:rPr lang="en" sz="2800">
                  <a:latin typeface="Times New Roman"/>
                  <a:ea typeface="Times New Roman"/>
                  <a:cs typeface="Times New Roman"/>
                  <a:sym typeface="Times New Roman"/>
                </a:rPr>
                <a:t>No-Retraining expansion</a:t>
              </a:r>
              <a:endParaRPr sz="2400"/>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12" name="Google Shape;5112;p48"/>
            <p:cNvSpPr txBox="1"/>
            <p:nvPr/>
          </p:nvSpPr>
          <p:spPr>
            <a:xfrm>
              <a:off x="3361905" y="234739"/>
              <a:ext cx="537600" cy="601500"/>
            </a:xfrm>
            <a:prstGeom prst="rect">
              <a:avLst/>
            </a:prstGeom>
            <a:noFill/>
            <a:ln>
              <a:noFill/>
            </a:ln>
          </p:spPr>
          <p:txBody>
            <a:bodyPr spcFirstLastPara="1" wrap="square" lIns="121900" tIns="121900" rIns="121900" bIns="121900" anchor="t" anchorCtr="0">
              <a:noAutofit/>
            </a:bodyPr>
            <a:lstStyle/>
            <a:p>
              <a:r>
                <a:rPr lang="en" sz="3200"/>
                <a:t>t</a:t>
              </a:r>
              <a:endParaRPr sz="3200"/>
            </a:p>
          </p:txBody>
        </p:sp>
      </p:grpSp>
      <p:grpSp>
        <p:nvGrpSpPr>
          <p:cNvPr id="5113" name="Google Shape;5113;p48"/>
          <p:cNvGrpSpPr/>
          <p:nvPr/>
        </p:nvGrpSpPr>
        <p:grpSpPr>
          <a:xfrm>
            <a:off x="8489287" y="1005416"/>
            <a:ext cx="3546480" cy="5097709"/>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121900" tIns="121900" rIns="121900" bIns="121900" anchor="ctr" anchorCtr="0">
              <a:noAutofit/>
            </a:bodyPr>
            <a:lstStyle/>
            <a:p>
              <a:pPr algn="ctr"/>
              <a:endParaRPr sz="2400">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121900" tIns="121900" rIns="121900" bIns="121900" anchor="t" anchorCtr="0">
              <a:noAutofit/>
            </a:bodyPr>
            <a:lstStyle/>
            <a:p>
              <a:pPr marL="609585" indent="-482588" algn="ctr">
                <a:buSzPts val="2100"/>
                <a:buFont typeface="Times New Roman"/>
                <a:buAutoNum type="alphaLcParenBoth" startAt="3"/>
              </a:pPr>
              <a:r>
                <a:rPr lang="en" sz="2800">
                  <a:latin typeface="Times New Roman"/>
                  <a:ea typeface="Times New Roman"/>
                  <a:cs typeface="Times New Roman"/>
                  <a:sym typeface="Times New Roman"/>
                </a:rPr>
                <a:t>Partial Retraining expansion</a:t>
              </a:r>
              <a:endParaRPr sz="28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46" name="Google Shape;5146;p48"/>
            <p:cNvSpPr txBox="1"/>
            <p:nvPr/>
          </p:nvSpPr>
          <p:spPr>
            <a:xfrm>
              <a:off x="7836420" y="259455"/>
              <a:ext cx="211200" cy="400200"/>
            </a:xfrm>
            <a:prstGeom prst="rect">
              <a:avLst/>
            </a:prstGeom>
            <a:noFill/>
            <a:ln>
              <a:noFill/>
            </a:ln>
          </p:spPr>
          <p:txBody>
            <a:bodyPr spcFirstLastPara="1" wrap="square" lIns="121900" tIns="121900" rIns="121900" bIns="121900" anchor="t" anchorCtr="0">
              <a:noAutofit/>
            </a:bodyPr>
            <a:lstStyle/>
            <a:p>
              <a:r>
                <a:rPr lang="en" sz="3200"/>
                <a:t>t</a:t>
              </a:r>
              <a:endParaRPr sz="3200"/>
            </a:p>
          </p:txBody>
        </p:sp>
        <p:sp>
          <p:nvSpPr>
            <p:cNvPr id="5147" name="Google Shape;5147;p48"/>
            <p:cNvSpPr txBox="1"/>
            <p:nvPr/>
          </p:nvSpPr>
          <p:spPr>
            <a:xfrm>
              <a:off x="6302731" y="259450"/>
              <a:ext cx="899100" cy="400200"/>
            </a:xfrm>
            <a:prstGeom prst="rect">
              <a:avLst/>
            </a:prstGeom>
            <a:noFill/>
            <a:ln>
              <a:noFill/>
            </a:ln>
          </p:spPr>
          <p:txBody>
            <a:bodyPr spcFirstLastPara="1" wrap="square" lIns="121900" tIns="121900" rIns="121900" bIns="121900" anchor="t" anchorCtr="0">
              <a:noAutofit/>
            </a:bodyPr>
            <a:lstStyle/>
            <a:p>
              <a:r>
                <a:rPr lang="en" sz="3200"/>
                <a:t>t-1</a:t>
              </a:r>
              <a:endParaRPr sz="3200"/>
            </a:p>
          </p:txBody>
        </p:sp>
      </p:grpSp>
      <p:grpSp>
        <p:nvGrpSpPr>
          <p:cNvPr id="5148" name="Google Shape;5148;p48"/>
          <p:cNvGrpSpPr/>
          <p:nvPr/>
        </p:nvGrpSpPr>
        <p:grpSpPr>
          <a:xfrm>
            <a:off x="147944" y="982400"/>
            <a:ext cx="3465840" cy="5120725"/>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121900" tIns="121900" rIns="121900" bIns="121900" anchor="ctr" anchorCtr="0">
              <a:noAutofit/>
            </a:bodyPr>
            <a:lstStyle/>
            <a:p>
              <a:pPr algn="ctr"/>
              <a:endParaRPr sz="2400">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121900" tIns="121900" rIns="121900" bIns="121900" anchor="t" anchorCtr="0">
              <a:noAutofit/>
            </a:bodyPr>
            <a:lstStyle/>
            <a:p>
              <a:pPr marL="609585" indent="-482588" algn="ctr">
                <a:buSzPts val="2100"/>
                <a:buFont typeface="Times New Roman"/>
                <a:buAutoNum type="alphaLcParenBoth"/>
              </a:pPr>
              <a:r>
                <a:rPr lang="en" sz="2800">
                  <a:latin typeface="Times New Roman"/>
                  <a:ea typeface="Times New Roman"/>
                  <a:cs typeface="Times New Roman"/>
                  <a:sym typeface="Times New Roman"/>
                </a:rPr>
                <a:t>Retraining expansion</a:t>
              </a:r>
              <a:endParaRPr sz="28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121900" tIns="121900" rIns="121900" bIns="121900" anchor="t" anchorCtr="0">
              <a:noAutofit/>
            </a:bodyPr>
            <a:lstStyle/>
            <a:p>
              <a:r>
                <a:rPr lang="en" sz="3200"/>
                <a:t>t-1</a:t>
              </a:r>
              <a:endParaRPr sz="3200"/>
            </a:p>
          </p:txBody>
        </p:sp>
        <p:sp>
          <p:nvSpPr>
            <p:cNvPr id="5184" name="Google Shape;5184;p48"/>
            <p:cNvSpPr txBox="1"/>
            <p:nvPr/>
          </p:nvSpPr>
          <p:spPr>
            <a:xfrm>
              <a:off x="2495950" y="248050"/>
              <a:ext cx="554400" cy="615600"/>
            </a:xfrm>
            <a:prstGeom prst="rect">
              <a:avLst/>
            </a:prstGeom>
            <a:noFill/>
            <a:ln>
              <a:noFill/>
            </a:ln>
          </p:spPr>
          <p:txBody>
            <a:bodyPr spcFirstLastPara="1" wrap="square" lIns="121900" tIns="121900" rIns="121900" bIns="121900" anchor="t" anchorCtr="0">
              <a:noAutofit/>
            </a:bodyPr>
            <a:lstStyle/>
            <a:p>
              <a:r>
                <a:rPr lang="en" sz="3200"/>
                <a:t>t</a:t>
              </a:r>
              <a:endParaRPr sz="3200"/>
            </a:p>
            <a:p>
              <a:endParaRPr sz="2400"/>
            </a:p>
          </p:txBody>
        </p:sp>
      </p:grpSp>
      <p:sp>
        <p:nvSpPr>
          <p:cNvPr id="5185" name="Google Shape;5185;p48"/>
          <p:cNvSpPr txBox="1"/>
          <p:nvPr/>
        </p:nvSpPr>
        <p:spPr>
          <a:xfrm>
            <a:off x="4967531" y="1217633"/>
            <a:ext cx="883600" cy="420400"/>
          </a:xfrm>
          <a:prstGeom prst="rect">
            <a:avLst/>
          </a:prstGeom>
          <a:noFill/>
          <a:ln>
            <a:noFill/>
          </a:ln>
        </p:spPr>
        <p:txBody>
          <a:bodyPr spcFirstLastPara="1" wrap="square" lIns="121900" tIns="121900" rIns="121900" bIns="121900" anchor="t" anchorCtr="0">
            <a:noAutofit/>
          </a:bodyPr>
          <a:lstStyle/>
          <a:p>
            <a:r>
              <a:rPr lang="en" sz="3200"/>
              <a:t>t-1</a:t>
            </a:r>
            <a:endParaRPr sz="3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714633" y="432267"/>
            <a:ext cx="673600" cy="6980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91" name="Google Shape;5191;p49"/>
          <p:cNvSpPr/>
          <p:nvPr/>
        </p:nvSpPr>
        <p:spPr>
          <a:xfrm>
            <a:off x="2714633" y="1946367"/>
            <a:ext cx="673600" cy="6980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92" name="Google Shape;5192;p49"/>
          <p:cNvSpPr/>
          <p:nvPr/>
        </p:nvSpPr>
        <p:spPr>
          <a:xfrm>
            <a:off x="2714633" y="3131600"/>
            <a:ext cx="673600" cy="6980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93" name="Google Shape;5193;p49"/>
          <p:cNvSpPr/>
          <p:nvPr/>
        </p:nvSpPr>
        <p:spPr>
          <a:xfrm>
            <a:off x="4866867" y="1576933"/>
            <a:ext cx="673600" cy="6980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5194" name="Google Shape;5194;p49"/>
          <p:cNvCxnSpPr>
            <a:stCxn id="5190" idx="6"/>
            <a:endCxn id="5193" idx="2"/>
          </p:cNvCxnSpPr>
          <p:nvPr/>
        </p:nvCxnSpPr>
        <p:spPr>
          <a:xfrm>
            <a:off x="3388233" y="781267"/>
            <a:ext cx="1478800" cy="11448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3388233" y="1925767"/>
            <a:ext cx="1478800" cy="3696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3388233" y="1925800"/>
            <a:ext cx="1478800" cy="15548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557300" y="444267"/>
            <a:ext cx="10228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Size</a:t>
            </a:r>
            <a:endParaRPr sz="1600">
              <a:latin typeface="Consolas"/>
              <a:ea typeface="Consolas"/>
              <a:cs typeface="Consolas"/>
              <a:sym typeface="Consolas"/>
            </a:endParaRPr>
          </a:p>
        </p:txBody>
      </p:sp>
      <p:sp>
        <p:nvSpPr>
          <p:cNvPr id="5198" name="Google Shape;5198;p49"/>
          <p:cNvSpPr txBox="1"/>
          <p:nvPr/>
        </p:nvSpPr>
        <p:spPr>
          <a:xfrm>
            <a:off x="557300" y="1150667"/>
            <a:ext cx="10228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#bed</a:t>
            </a:r>
            <a:endParaRPr sz="1600">
              <a:latin typeface="Consolas"/>
              <a:ea typeface="Consolas"/>
              <a:cs typeface="Consolas"/>
              <a:sym typeface="Consolas"/>
            </a:endParaRPr>
          </a:p>
        </p:txBody>
      </p:sp>
      <p:sp>
        <p:nvSpPr>
          <p:cNvPr id="5199" name="Google Shape;5199;p49"/>
          <p:cNvSpPr txBox="1"/>
          <p:nvPr/>
        </p:nvSpPr>
        <p:spPr>
          <a:xfrm>
            <a:off x="557300" y="2197933"/>
            <a:ext cx="10228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ZIP</a:t>
            </a:r>
            <a:endParaRPr sz="1600">
              <a:latin typeface="Consolas"/>
              <a:ea typeface="Consolas"/>
              <a:cs typeface="Consolas"/>
              <a:sym typeface="Consolas"/>
            </a:endParaRPr>
          </a:p>
        </p:txBody>
      </p:sp>
      <p:sp>
        <p:nvSpPr>
          <p:cNvPr id="5200" name="Google Shape;5200;p49"/>
          <p:cNvSpPr txBox="1"/>
          <p:nvPr/>
        </p:nvSpPr>
        <p:spPr>
          <a:xfrm>
            <a:off x="557300" y="3245200"/>
            <a:ext cx="10228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Wealth</a:t>
            </a:r>
            <a:endParaRPr sz="1600">
              <a:latin typeface="Consolas"/>
              <a:ea typeface="Consolas"/>
              <a:cs typeface="Consolas"/>
              <a:sym typeface="Consolas"/>
            </a:endParaRPr>
          </a:p>
        </p:txBody>
      </p:sp>
      <p:cxnSp>
        <p:nvCxnSpPr>
          <p:cNvPr id="5201" name="Google Shape;5201;p49"/>
          <p:cNvCxnSpPr>
            <a:stCxn id="5197" idx="3"/>
            <a:endCxn id="5190" idx="2"/>
          </p:cNvCxnSpPr>
          <p:nvPr/>
        </p:nvCxnSpPr>
        <p:spPr>
          <a:xfrm>
            <a:off x="1580100" y="679667"/>
            <a:ext cx="1134400" cy="1016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580100" y="781267"/>
            <a:ext cx="1134400" cy="6048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580100" y="2295333"/>
            <a:ext cx="1134400" cy="1380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580100" y="3480600"/>
            <a:ext cx="11344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580100" y="2433333"/>
            <a:ext cx="1134400" cy="10472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4002033" y="740567"/>
            <a:ext cx="1022800" cy="470800"/>
          </a:xfrm>
          <a:prstGeom prst="rect">
            <a:avLst/>
          </a:prstGeom>
          <a:noFill/>
          <a:ln>
            <a:noFill/>
          </a:ln>
        </p:spPr>
        <p:txBody>
          <a:bodyPr spcFirstLastPara="1" wrap="square" lIns="121900" tIns="121900" rIns="121900" bIns="121900" anchor="t" anchorCtr="0">
            <a:noAutofit/>
          </a:bodyPr>
          <a:lstStyle/>
          <a:p>
            <a:r>
              <a:rPr lang="en" sz="1467" i="1">
                <a:solidFill>
                  <a:srgbClr val="FF0000"/>
                </a:solidFill>
                <a:latin typeface="Consolas"/>
                <a:ea typeface="Consolas"/>
                <a:cs typeface="Consolas"/>
                <a:sym typeface="Consolas"/>
              </a:rPr>
              <a:t>Family?</a:t>
            </a:r>
            <a:endParaRPr sz="1467" i="1">
              <a:solidFill>
                <a:srgbClr val="FF0000"/>
              </a:solidFill>
              <a:latin typeface="Consolas"/>
              <a:ea typeface="Consolas"/>
              <a:cs typeface="Consolas"/>
              <a:sym typeface="Consolas"/>
            </a:endParaRPr>
          </a:p>
        </p:txBody>
      </p:sp>
      <p:sp>
        <p:nvSpPr>
          <p:cNvPr id="5207" name="Google Shape;5207;p49"/>
          <p:cNvSpPr txBox="1"/>
          <p:nvPr/>
        </p:nvSpPr>
        <p:spPr>
          <a:xfrm>
            <a:off x="3504800" y="1678533"/>
            <a:ext cx="762400" cy="470800"/>
          </a:xfrm>
          <a:prstGeom prst="rect">
            <a:avLst/>
          </a:prstGeom>
          <a:noFill/>
          <a:ln>
            <a:noFill/>
          </a:ln>
        </p:spPr>
        <p:txBody>
          <a:bodyPr spcFirstLastPara="1" wrap="square" lIns="121900" tIns="121900" rIns="121900" bIns="121900" anchor="t" anchorCtr="0">
            <a:noAutofit/>
          </a:bodyPr>
          <a:lstStyle/>
          <a:p>
            <a:r>
              <a:rPr lang="en" sz="1467" i="1">
                <a:solidFill>
                  <a:srgbClr val="FF0000"/>
                </a:solidFill>
                <a:latin typeface="Consolas"/>
                <a:ea typeface="Consolas"/>
                <a:cs typeface="Consolas"/>
                <a:sym typeface="Consolas"/>
              </a:rPr>
              <a:t>Walk?</a:t>
            </a:r>
            <a:endParaRPr sz="1467" i="1">
              <a:solidFill>
                <a:srgbClr val="FF0000"/>
              </a:solidFill>
              <a:latin typeface="Consolas"/>
              <a:ea typeface="Consolas"/>
              <a:cs typeface="Consolas"/>
              <a:sym typeface="Consolas"/>
            </a:endParaRPr>
          </a:p>
        </p:txBody>
      </p:sp>
      <p:sp>
        <p:nvSpPr>
          <p:cNvPr id="5208" name="Google Shape;5208;p49"/>
          <p:cNvSpPr txBox="1"/>
          <p:nvPr/>
        </p:nvSpPr>
        <p:spPr>
          <a:xfrm>
            <a:off x="3813200" y="2904267"/>
            <a:ext cx="908000" cy="470800"/>
          </a:xfrm>
          <a:prstGeom prst="rect">
            <a:avLst/>
          </a:prstGeom>
          <a:noFill/>
          <a:ln>
            <a:noFill/>
          </a:ln>
        </p:spPr>
        <p:txBody>
          <a:bodyPr spcFirstLastPara="1" wrap="square" lIns="121900" tIns="121900" rIns="121900" bIns="121900" anchor="t" anchorCtr="0">
            <a:noAutofit/>
          </a:bodyPr>
          <a:lstStyle/>
          <a:p>
            <a:r>
              <a:rPr lang="en" sz="1467" i="1">
                <a:solidFill>
                  <a:srgbClr val="FF0000"/>
                </a:solidFill>
                <a:latin typeface="Consolas"/>
                <a:ea typeface="Consolas"/>
                <a:cs typeface="Consolas"/>
                <a:sym typeface="Consolas"/>
              </a:rPr>
              <a:t>School</a:t>
            </a:r>
            <a:endParaRPr sz="1467" i="1">
              <a:solidFill>
                <a:srgbClr val="FF0000"/>
              </a:solidFill>
              <a:latin typeface="Consolas"/>
              <a:ea typeface="Consolas"/>
              <a:cs typeface="Consolas"/>
              <a:sym typeface="Consolas"/>
            </a:endParaRPr>
          </a:p>
        </p:txBody>
      </p:sp>
      <p:cxnSp>
        <p:nvCxnSpPr>
          <p:cNvPr id="5209" name="Google Shape;5209;p49"/>
          <p:cNvCxnSpPr/>
          <p:nvPr/>
        </p:nvCxnSpPr>
        <p:spPr>
          <a:xfrm>
            <a:off x="5540467" y="1908133"/>
            <a:ext cx="535600" cy="116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6075533" y="1690533"/>
            <a:ext cx="1022800" cy="470800"/>
          </a:xfrm>
          <a:prstGeom prst="rect">
            <a:avLst/>
          </a:prstGeom>
          <a:noFill/>
          <a:ln>
            <a:noFill/>
          </a:ln>
        </p:spPr>
        <p:txBody>
          <a:bodyPr spcFirstLastPara="1" wrap="square" lIns="121900" tIns="121900" rIns="121900" bIns="121900" anchor="t" anchorCtr="0">
            <a:noAutofit/>
          </a:bodyPr>
          <a:lstStyle/>
          <a:p>
            <a:r>
              <a:rPr lang="en" sz="1467">
                <a:solidFill>
                  <a:srgbClr val="FF0000"/>
                </a:solidFill>
                <a:latin typeface="Consolas"/>
                <a:ea typeface="Consolas"/>
                <a:cs typeface="Consolas"/>
                <a:sym typeface="Consolas"/>
              </a:rPr>
              <a:t>PRICE ŷ</a:t>
            </a:r>
            <a:endParaRPr sz="1467">
              <a:solidFill>
                <a:srgbClr val="FF0000"/>
              </a:solidFill>
              <a:latin typeface="Consolas"/>
              <a:ea typeface="Consolas"/>
              <a:cs typeface="Consolas"/>
              <a:sym typeface="Consolas"/>
            </a:endParaRPr>
          </a:p>
        </p:txBody>
      </p:sp>
      <p:sp>
        <p:nvSpPr>
          <p:cNvPr id="5211" name="Google Shape;5211;p49"/>
          <p:cNvSpPr/>
          <p:nvPr/>
        </p:nvSpPr>
        <p:spPr>
          <a:xfrm>
            <a:off x="9382467" y="734667"/>
            <a:ext cx="673600" cy="6980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12" name="Google Shape;5212;p49"/>
          <p:cNvSpPr txBox="1"/>
          <p:nvPr/>
        </p:nvSpPr>
        <p:spPr>
          <a:xfrm>
            <a:off x="7985667" y="848267"/>
            <a:ext cx="7624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X</a:t>
            </a:r>
            <a:endParaRPr sz="1600">
              <a:latin typeface="Consolas"/>
              <a:ea typeface="Consolas"/>
              <a:cs typeface="Consolas"/>
              <a:sym typeface="Consolas"/>
            </a:endParaRPr>
          </a:p>
        </p:txBody>
      </p:sp>
      <p:sp>
        <p:nvSpPr>
          <p:cNvPr id="5213" name="Google Shape;5213;p49"/>
          <p:cNvSpPr txBox="1"/>
          <p:nvPr/>
        </p:nvSpPr>
        <p:spPr>
          <a:xfrm>
            <a:off x="10546067" y="848267"/>
            <a:ext cx="7624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Y</a:t>
            </a:r>
            <a:endParaRPr sz="1600">
              <a:latin typeface="Consolas"/>
              <a:ea typeface="Consolas"/>
              <a:cs typeface="Consolas"/>
              <a:sym typeface="Consolas"/>
            </a:endParaRPr>
          </a:p>
        </p:txBody>
      </p:sp>
      <p:cxnSp>
        <p:nvCxnSpPr>
          <p:cNvPr id="5214" name="Google Shape;5214;p49"/>
          <p:cNvCxnSpPr>
            <a:stCxn id="5212" idx="3"/>
            <a:endCxn id="5211" idx="2"/>
          </p:cNvCxnSpPr>
          <p:nvPr/>
        </p:nvCxnSpPr>
        <p:spPr>
          <a:xfrm>
            <a:off x="8748067" y="1083667"/>
            <a:ext cx="6344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10056067" y="1083667"/>
            <a:ext cx="4900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2028367" y="5066533"/>
            <a:ext cx="673600" cy="6980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17" name="Google Shape;5217;p49"/>
          <p:cNvSpPr txBox="1"/>
          <p:nvPr/>
        </p:nvSpPr>
        <p:spPr>
          <a:xfrm>
            <a:off x="631567" y="5180133"/>
            <a:ext cx="7624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X</a:t>
            </a:r>
            <a:endParaRPr sz="1600">
              <a:latin typeface="Consolas"/>
              <a:ea typeface="Consolas"/>
              <a:cs typeface="Consolas"/>
              <a:sym typeface="Consolas"/>
            </a:endParaRPr>
          </a:p>
        </p:txBody>
      </p:sp>
      <p:sp>
        <p:nvSpPr>
          <p:cNvPr id="5218" name="Google Shape;5218;p49"/>
          <p:cNvSpPr txBox="1"/>
          <p:nvPr/>
        </p:nvSpPr>
        <p:spPr>
          <a:xfrm>
            <a:off x="3395167" y="4570533"/>
            <a:ext cx="9852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467">
                <a:solidFill>
                  <a:schemeClr val="dk1"/>
                </a:solidFill>
                <a:latin typeface="Consolas"/>
                <a:ea typeface="Consolas"/>
                <a:cs typeface="Consolas"/>
                <a:sym typeface="Consolas"/>
              </a:rPr>
              <a:t>Ŷ</a:t>
            </a:r>
            <a:r>
              <a:rPr lang="en" sz="1600">
                <a:latin typeface="Consolas"/>
                <a:ea typeface="Consolas"/>
                <a:cs typeface="Consolas"/>
                <a:sym typeface="Consolas"/>
              </a:rPr>
              <a:t> = 0</a:t>
            </a:r>
            <a:endParaRPr sz="1600">
              <a:latin typeface="Consolas"/>
              <a:ea typeface="Consolas"/>
              <a:cs typeface="Consolas"/>
              <a:sym typeface="Consolas"/>
            </a:endParaRPr>
          </a:p>
        </p:txBody>
      </p:sp>
      <p:cxnSp>
        <p:nvCxnSpPr>
          <p:cNvPr id="5219" name="Google Shape;5219;p49"/>
          <p:cNvCxnSpPr>
            <a:stCxn id="5217" idx="3"/>
            <a:endCxn id="5216" idx="2"/>
          </p:cNvCxnSpPr>
          <p:nvPr/>
        </p:nvCxnSpPr>
        <p:spPr>
          <a:xfrm>
            <a:off x="1393967" y="5415533"/>
            <a:ext cx="6344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701967" y="4805933"/>
            <a:ext cx="693200" cy="6096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701967" y="5415533"/>
            <a:ext cx="693200" cy="5436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3395167" y="5723733"/>
            <a:ext cx="9852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467">
                <a:latin typeface="Consolas"/>
                <a:ea typeface="Consolas"/>
                <a:cs typeface="Consolas"/>
                <a:sym typeface="Consolas"/>
              </a:rPr>
              <a:t>Ŷ</a:t>
            </a:r>
            <a:r>
              <a:rPr lang="en" sz="1600">
                <a:latin typeface="Consolas"/>
                <a:ea typeface="Consolas"/>
                <a:cs typeface="Consolas"/>
                <a:sym typeface="Consolas"/>
              </a:rPr>
              <a:t> = 1</a:t>
            </a:r>
            <a:endParaRPr sz="1600">
              <a:latin typeface="Consolas"/>
              <a:ea typeface="Consolas"/>
              <a:cs typeface="Consolas"/>
              <a:sym typeface="Consolas"/>
            </a:endParaRPr>
          </a:p>
        </p:txBody>
      </p:sp>
      <p:sp>
        <p:nvSpPr>
          <p:cNvPr id="5223" name="Google Shape;5223;p49"/>
          <p:cNvSpPr txBox="1"/>
          <p:nvPr/>
        </p:nvSpPr>
        <p:spPr>
          <a:xfrm>
            <a:off x="4938967" y="2959333"/>
            <a:ext cx="1949200" cy="676800"/>
          </a:xfrm>
          <a:prstGeom prst="rect">
            <a:avLst/>
          </a:prstGeom>
          <a:noFill/>
          <a:ln>
            <a:noFill/>
          </a:ln>
        </p:spPr>
        <p:txBody>
          <a:bodyPr spcFirstLastPara="1" wrap="square" lIns="121900" tIns="121900" rIns="121900" bIns="121900" anchor="t" anchorCtr="0">
            <a:noAutofit/>
          </a:bodyPr>
          <a:lstStyle/>
          <a:p>
            <a:r>
              <a:rPr lang="en" sz="2400"/>
              <a:t>How does NN work (Insprired from Coursera)</a:t>
            </a:r>
            <a:endParaRPr sz="2400"/>
          </a:p>
        </p:txBody>
      </p:sp>
      <p:sp>
        <p:nvSpPr>
          <p:cNvPr id="5224" name="Google Shape;5224;p49"/>
          <p:cNvSpPr txBox="1"/>
          <p:nvPr/>
        </p:nvSpPr>
        <p:spPr>
          <a:xfrm>
            <a:off x="4536167" y="5585600"/>
            <a:ext cx="1949200" cy="676800"/>
          </a:xfrm>
          <a:prstGeom prst="rect">
            <a:avLst/>
          </a:prstGeom>
          <a:noFill/>
          <a:ln>
            <a:noFill/>
          </a:ln>
        </p:spPr>
        <p:txBody>
          <a:bodyPr spcFirstLastPara="1" wrap="square" lIns="121900" tIns="121900" rIns="121900" bIns="121900" anchor="t" anchorCtr="0">
            <a:noAutofit/>
          </a:bodyPr>
          <a:lstStyle/>
          <a:p>
            <a:r>
              <a:rPr lang="en" sz="2400"/>
              <a:t>Logistic Regression</a:t>
            </a:r>
            <a:endParaRPr sz="2400"/>
          </a:p>
        </p:txBody>
      </p:sp>
      <p:sp>
        <p:nvSpPr>
          <p:cNvPr id="5225" name="Google Shape;5225;p49"/>
          <p:cNvSpPr txBox="1"/>
          <p:nvPr/>
        </p:nvSpPr>
        <p:spPr>
          <a:xfrm>
            <a:off x="8678433" y="1772167"/>
            <a:ext cx="1949200" cy="676800"/>
          </a:xfrm>
          <a:prstGeom prst="rect">
            <a:avLst/>
          </a:prstGeom>
          <a:noFill/>
          <a:ln>
            <a:noFill/>
          </a:ln>
        </p:spPr>
        <p:txBody>
          <a:bodyPr spcFirstLastPara="1" wrap="square" lIns="121900" tIns="121900" rIns="121900" bIns="121900" anchor="t" anchorCtr="0">
            <a:noAutofit/>
          </a:bodyPr>
          <a:lstStyle/>
          <a:p>
            <a:r>
              <a:rPr lang="en" sz="2400"/>
              <a:t>Basic Neuron Model</a:t>
            </a:r>
            <a:endParaRPr sz="2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761327" y="2801615"/>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5231" name="Google Shape;5231;p50"/>
          <p:cNvCxnSpPr/>
          <p:nvPr/>
        </p:nvCxnSpPr>
        <p:spPr>
          <a:xfrm rot="10800000">
            <a:off x="1809260" y="4331803"/>
            <a:ext cx="3657600" cy="12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2516733" y="368024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33" name="Google Shape;5233;p50"/>
          <p:cNvSpPr/>
          <p:nvPr/>
        </p:nvSpPr>
        <p:spPr>
          <a:xfrm>
            <a:off x="2903379" y="4119556"/>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34" name="Google Shape;5234;p50"/>
          <p:cNvSpPr/>
          <p:nvPr/>
        </p:nvSpPr>
        <p:spPr>
          <a:xfrm>
            <a:off x="3005921" y="3240929"/>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35" name="Google Shape;5235;p50"/>
          <p:cNvSpPr/>
          <p:nvPr/>
        </p:nvSpPr>
        <p:spPr>
          <a:xfrm>
            <a:off x="3086824" y="4182315"/>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36" name="Google Shape;5236;p50"/>
          <p:cNvSpPr/>
          <p:nvPr/>
        </p:nvSpPr>
        <p:spPr>
          <a:xfrm>
            <a:off x="3189367" y="3554724"/>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37" name="Google Shape;5237;p50"/>
          <p:cNvSpPr/>
          <p:nvPr/>
        </p:nvSpPr>
        <p:spPr>
          <a:xfrm>
            <a:off x="2944773" y="3868520"/>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38" name="Google Shape;5238;p50"/>
          <p:cNvSpPr/>
          <p:nvPr/>
        </p:nvSpPr>
        <p:spPr>
          <a:xfrm>
            <a:off x="2822476" y="3617484"/>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39" name="Google Shape;5239;p50"/>
          <p:cNvSpPr/>
          <p:nvPr/>
        </p:nvSpPr>
        <p:spPr>
          <a:xfrm>
            <a:off x="3862000" y="1671952"/>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0" name="Google Shape;5240;p50"/>
          <p:cNvSpPr/>
          <p:nvPr/>
        </p:nvSpPr>
        <p:spPr>
          <a:xfrm>
            <a:off x="3128219" y="3303688"/>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1" name="Google Shape;5241;p50"/>
          <p:cNvSpPr/>
          <p:nvPr/>
        </p:nvSpPr>
        <p:spPr>
          <a:xfrm>
            <a:off x="4167743" y="1860229"/>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2" name="Google Shape;5242;p50"/>
          <p:cNvSpPr/>
          <p:nvPr/>
        </p:nvSpPr>
        <p:spPr>
          <a:xfrm>
            <a:off x="4330491" y="2487820"/>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3" name="Google Shape;5243;p50"/>
          <p:cNvSpPr/>
          <p:nvPr/>
        </p:nvSpPr>
        <p:spPr>
          <a:xfrm>
            <a:off x="3311664" y="292713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4" name="Google Shape;5244;p50"/>
          <p:cNvSpPr/>
          <p:nvPr/>
        </p:nvSpPr>
        <p:spPr>
          <a:xfrm>
            <a:off x="3372812" y="2111265"/>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5" name="Google Shape;5245;p50"/>
          <p:cNvSpPr/>
          <p:nvPr/>
        </p:nvSpPr>
        <p:spPr>
          <a:xfrm>
            <a:off x="3739703" y="2550579"/>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6" name="Google Shape;5246;p50"/>
          <p:cNvSpPr/>
          <p:nvPr/>
        </p:nvSpPr>
        <p:spPr>
          <a:xfrm>
            <a:off x="3678555" y="399403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7" name="Google Shape;5247;p50"/>
          <p:cNvSpPr/>
          <p:nvPr/>
        </p:nvSpPr>
        <p:spPr>
          <a:xfrm>
            <a:off x="3923148" y="2864375"/>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8" name="Google Shape;5248;p50"/>
          <p:cNvSpPr/>
          <p:nvPr/>
        </p:nvSpPr>
        <p:spPr>
          <a:xfrm>
            <a:off x="4351188" y="342920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49" name="Google Shape;5249;p50"/>
          <p:cNvSpPr/>
          <p:nvPr/>
        </p:nvSpPr>
        <p:spPr>
          <a:xfrm>
            <a:off x="4250531" y="3133401"/>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0" name="Google Shape;5250;p50"/>
          <p:cNvSpPr/>
          <p:nvPr/>
        </p:nvSpPr>
        <p:spPr>
          <a:xfrm>
            <a:off x="3883640" y="344719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1" name="Google Shape;5251;p50"/>
          <p:cNvSpPr/>
          <p:nvPr/>
        </p:nvSpPr>
        <p:spPr>
          <a:xfrm>
            <a:off x="3433960" y="3491965"/>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2" name="Google Shape;5252;p50"/>
          <p:cNvSpPr/>
          <p:nvPr/>
        </p:nvSpPr>
        <p:spPr>
          <a:xfrm>
            <a:off x="3800852" y="3805760"/>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3" name="Google Shape;5253;p50"/>
          <p:cNvSpPr/>
          <p:nvPr/>
        </p:nvSpPr>
        <p:spPr>
          <a:xfrm>
            <a:off x="4962673" y="204850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4" name="Google Shape;5254;p50"/>
          <p:cNvSpPr/>
          <p:nvPr/>
        </p:nvSpPr>
        <p:spPr>
          <a:xfrm>
            <a:off x="4840376" y="2989892"/>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5" name="Google Shape;5255;p50"/>
          <p:cNvSpPr/>
          <p:nvPr/>
        </p:nvSpPr>
        <p:spPr>
          <a:xfrm>
            <a:off x="5146119" y="2174024"/>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6" name="Google Shape;5256;p50"/>
          <p:cNvSpPr/>
          <p:nvPr/>
        </p:nvSpPr>
        <p:spPr>
          <a:xfrm>
            <a:off x="5207267" y="229954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7" name="Google Shape;5257;p50"/>
          <p:cNvSpPr/>
          <p:nvPr/>
        </p:nvSpPr>
        <p:spPr>
          <a:xfrm>
            <a:off x="5023821" y="2425060"/>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8" name="Google Shape;5258;p50"/>
          <p:cNvSpPr/>
          <p:nvPr/>
        </p:nvSpPr>
        <p:spPr>
          <a:xfrm>
            <a:off x="4901524" y="2236784"/>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59" name="Google Shape;5259;p50"/>
          <p:cNvSpPr/>
          <p:nvPr/>
        </p:nvSpPr>
        <p:spPr>
          <a:xfrm>
            <a:off x="5084969" y="2362301"/>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0" name="Google Shape;5260;p50"/>
          <p:cNvSpPr/>
          <p:nvPr/>
        </p:nvSpPr>
        <p:spPr>
          <a:xfrm>
            <a:off x="3617407" y="1734711"/>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1" name="Google Shape;5261;p50"/>
          <p:cNvSpPr/>
          <p:nvPr/>
        </p:nvSpPr>
        <p:spPr>
          <a:xfrm>
            <a:off x="3067069" y="336644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2" name="Google Shape;5262;p50"/>
          <p:cNvSpPr/>
          <p:nvPr/>
        </p:nvSpPr>
        <p:spPr>
          <a:xfrm>
            <a:off x="3984297" y="1922988"/>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3" name="Google Shape;5263;p50"/>
          <p:cNvSpPr/>
          <p:nvPr/>
        </p:nvSpPr>
        <p:spPr>
          <a:xfrm>
            <a:off x="3495109" y="3931279"/>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4" name="Google Shape;5264;p50"/>
          <p:cNvSpPr/>
          <p:nvPr/>
        </p:nvSpPr>
        <p:spPr>
          <a:xfrm>
            <a:off x="4045445" y="261333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5" name="Google Shape;5265;p50"/>
          <p:cNvSpPr/>
          <p:nvPr/>
        </p:nvSpPr>
        <p:spPr>
          <a:xfrm>
            <a:off x="3250515" y="3052652"/>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6" name="Google Shape;5266;p50"/>
          <p:cNvSpPr/>
          <p:nvPr/>
        </p:nvSpPr>
        <p:spPr>
          <a:xfrm>
            <a:off x="3556257" y="267609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7" name="Google Shape;5267;p50"/>
          <p:cNvSpPr/>
          <p:nvPr/>
        </p:nvSpPr>
        <p:spPr>
          <a:xfrm>
            <a:off x="4412336" y="1609192"/>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8" name="Google Shape;5268;p50"/>
          <p:cNvSpPr/>
          <p:nvPr/>
        </p:nvSpPr>
        <p:spPr>
          <a:xfrm>
            <a:off x="4473485" y="3115411"/>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69" name="Google Shape;5269;p50"/>
          <p:cNvSpPr/>
          <p:nvPr/>
        </p:nvSpPr>
        <p:spPr>
          <a:xfrm>
            <a:off x="4779227" y="1797469"/>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70" name="Google Shape;5270;p50"/>
          <p:cNvSpPr/>
          <p:nvPr/>
        </p:nvSpPr>
        <p:spPr>
          <a:xfrm>
            <a:off x="4718079" y="2738856"/>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71" name="Google Shape;5271;p50"/>
          <p:cNvSpPr/>
          <p:nvPr/>
        </p:nvSpPr>
        <p:spPr>
          <a:xfrm>
            <a:off x="4106593" y="154643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72" name="Google Shape;5272;p50"/>
          <p:cNvSpPr/>
          <p:nvPr/>
        </p:nvSpPr>
        <p:spPr>
          <a:xfrm>
            <a:off x="4595781" y="198574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73" name="Google Shape;5273;p50"/>
          <p:cNvSpPr/>
          <p:nvPr/>
        </p:nvSpPr>
        <p:spPr>
          <a:xfrm>
            <a:off x="4534633" y="3178169"/>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74" name="Google Shape;5274;p50"/>
          <p:cNvSpPr txBox="1"/>
          <p:nvPr/>
        </p:nvSpPr>
        <p:spPr>
          <a:xfrm>
            <a:off x="3745100" y="4433400"/>
            <a:ext cx="7624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Size</a:t>
            </a:r>
            <a:endParaRPr sz="1600">
              <a:latin typeface="Consolas"/>
              <a:ea typeface="Consolas"/>
              <a:cs typeface="Consolas"/>
              <a:sym typeface="Consolas"/>
            </a:endParaRPr>
          </a:p>
        </p:txBody>
      </p:sp>
      <p:sp>
        <p:nvSpPr>
          <p:cNvPr id="5275" name="Google Shape;5275;p50"/>
          <p:cNvSpPr txBox="1"/>
          <p:nvPr/>
        </p:nvSpPr>
        <p:spPr>
          <a:xfrm rot="-5400000">
            <a:off x="1211733" y="2389700"/>
            <a:ext cx="7624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a:t>
            </a:r>
            <a:endParaRPr sz="1600">
              <a:latin typeface="Consolas"/>
              <a:ea typeface="Consolas"/>
              <a:cs typeface="Consolas"/>
              <a:sym typeface="Consolas"/>
            </a:endParaRPr>
          </a:p>
        </p:txBody>
      </p:sp>
      <p:cxnSp>
        <p:nvCxnSpPr>
          <p:cNvPr id="5276" name="Google Shape;5276;p50"/>
          <p:cNvCxnSpPr/>
          <p:nvPr/>
        </p:nvCxnSpPr>
        <p:spPr>
          <a:xfrm rot="10800000" flipH="1">
            <a:off x="2211333" y="1634267"/>
            <a:ext cx="3120800" cy="26464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921433" y="1309367"/>
            <a:ext cx="10000" cy="31816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8126760" y="2799348"/>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5279" name="Google Shape;5279;p50"/>
          <p:cNvCxnSpPr/>
          <p:nvPr/>
        </p:nvCxnSpPr>
        <p:spPr>
          <a:xfrm rot="10800000">
            <a:off x="7174693" y="4329536"/>
            <a:ext cx="3657600" cy="12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7882167" y="3677976"/>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1" name="Google Shape;5281;p50"/>
          <p:cNvSpPr/>
          <p:nvPr/>
        </p:nvSpPr>
        <p:spPr>
          <a:xfrm>
            <a:off x="8268812" y="4117289"/>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2" name="Google Shape;5282;p50"/>
          <p:cNvSpPr/>
          <p:nvPr/>
        </p:nvSpPr>
        <p:spPr>
          <a:xfrm>
            <a:off x="8371355" y="323866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3" name="Google Shape;5283;p50"/>
          <p:cNvSpPr/>
          <p:nvPr/>
        </p:nvSpPr>
        <p:spPr>
          <a:xfrm>
            <a:off x="8452257" y="4180048"/>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4" name="Google Shape;5284;p50"/>
          <p:cNvSpPr/>
          <p:nvPr/>
        </p:nvSpPr>
        <p:spPr>
          <a:xfrm>
            <a:off x="8554800" y="355245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5" name="Google Shape;5285;p50"/>
          <p:cNvSpPr/>
          <p:nvPr/>
        </p:nvSpPr>
        <p:spPr>
          <a:xfrm>
            <a:off x="8310207" y="386625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6" name="Google Shape;5286;p50"/>
          <p:cNvSpPr/>
          <p:nvPr/>
        </p:nvSpPr>
        <p:spPr>
          <a:xfrm>
            <a:off x="8187909" y="361521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7" name="Google Shape;5287;p50"/>
          <p:cNvSpPr/>
          <p:nvPr/>
        </p:nvSpPr>
        <p:spPr>
          <a:xfrm>
            <a:off x="9227433" y="1669685"/>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8" name="Google Shape;5288;p50"/>
          <p:cNvSpPr/>
          <p:nvPr/>
        </p:nvSpPr>
        <p:spPr>
          <a:xfrm>
            <a:off x="8493652" y="3301421"/>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89" name="Google Shape;5289;p50"/>
          <p:cNvSpPr/>
          <p:nvPr/>
        </p:nvSpPr>
        <p:spPr>
          <a:xfrm>
            <a:off x="9533176" y="185796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0" name="Google Shape;5290;p50"/>
          <p:cNvSpPr/>
          <p:nvPr/>
        </p:nvSpPr>
        <p:spPr>
          <a:xfrm>
            <a:off x="9695924" y="248555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1" name="Google Shape;5291;p50"/>
          <p:cNvSpPr/>
          <p:nvPr/>
        </p:nvSpPr>
        <p:spPr>
          <a:xfrm>
            <a:off x="8677097" y="292486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2" name="Google Shape;5292;p50"/>
          <p:cNvSpPr/>
          <p:nvPr/>
        </p:nvSpPr>
        <p:spPr>
          <a:xfrm>
            <a:off x="8738245" y="2108999"/>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3" name="Google Shape;5293;p50"/>
          <p:cNvSpPr/>
          <p:nvPr/>
        </p:nvSpPr>
        <p:spPr>
          <a:xfrm>
            <a:off x="9105136" y="2548312"/>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4" name="Google Shape;5294;p50"/>
          <p:cNvSpPr/>
          <p:nvPr/>
        </p:nvSpPr>
        <p:spPr>
          <a:xfrm>
            <a:off x="9043988" y="3991771"/>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5" name="Google Shape;5295;p50"/>
          <p:cNvSpPr/>
          <p:nvPr/>
        </p:nvSpPr>
        <p:spPr>
          <a:xfrm>
            <a:off x="9288581" y="2862108"/>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6" name="Google Shape;5296;p50"/>
          <p:cNvSpPr/>
          <p:nvPr/>
        </p:nvSpPr>
        <p:spPr>
          <a:xfrm>
            <a:off x="9716621" y="3426940"/>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7" name="Google Shape;5297;p50"/>
          <p:cNvSpPr/>
          <p:nvPr/>
        </p:nvSpPr>
        <p:spPr>
          <a:xfrm>
            <a:off x="9615964" y="3131135"/>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8" name="Google Shape;5298;p50"/>
          <p:cNvSpPr/>
          <p:nvPr/>
        </p:nvSpPr>
        <p:spPr>
          <a:xfrm>
            <a:off x="9249073" y="3444931"/>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299" name="Google Shape;5299;p50"/>
          <p:cNvSpPr/>
          <p:nvPr/>
        </p:nvSpPr>
        <p:spPr>
          <a:xfrm>
            <a:off x="8799393" y="3489699"/>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0" name="Google Shape;5300;p50"/>
          <p:cNvSpPr/>
          <p:nvPr/>
        </p:nvSpPr>
        <p:spPr>
          <a:xfrm>
            <a:off x="9166285" y="380349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1" name="Google Shape;5301;p50"/>
          <p:cNvSpPr/>
          <p:nvPr/>
        </p:nvSpPr>
        <p:spPr>
          <a:xfrm>
            <a:off x="10328107" y="2046240"/>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2" name="Google Shape;5302;p50"/>
          <p:cNvSpPr/>
          <p:nvPr/>
        </p:nvSpPr>
        <p:spPr>
          <a:xfrm>
            <a:off x="10205809" y="2987625"/>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3" name="Google Shape;5303;p50"/>
          <p:cNvSpPr/>
          <p:nvPr/>
        </p:nvSpPr>
        <p:spPr>
          <a:xfrm>
            <a:off x="10511552" y="217175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4" name="Google Shape;5304;p50"/>
          <p:cNvSpPr/>
          <p:nvPr/>
        </p:nvSpPr>
        <p:spPr>
          <a:xfrm>
            <a:off x="10572700" y="2297276"/>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5" name="Google Shape;5305;p50"/>
          <p:cNvSpPr/>
          <p:nvPr/>
        </p:nvSpPr>
        <p:spPr>
          <a:xfrm>
            <a:off x="10389255" y="242279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6" name="Google Shape;5306;p50"/>
          <p:cNvSpPr/>
          <p:nvPr/>
        </p:nvSpPr>
        <p:spPr>
          <a:xfrm>
            <a:off x="10266957" y="223451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7" name="Google Shape;5307;p50"/>
          <p:cNvSpPr/>
          <p:nvPr/>
        </p:nvSpPr>
        <p:spPr>
          <a:xfrm>
            <a:off x="10450403" y="2360035"/>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8" name="Google Shape;5308;p50"/>
          <p:cNvSpPr/>
          <p:nvPr/>
        </p:nvSpPr>
        <p:spPr>
          <a:xfrm>
            <a:off x="8982840" y="1732444"/>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09" name="Google Shape;5309;p50"/>
          <p:cNvSpPr/>
          <p:nvPr/>
        </p:nvSpPr>
        <p:spPr>
          <a:xfrm>
            <a:off x="8432503" y="3364180"/>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0" name="Google Shape;5310;p50"/>
          <p:cNvSpPr/>
          <p:nvPr/>
        </p:nvSpPr>
        <p:spPr>
          <a:xfrm>
            <a:off x="9349731" y="1920721"/>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1" name="Google Shape;5311;p50"/>
          <p:cNvSpPr/>
          <p:nvPr/>
        </p:nvSpPr>
        <p:spPr>
          <a:xfrm>
            <a:off x="8860543" y="3929012"/>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2" name="Google Shape;5312;p50"/>
          <p:cNvSpPr/>
          <p:nvPr/>
        </p:nvSpPr>
        <p:spPr>
          <a:xfrm>
            <a:off x="9410879" y="2611071"/>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3" name="Google Shape;5313;p50"/>
          <p:cNvSpPr/>
          <p:nvPr/>
        </p:nvSpPr>
        <p:spPr>
          <a:xfrm>
            <a:off x="8615948" y="3050385"/>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4" name="Google Shape;5314;p50"/>
          <p:cNvSpPr/>
          <p:nvPr/>
        </p:nvSpPr>
        <p:spPr>
          <a:xfrm>
            <a:off x="8921691" y="2673831"/>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5" name="Google Shape;5315;p50"/>
          <p:cNvSpPr/>
          <p:nvPr/>
        </p:nvSpPr>
        <p:spPr>
          <a:xfrm>
            <a:off x="9777769" y="1606925"/>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6" name="Google Shape;5316;p50"/>
          <p:cNvSpPr/>
          <p:nvPr/>
        </p:nvSpPr>
        <p:spPr>
          <a:xfrm>
            <a:off x="9838919" y="3113144"/>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7" name="Google Shape;5317;p50"/>
          <p:cNvSpPr/>
          <p:nvPr/>
        </p:nvSpPr>
        <p:spPr>
          <a:xfrm>
            <a:off x="10144660" y="179520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8" name="Google Shape;5318;p50"/>
          <p:cNvSpPr/>
          <p:nvPr/>
        </p:nvSpPr>
        <p:spPr>
          <a:xfrm>
            <a:off x="10083512" y="2736589"/>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19" name="Google Shape;5319;p50"/>
          <p:cNvSpPr/>
          <p:nvPr/>
        </p:nvSpPr>
        <p:spPr>
          <a:xfrm>
            <a:off x="9472027" y="1544167"/>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20" name="Google Shape;5320;p50"/>
          <p:cNvSpPr/>
          <p:nvPr/>
        </p:nvSpPr>
        <p:spPr>
          <a:xfrm>
            <a:off x="9961215" y="1983480"/>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21" name="Google Shape;5321;p50"/>
          <p:cNvSpPr/>
          <p:nvPr/>
        </p:nvSpPr>
        <p:spPr>
          <a:xfrm>
            <a:off x="9900067" y="3175903"/>
            <a:ext cx="80800" cy="101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22" name="Google Shape;5322;p50"/>
          <p:cNvSpPr txBox="1"/>
          <p:nvPr/>
        </p:nvSpPr>
        <p:spPr>
          <a:xfrm>
            <a:off x="9110533" y="4431133"/>
            <a:ext cx="7624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Size</a:t>
            </a:r>
            <a:endParaRPr sz="1600">
              <a:latin typeface="Consolas"/>
              <a:ea typeface="Consolas"/>
              <a:cs typeface="Consolas"/>
              <a:sym typeface="Consolas"/>
            </a:endParaRPr>
          </a:p>
        </p:txBody>
      </p:sp>
      <p:sp>
        <p:nvSpPr>
          <p:cNvPr id="5323" name="Google Shape;5323;p50"/>
          <p:cNvSpPr txBox="1"/>
          <p:nvPr/>
        </p:nvSpPr>
        <p:spPr>
          <a:xfrm rot="-5400000">
            <a:off x="6577167" y="2387433"/>
            <a:ext cx="762400" cy="470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a:t>
            </a:r>
            <a:endParaRPr sz="1600">
              <a:latin typeface="Consolas"/>
              <a:ea typeface="Consolas"/>
              <a:cs typeface="Consolas"/>
              <a:sym typeface="Consolas"/>
            </a:endParaRPr>
          </a:p>
        </p:txBody>
      </p:sp>
      <p:cxnSp>
        <p:nvCxnSpPr>
          <p:cNvPr id="5324" name="Google Shape;5324;p50"/>
          <p:cNvCxnSpPr/>
          <p:nvPr/>
        </p:nvCxnSpPr>
        <p:spPr>
          <a:xfrm rot="10800000" flipH="1">
            <a:off x="7779967" y="1632000"/>
            <a:ext cx="3120800" cy="26464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7286867" y="1307100"/>
            <a:ext cx="10000" cy="31816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7303833" y="4276600"/>
            <a:ext cx="4748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2071733" y="804733"/>
            <a:ext cx="1949200" cy="676800"/>
          </a:xfrm>
          <a:prstGeom prst="rect">
            <a:avLst/>
          </a:prstGeom>
          <a:noFill/>
          <a:ln>
            <a:noFill/>
          </a:ln>
        </p:spPr>
        <p:txBody>
          <a:bodyPr spcFirstLastPara="1" wrap="square" lIns="121900" tIns="121900" rIns="121900" bIns="121900" anchor="t" anchorCtr="0">
            <a:noAutofit/>
          </a:bodyPr>
          <a:lstStyle/>
          <a:p>
            <a:r>
              <a:rPr lang="en" sz="2400"/>
              <a:t>Linear regression</a:t>
            </a:r>
            <a:endParaRPr sz="2400"/>
          </a:p>
        </p:txBody>
      </p:sp>
      <p:sp>
        <p:nvSpPr>
          <p:cNvPr id="5328" name="Google Shape;5328;p50"/>
          <p:cNvSpPr txBox="1"/>
          <p:nvPr/>
        </p:nvSpPr>
        <p:spPr>
          <a:xfrm>
            <a:off x="7800767" y="802467"/>
            <a:ext cx="1222000" cy="676800"/>
          </a:xfrm>
          <a:prstGeom prst="rect">
            <a:avLst/>
          </a:prstGeom>
          <a:noFill/>
          <a:ln>
            <a:noFill/>
          </a:ln>
        </p:spPr>
        <p:txBody>
          <a:bodyPr spcFirstLastPara="1" wrap="square" lIns="121900" tIns="121900" rIns="121900" bIns="121900" anchor="t" anchorCtr="0">
            <a:noAutofit/>
          </a:bodyPr>
          <a:lstStyle/>
          <a:p>
            <a:r>
              <a:rPr lang="en" sz="2400"/>
              <a:t>ReLU(x)</a:t>
            </a:r>
            <a:endParaRPr sz="24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570200" y="1258665"/>
            <a:ext cx="531600" cy="48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Consolas"/>
                <a:ea typeface="Consolas"/>
                <a:cs typeface="Consolas"/>
                <a:sym typeface="Consolas"/>
              </a:rPr>
              <a:t>I</a:t>
            </a:r>
            <a:endParaRPr sz="2400">
              <a:latin typeface="Consolas"/>
              <a:ea typeface="Consolas"/>
              <a:cs typeface="Consolas"/>
              <a:sym typeface="Consolas"/>
            </a:endParaRPr>
          </a:p>
        </p:txBody>
      </p:sp>
      <p:sp>
        <p:nvSpPr>
          <p:cNvPr id="5334" name="Google Shape;5334;p51"/>
          <p:cNvSpPr/>
          <p:nvPr/>
        </p:nvSpPr>
        <p:spPr>
          <a:xfrm>
            <a:off x="1761833" y="414267"/>
            <a:ext cx="1760800" cy="2170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5335" name="Google Shape;5335;p51"/>
          <p:cNvSpPr/>
          <p:nvPr/>
        </p:nvSpPr>
        <p:spPr>
          <a:xfrm>
            <a:off x="558167" y="4038701"/>
            <a:ext cx="531600" cy="529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Consolas"/>
                <a:ea typeface="Consolas"/>
                <a:cs typeface="Consolas"/>
                <a:sym typeface="Consolas"/>
              </a:rPr>
              <a:t>V</a:t>
            </a:r>
            <a:endParaRPr sz="2400">
              <a:latin typeface="Consolas"/>
              <a:ea typeface="Consolas"/>
              <a:cs typeface="Consolas"/>
              <a:sym typeface="Consolas"/>
            </a:endParaRPr>
          </a:p>
        </p:txBody>
      </p:sp>
      <p:sp>
        <p:nvSpPr>
          <p:cNvPr id="5336" name="Google Shape;5336;p51"/>
          <p:cNvSpPr txBox="1"/>
          <p:nvPr/>
        </p:nvSpPr>
        <p:spPr>
          <a:xfrm>
            <a:off x="315767" y="1921500"/>
            <a:ext cx="1016400" cy="430847"/>
          </a:xfrm>
          <a:prstGeom prst="rect">
            <a:avLst/>
          </a:prstGeom>
          <a:noFill/>
          <a:ln>
            <a:noFill/>
          </a:ln>
        </p:spPr>
        <p:txBody>
          <a:bodyPr spcFirstLastPara="1" wrap="square" lIns="121900" tIns="121900" rIns="121900" bIns="121900" anchor="t" anchorCtr="0">
            <a:spAutoFit/>
          </a:bodyPr>
          <a:lstStyle/>
          <a:p>
            <a:r>
              <a:rPr lang="en" sz="1200"/>
              <a:t>128*128*1</a:t>
            </a:r>
            <a:endParaRPr sz="1200"/>
          </a:p>
        </p:txBody>
      </p:sp>
      <p:sp>
        <p:nvSpPr>
          <p:cNvPr id="5337" name="Google Shape;5337;p51"/>
          <p:cNvSpPr txBox="1"/>
          <p:nvPr/>
        </p:nvSpPr>
        <p:spPr>
          <a:xfrm>
            <a:off x="315767" y="4622433"/>
            <a:ext cx="1016400" cy="430847"/>
          </a:xfrm>
          <a:prstGeom prst="rect">
            <a:avLst/>
          </a:prstGeom>
          <a:noFill/>
          <a:ln>
            <a:noFill/>
          </a:ln>
        </p:spPr>
        <p:txBody>
          <a:bodyPr spcFirstLastPara="1" wrap="square" lIns="121900" tIns="121900" rIns="121900" bIns="121900" anchor="t" anchorCtr="0">
            <a:spAutoFit/>
          </a:bodyPr>
          <a:lstStyle/>
          <a:p>
            <a:r>
              <a:rPr lang="en" sz="1200"/>
              <a:t>128*128*1</a:t>
            </a:r>
            <a:endParaRPr sz="1200"/>
          </a:p>
        </p:txBody>
      </p:sp>
      <p:sp>
        <p:nvSpPr>
          <p:cNvPr id="5338" name="Google Shape;5338;p51"/>
          <p:cNvSpPr/>
          <p:nvPr/>
        </p:nvSpPr>
        <p:spPr>
          <a:xfrm rot="7778">
            <a:off x="1860141" y="1061297"/>
            <a:ext cx="353601" cy="8772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067">
                <a:latin typeface="Times New Roman"/>
                <a:ea typeface="Times New Roman"/>
                <a:cs typeface="Times New Roman"/>
                <a:sym typeface="Times New Roman"/>
              </a:rPr>
              <a:t>CONV</a:t>
            </a:r>
            <a:endParaRPr sz="1067">
              <a:latin typeface="Times New Roman"/>
              <a:ea typeface="Times New Roman"/>
              <a:cs typeface="Times New Roman"/>
              <a:sym typeface="Times New Roman"/>
            </a:endParaRPr>
          </a:p>
          <a:p>
            <a:r>
              <a:rPr lang="en" sz="1067">
                <a:latin typeface="Times New Roman"/>
                <a:ea typeface="Times New Roman"/>
                <a:cs typeface="Times New Roman"/>
                <a:sym typeface="Times New Roman"/>
              </a:rPr>
              <a:t>1</a:t>
            </a:r>
            <a:endParaRPr sz="1067">
              <a:latin typeface="Times New Roman"/>
              <a:ea typeface="Times New Roman"/>
              <a:cs typeface="Times New Roman"/>
              <a:sym typeface="Times New Roman"/>
            </a:endParaRPr>
          </a:p>
        </p:txBody>
      </p:sp>
      <p:sp>
        <p:nvSpPr>
          <p:cNvPr id="5339" name="Google Shape;5339;p51"/>
          <p:cNvSpPr/>
          <p:nvPr/>
        </p:nvSpPr>
        <p:spPr>
          <a:xfrm rot="7778">
            <a:off x="2423508" y="1061064"/>
            <a:ext cx="353601" cy="8772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067">
                <a:latin typeface="Times New Roman"/>
                <a:ea typeface="Times New Roman"/>
                <a:cs typeface="Times New Roman"/>
                <a:sym typeface="Times New Roman"/>
              </a:rPr>
              <a:t>CONV</a:t>
            </a:r>
            <a:endParaRPr sz="1067">
              <a:latin typeface="Times New Roman"/>
              <a:ea typeface="Times New Roman"/>
              <a:cs typeface="Times New Roman"/>
              <a:sym typeface="Times New Roman"/>
            </a:endParaRPr>
          </a:p>
          <a:p>
            <a:r>
              <a:rPr lang="en" sz="1067">
                <a:latin typeface="Times New Roman"/>
                <a:ea typeface="Times New Roman"/>
                <a:cs typeface="Times New Roman"/>
                <a:sym typeface="Times New Roman"/>
              </a:rPr>
              <a:t>2</a:t>
            </a:r>
            <a:endParaRPr sz="1067">
              <a:latin typeface="Times New Roman"/>
              <a:ea typeface="Times New Roman"/>
              <a:cs typeface="Times New Roman"/>
              <a:sym typeface="Times New Roman"/>
            </a:endParaRPr>
          </a:p>
        </p:txBody>
      </p:sp>
      <p:sp>
        <p:nvSpPr>
          <p:cNvPr id="5340" name="Google Shape;5340;p51"/>
          <p:cNvSpPr/>
          <p:nvPr/>
        </p:nvSpPr>
        <p:spPr>
          <a:xfrm rot="7778">
            <a:off x="2986874" y="1645331"/>
            <a:ext cx="353601" cy="8772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067">
                <a:latin typeface="Times New Roman"/>
                <a:ea typeface="Times New Roman"/>
                <a:cs typeface="Times New Roman"/>
                <a:sym typeface="Times New Roman"/>
              </a:rPr>
              <a:t>CONV</a:t>
            </a:r>
            <a:endParaRPr sz="1067">
              <a:latin typeface="Times New Roman"/>
              <a:ea typeface="Times New Roman"/>
              <a:cs typeface="Times New Roman"/>
              <a:sym typeface="Times New Roman"/>
            </a:endParaRPr>
          </a:p>
          <a:p>
            <a:r>
              <a:rPr lang="en" sz="1067">
                <a:latin typeface="Times New Roman"/>
                <a:ea typeface="Times New Roman"/>
                <a:cs typeface="Times New Roman"/>
                <a:sym typeface="Times New Roman"/>
              </a:rPr>
              <a:t>4</a:t>
            </a:r>
            <a:endParaRPr sz="1067">
              <a:latin typeface="Times New Roman"/>
              <a:ea typeface="Times New Roman"/>
              <a:cs typeface="Times New Roman"/>
              <a:sym typeface="Times New Roman"/>
            </a:endParaRPr>
          </a:p>
        </p:txBody>
      </p:sp>
      <p:sp>
        <p:nvSpPr>
          <p:cNvPr id="5341" name="Google Shape;5341;p51"/>
          <p:cNvSpPr/>
          <p:nvPr/>
        </p:nvSpPr>
        <p:spPr>
          <a:xfrm rot="7778">
            <a:off x="3021408" y="555597"/>
            <a:ext cx="353601" cy="8772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067">
                <a:latin typeface="Times New Roman"/>
                <a:ea typeface="Times New Roman"/>
                <a:cs typeface="Times New Roman"/>
                <a:sym typeface="Times New Roman"/>
              </a:rPr>
              <a:t>CONV</a:t>
            </a:r>
            <a:endParaRPr sz="1067">
              <a:latin typeface="Times New Roman"/>
              <a:ea typeface="Times New Roman"/>
              <a:cs typeface="Times New Roman"/>
              <a:sym typeface="Times New Roman"/>
            </a:endParaRPr>
          </a:p>
          <a:p>
            <a:r>
              <a:rPr lang="en" sz="1067">
                <a:latin typeface="Times New Roman"/>
                <a:ea typeface="Times New Roman"/>
                <a:cs typeface="Times New Roman"/>
                <a:sym typeface="Times New Roman"/>
              </a:rPr>
              <a:t>3</a:t>
            </a:r>
            <a:endParaRPr sz="1067">
              <a:latin typeface="Times New Roman"/>
              <a:ea typeface="Times New Roman"/>
              <a:cs typeface="Times New Roman"/>
              <a:sym typeface="Times New Roman"/>
            </a:endParaRPr>
          </a:p>
        </p:txBody>
      </p:sp>
      <p:sp>
        <p:nvSpPr>
          <p:cNvPr id="5342" name="Google Shape;5342;p51"/>
          <p:cNvSpPr/>
          <p:nvPr/>
        </p:nvSpPr>
        <p:spPr>
          <a:xfrm>
            <a:off x="3874917" y="626867"/>
            <a:ext cx="603200" cy="5968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43" name="Google Shape;5343;p51"/>
          <p:cNvSpPr/>
          <p:nvPr/>
        </p:nvSpPr>
        <p:spPr>
          <a:xfrm>
            <a:off x="3868433" y="1690467"/>
            <a:ext cx="603200" cy="5968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44" name="Google Shape;5344;p51"/>
          <p:cNvSpPr/>
          <p:nvPr/>
        </p:nvSpPr>
        <p:spPr>
          <a:xfrm>
            <a:off x="5331551" y="988684"/>
            <a:ext cx="603200" cy="5968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45" name="Google Shape;5345;p51"/>
          <p:cNvSpPr/>
          <p:nvPr/>
        </p:nvSpPr>
        <p:spPr>
          <a:xfrm>
            <a:off x="4910651" y="1413851"/>
            <a:ext cx="603200" cy="5968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46" name="Google Shape;5346;p51"/>
          <p:cNvSpPr/>
          <p:nvPr/>
        </p:nvSpPr>
        <p:spPr>
          <a:xfrm>
            <a:off x="6323667" y="414267"/>
            <a:ext cx="1628800" cy="21708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5347" name="Google Shape;5347;p51"/>
          <p:cNvSpPr/>
          <p:nvPr/>
        </p:nvSpPr>
        <p:spPr>
          <a:xfrm rot="7778">
            <a:off x="6414257" y="1067497"/>
            <a:ext cx="353601" cy="8772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067">
                <a:latin typeface="Times New Roman"/>
                <a:ea typeface="Times New Roman"/>
                <a:cs typeface="Times New Roman"/>
                <a:sym typeface="Times New Roman"/>
              </a:rPr>
              <a:t>CONV</a:t>
            </a:r>
            <a:endParaRPr sz="1067">
              <a:latin typeface="Times New Roman"/>
              <a:ea typeface="Times New Roman"/>
              <a:cs typeface="Times New Roman"/>
              <a:sym typeface="Times New Roman"/>
            </a:endParaRPr>
          </a:p>
          <a:p>
            <a:r>
              <a:rPr lang="en" sz="1067">
                <a:latin typeface="Times New Roman"/>
                <a:ea typeface="Times New Roman"/>
                <a:cs typeface="Times New Roman"/>
                <a:sym typeface="Times New Roman"/>
              </a:rPr>
              <a:t>5</a:t>
            </a:r>
            <a:endParaRPr sz="1067">
              <a:latin typeface="Times New Roman"/>
              <a:ea typeface="Times New Roman"/>
              <a:cs typeface="Times New Roman"/>
              <a:sym typeface="Times New Roman"/>
            </a:endParaRPr>
          </a:p>
        </p:txBody>
      </p:sp>
      <p:sp>
        <p:nvSpPr>
          <p:cNvPr id="5348" name="Google Shape;5348;p51"/>
          <p:cNvSpPr/>
          <p:nvPr/>
        </p:nvSpPr>
        <p:spPr>
          <a:xfrm rot="7778">
            <a:off x="6957774" y="1061064"/>
            <a:ext cx="353601" cy="8772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067">
                <a:latin typeface="Times New Roman"/>
                <a:ea typeface="Times New Roman"/>
                <a:cs typeface="Times New Roman"/>
                <a:sym typeface="Times New Roman"/>
              </a:rPr>
              <a:t>CONV</a:t>
            </a:r>
            <a:endParaRPr sz="1067">
              <a:latin typeface="Times New Roman"/>
              <a:ea typeface="Times New Roman"/>
              <a:cs typeface="Times New Roman"/>
              <a:sym typeface="Times New Roman"/>
            </a:endParaRPr>
          </a:p>
          <a:p>
            <a:r>
              <a:rPr lang="en" sz="1067">
                <a:latin typeface="Times New Roman"/>
                <a:ea typeface="Times New Roman"/>
                <a:cs typeface="Times New Roman"/>
                <a:sym typeface="Times New Roman"/>
              </a:rPr>
              <a:t>6</a:t>
            </a:r>
            <a:endParaRPr sz="1067">
              <a:latin typeface="Times New Roman"/>
              <a:ea typeface="Times New Roman"/>
              <a:cs typeface="Times New Roman"/>
              <a:sym typeface="Times New Roman"/>
            </a:endParaRPr>
          </a:p>
        </p:txBody>
      </p:sp>
      <p:sp>
        <p:nvSpPr>
          <p:cNvPr id="5349" name="Google Shape;5349;p51"/>
          <p:cNvSpPr/>
          <p:nvPr/>
        </p:nvSpPr>
        <p:spPr>
          <a:xfrm rot="7778">
            <a:off x="7501257" y="1061064"/>
            <a:ext cx="353601" cy="8772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r>
              <a:rPr lang="en" sz="1067">
                <a:latin typeface="Times New Roman"/>
                <a:ea typeface="Times New Roman"/>
                <a:cs typeface="Times New Roman"/>
                <a:sym typeface="Times New Roman"/>
              </a:rPr>
              <a:t>CONV</a:t>
            </a:r>
            <a:endParaRPr sz="1067">
              <a:latin typeface="Times New Roman"/>
              <a:ea typeface="Times New Roman"/>
              <a:cs typeface="Times New Roman"/>
              <a:sym typeface="Times New Roman"/>
            </a:endParaRPr>
          </a:p>
          <a:p>
            <a:r>
              <a:rPr lang="en" sz="1067">
                <a:latin typeface="Times New Roman"/>
                <a:ea typeface="Times New Roman"/>
                <a:cs typeface="Times New Roman"/>
                <a:sym typeface="Times New Roman"/>
              </a:rPr>
              <a:t>7</a:t>
            </a:r>
            <a:endParaRPr sz="1067">
              <a:latin typeface="Times New Roman"/>
              <a:ea typeface="Times New Roman"/>
              <a:cs typeface="Times New Roman"/>
              <a:sym typeface="Times New Roman"/>
            </a:endParaRPr>
          </a:p>
        </p:txBody>
      </p:sp>
      <p:sp>
        <p:nvSpPr>
          <p:cNvPr id="5350" name="Google Shape;5350;p51"/>
          <p:cNvSpPr/>
          <p:nvPr/>
        </p:nvSpPr>
        <p:spPr>
          <a:xfrm>
            <a:off x="8439533" y="1265100"/>
            <a:ext cx="660000" cy="4820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Consolas"/>
                <a:ea typeface="Consolas"/>
                <a:cs typeface="Consolas"/>
                <a:sym typeface="Consolas"/>
              </a:rPr>
              <a:t>I1</a:t>
            </a:r>
            <a:endParaRPr sz="2400">
              <a:latin typeface="Consolas"/>
              <a:ea typeface="Consolas"/>
              <a:cs typeface="Consolas"/>
              <a:sym typeface="Consolas"/>
            </a:endParaRPr>
          </a:p>
        </p:txBody>
      </p:sp>
      <p:sp>
        <p:nvSpPr>
          <p:cNvPr id="5351" name="Google Shape;5351;p51"/>
          <p:cNvSpPr txBox="1"/>
          <p:nvPr/>
        </p:nvSpPr>
        <p:spPr>
          <a:xfrm>
            <a:off x="8264367" y="1773467"/>
            <a:ext cx="1016400" cy="430847"/>
          </a:xfrm>
          <a:prstGeom prst="rect">
            <a:avLst/>
          </a:prstGeom>
          <a:noFill/>
          <a:ln>
            <a:noFill/>
          </a:ln>
        </p:spPr>
        <p:txBody>
          <a:bodyPr spcFirstLastPara="1" wrap="square" lIns="121900" tIns="121900" rIns="121900" bIns="121900" anchor="t" anchorCtr="0">
            <a:spAutoFit/>
          </a:bodyPr>
          <a:lstStyle/>
          <a:p>
            <a:r>
              <a:rPr lang="en" sz="1200"/>
              <a:t>128*128*1</a:t>
            </a:r>
            <a:endParaRPr sz="1200"/>
          </a:p>
        </p:txBody>
      </p:sp>
      <p:cxnSp>
        <p:nvCxnSpPr>
          <p:cNvPr id="5352" name="Google Shape;5352;p51"/>
          <p:cNvCxnSpPr>
            <a:stCxn id="5333" idx="3"/>
            <a:endCxn id="5334" idx="1"/>
          </p:cNvCxnSpPr>
          <p:nvPr/>
        </p:nvCxnSpPr>
        <p:spPr>
          <a:xfrm>
            <a:off x="1101800" y="1499665"/>
            <a:ext cx="660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2213740" y="1499097"/>
            <a:ext cx="209600" cy="12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777107" y="993664"/>
            <a:ext cx="244400" cy="5064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777107" y="1500064"/>
            <a:ext cx="209600" cy="5836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3375007" y="994597"/>
            <a:ext cx="502800" cy="12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3340473" y="2084331"/>
            <a:ext cx="508000" cy="76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4478117" y="725517"/>
            <a:ext cx="1354800" cy="2632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4072136" y="2010616"/>
            <a:ext cx="940400" cy="1780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5513851" y="1499701"/>
            <a:ext cx="810000" cy="128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6767856" y="1499297"/>
            <a:ext cx="190000" cy="72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7311373" y="1499264"/>
            <a:ext cx="190000" cy="8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7854856" y="1500064"/>
            <a:ext cx="584800" cy="60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2017033" y="4062300"/>
            <a:ext cx="1250400" cy="482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Consolas"/>
                <a:ea typeface="Consolas"/>
                <a:cs typeface="Consolas"/>
                <a:sym typeface="Consolas"/>
              </a:rPr>
              <a:t>ENcoder</a:t>
            </a:r>
            <a:endParaRPr sz="2400">
              <a:latin typeface="Consolas"/>
              <a:ea typeface="Consolas"/>
              <a:cs typeface="Consolas"/>
              <a:sym typeface="Consolas"/>
            </a:endParaRPr>
          </a:p>
        </p:txBody>
      </p:sp>
      <p:sp>
        <p:nvSpPr>
          <p:cNvPr id="5365" name="Google Shape;5365;p51"/>
          <p:cNvSpPr/>
          <p:nvPr/>
        </p:nvSpPr>
        <p:spPr>
          <a:xfrm>
            <a:off x="3848451" y="3226067"/>
            <a:ext cx="603200" cy="5968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66" name="Google Shape;5366;p51"/>
          <p:cNvSpPr/>
          <p:nvPr/>
        </p:nvSpPr>
        <p:spPr>
          <a:xfrm>
            <a:off x="3736100" y="4456433"/>
            <a:ext cx="603200" cy="5968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67" name="Google Shape;5367;p51"/>
          <p:cNvSpPr/>
          <p:nvPr/>
        </p:nvSpPr>
        <p:spPr>
          <a:xfrm>
            <a:off x="5177084" y="3393400"/>
            <a:ext cx="603200" cy="5968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68" name="Google Shape;5368;p51"/>
          <p:cNvSpPr/>
          <p:nvPr/>
        </p:nvSpPr>
        <p:spPr>
          <a:xfrm>
            <a:off x="4738067" y="3845767"/>
            <a:ext cx="603200" cy="5968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369" name="Google Shape;5369;p51"/>
          <p:cNvSpPr/>
          <p:nvPr/>
        </p:nvSpPr>
        <p:spPr>
          <a:xfrm>
            <a:off x="6604467" y="3738017"/>
            <a:ext cx="1250400" cy="4820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Consolas"/>
                <a:ea typeface="Consolas"/>
                <a:cs typeface="Consolas"/>
                <a:sym typeface="Consolas"/>
              </a:rPr>
              <a:t>Decoder</a:t>
            </a:r>
            <a:endParaRPr sz="2400">
              <a:latin typeface="Consolas"/>
              <a:ea typeface="Consolas"/>
              <a:cs typeface="Consolas"/>
              <a:sym typeface="Consolas"/>
            </a:endParaRPr>
          </a:p>
        </p:txBody>
      </p:sp>
      <p:cxnSp>
        <p:nvCxnSpPr>
          <p:cNvPr id="5370" name="Google Shape;5370;p51"/>
          <p:cNvCxnSpPr>
            <a:endCxn id="5364" idx="1"/>
          </p:cNvCxnSpPr>
          <p:nvPr/>
        </p:nvCxnSpPr>
        <p:spPr>
          <a:xfrm>
            <a:off x="1089833" y="4303300"/>
            <a:ext cx="9272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3267433" y="3724100"/>
            <a:ext cx="581200" cy="5792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3267433" y="4303300"/>
            <a:ext cx="468800" cy="6512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4451651" y="3324717"/>
            <a:ext cx="1226800" cy="688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3939803" y="4442583"/>
            <a:ext cx="900000" cy="512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5341267" y="3944417"/>
            <a:ext cx="1263200" cy="344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8506767" y="3705835"/>
            <a:ext cx="531600" cy="529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Consolas"/>
                <a:ea typeface="Consolas"/>
                <a:cs typeface="Consolas"/>
                <a:sym typeface="Consolas"/>
              </a:rPr>
              <a:t>V1</a:t>
            </a:r>
            <a:endParaRPr sz="2400">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7854867" y="3970617"/>
            <a:ext cx="652000" cy="84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953800" y="2674134"/>
            <a:ext cx="1164400" cy="984845"/>
          </a:xfrm>
          <a:prstGeom prst="rect">
            <a:avLst/>
          </a:prstGeom>
          <a:noFill/>
          <a:ln>
            <a:noFill/>
          </a:ln>
        </p:spPr>
        <p:txBody>
          <a:bodyPr spcFirstLastPara="1" wrap="square" lIns="121900" tIns="121900" rIns="121900" bIns="121900" anchor="t" anchorCtr="0">
            <a:spAutoFit/>
          </a:bodyPr>
          <a:lstStyle/>
          <a:p>
            <a:r>
              <a:rPr lang="en" sz="2400"/>
              <a:t>Encoder</a:t>
            </a:r>
            <a:endParaRPr sz="2400"/>
          </a:p>
        </p:txBody>
      </p:sp>
      <p:sp>
        <p:nvSpPr>
          <p:cNvPr id="5379" name="Google Shape;5379;p51"/>
          <p:cNvSpPr txBox="1"/>
          <p:nvPr/>
        </p:nvSpPr>
        <p:spPr>
          <a:xfrm>
            <a:off x="6611300" y="2733334"/>
            <a:ext cx="1263200" cy="984845"/>
          </a:xfrm>
          <a:prstGeom prst="rect">
            <a:avLst/>
          </a:prstGeom>
          <a:noFill/>
          <a:ln>
            <a:noFill/>
          </a:ln>
        </p:spPr>
        <p:txBody>
          <a:bodyPr spcFirstLastPara="1" wrap="square" lIns="121900" tIns="121900" rIns="121900" bIns="121900" anchor="t" anchorCtr="0">
            <a:spAutoFit/>
          </a:bodyPr>
          <a:lstStyle/>
          <a:p>
            <a:r>
              <a:rPr lang="en" sz="2400"/>
              <a:t>Decoder</a:t>
            </a:r>
            <a:endParaRPr sz="2400"/>
          </a:p>
        </p:txBody>
      </p:sp>
      <p:sp>
        <p:nvSpPr>
          <p:cNvPr id="5380" name="Google Shape;5380;p51"/>
          <p:cNvSpPr txBox="1"/>
          <p:nvPr/>
        </p:nvSpPr>
        <p:spPr>
          <a:xfrm>
            <a:off x="8304533" y="4483167"/>
            <a:ext cx="1016400" cy="430847"/>
          </a:xfrm>
          <a:prstGeom prst="rect">
            <a:avLst/>
          </a:prstGeom>
          <a:noFill/>
          <a:ln>
            <a:noFill/>
          </a:ln>
        </p:spPr>
        <p:txBody>
          <a:bodyPr spcFirstLastPara="1" wrap="square" lIns="121900" tIns="121900" rIns="121900" bIns="121900" anchor="t" anchorCtr="0">
            <a:spAutoFit/>
          </a:bodyPr>
          <a:lstStyle/>
          <a:p>
            <a:r>
              <a:rPr lang="en" sz="1200"/>
              <a:t>128*128*1</a:t>
            </a:r>
            <a:endParaRPr sz="1200"/>
          </a:p>
        </p:txBody>
      </p:sp>
      <p:sp>
        <p:nvSpPr>
          <p:cNvPr id="5381" name="Google Shape;5381;p51"/>
          <p:cNvSpPr txBox="1"/>
          <p:nvPr/>
        </p:nvSpPr>
        <p:spPr>
          <a:xfrm>
            <a:off x="4193733" y="98667"/>
            <a:ext cx="1628800" cy="615513"/>
          </a:xfrm>
          <a:prstGeom prst="rect">
            <a:avLst/>
          </a:prstGeom>
          <a:noFill/>
          <a:ln>
            <a:noFill/>
          </a:ln>
        </p:spPr>
        <p:txBody>
          <a:bodyPr spcFirstLastPara="1" wrap="square" lIns="121900" tIns="121900" rIns="121900" bIns="121900" anchor="t" anchorCtr="0">
            <a:spAutoFit/>
          </a:bodyPr>
          <a:lstStyle/>
          <a:p>
            <a:r>
              <a:rPr lang="en" sz="2400"/>
              <a:t>Training</a:t>
            </a:r>
            <a:endParaRPr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445201" y="3228468"/>
            <a:ext cx="3954800" cy="8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1221361" y="4783369"/>
            <a:ext cx="6807600" cy="12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551801" y="1101301"/>
            <a:ext cx="5546369" cy="3644233"/>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txBody>
          <a:bodyPr/>
          <a:lstStyle/>
          <a:p>
            <a:endParaRPr lang="en-SG"/>
          </a:p>
        </p:txBody>
      </p:sp>
      <p:sp>
        <p:nvSpPr>
          <p:cNvPr id="5389" name="Google Shape;5389;p52"/>
          <p:cNvSpPr/>
          <p:nvPr/>
        </p:nvSpPr>
        <p:spPr>
          <a:xfrm>
            <a:off x="1540301" y="2092434"/>
            <a:ext cx="5436367" cy="2652985"/>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txBody>
          <a:bodyPr/>
          <a:lstStyle/>
          <a:p>
            <a:endParaRPr lang="en-SG"/>
          </a:p>
        </p:txBody>
      </p:sp>
      <p:sp>
        <p:nvSpPr>
          <p:cNvPr id="5390" name="Google Shape;5390;p52"/>
          <p:cNvSpPr/>
          <p:nvPr/>
        </p:nvSpPr>
        <p:spPr>
          <a:xfrm>
            <a:off x="1591867" y="2723167"/>
            <a:ext cx="5386267" cy="2002333"/>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txBody>
          <a:bodyPr/>
          <a:lstStyle/>
          <a:p>
            <a:endParaRPr lang="en-SG"/>
          </a:p>
        </p:txBody>
      </p:sp>
      <p:sp>
        <p:nvSpPr>
          <p:cNvPr id="5391" name="Google Shape;5391;p52"/>
          <p:cNvSpPr/>
          <p:nvPr/>
        </p:nvSpPr>
        <p:spPr>
          <a:xfrm>
            <a:off x="1601868" y="3429000"/>
            <a:ext cx="5346233" cy="1316528"/>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txBody>
          <a:bodyPr/>
          <a:lstStyle/>
          <a:p>
            <a:endParaRPr lang="en-SG"/>
          </a:p>
        </p:txBody>
      </p:sp>
      <p:sp>
        <p:nvSpPr>
          <p:cNvPr id="5392" name="Google Shape;5392;p52"/>
          <p:cNvSpPr txBox="1"/>
          <p:nvPr/>
        </p:nvSpPr>
        <p:spPr>
          <a:xfrm>
            <a:off x="7308533" y="901067"/>
            <a:ext cx="1441600" cy="400400"/>
          </a:xfrm>
          <a:prstGeom prst="rect">
            <a:avLst/>
          </a:prstGeom>
          <a:noFill/>
          <a:ln w="9525"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i="1">
                <a:latin typeface="Nanum Gothic"/>
                <a:ea typeface="Nanum Gothic"/>
                <a:cs typeface="Nanum Gothic"/>
                <a:sym typeface="Nanum Gothic"/>
              </a:rPr>
              <a:t>Large NN</a:t>
            </a:r>
            <a:endParaRPr sz="2400" i="1">
              <a:latin typeface="Nanum Gothic"/>
              <a:ea typeface="Nanum Gothic"/>
              <a:cs typeface="Nanum Gothic"/>
              <a:sym typeface="Nanum Gothic"/>
            </a:endParaRPr>
          </a:p>
        </p:txBody>
      </p:sp>
      <p:sp>
        <p:nvSpPr>
          <p:cNvPr id="5393" name="Google Shape;5393;p52"/>
          <p:cNvSpPr txBox="1"/>
          <p:nvPr/>
        </p:nvSpPr>
        <p:spPr>
          <a:xfrm>
            <a:off x="7308533" y="1845133"/>
            <a:ext cx="1441600" cy="400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i="1">
                <a:latin typeface="Nanum Gothic"/>
                <a:ea typeface="Nanum Gothic"/>
                <a:cs typeface="Nanum Gothic"/>
                <a:sym typeface="Nanum Gothic"/>
              </a:rPr>
              <a:t>Med NN</a:t>
            </a:r>
            <a:endParaRPr sz="2400" i="1">
              <a:latin typeface="Nanum Gothic"/>
              <a:ea typeface="Nanum Gothic"/>
              <a:cs typeface="Nanum Gothic"/>
              <a:sym typeface="Nanum Gothic"/>
            </a:endParaRPr>
          </a:p>
        </p:txBody>
      </p:sp>
      <p:sp>
        <p:nvSpPr>
          <p:cNvPr id="5394" name="Google Shape;5394;p52"/>
          <p:cNvSpPr txBox="1"/>
          <p:nvPr/>
        </p:nvSpPr>
        <p:spPr>
          <a:xfrm>
            <a:off x="7308533" y="2598967"/>
            <a:ext cx="1441600" cy="400400"/>
          </a:xfrm>
          <a:prstGeom prst="rect">
            <a:avLst/>
          </a:prstGeom>
          <a:noFill/>
          <a:ln w="9525" cap="flat" cmpd="sng">
            <a:solidFill>
              <a:srgbClr val="93C47D"/>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i="1">
                <a:latin typeface="Nanum Gothic"/>
                <a:ea typeface="Nanum Gothic"/>
                <a:cs typeface="Nanum Gothic"/>
                <a:sym typeface="Nanum Gothic"/>
              </a:rPr>
              <a:t>Small NN</a:t>
            </a:r>
            <a:endParaRPr sz="2400" i="1">
              <a:latin typeface="Nanum Gothic"/>
              <a:ea typeface="Nanum Gothic"/>
              <a:cs typeface="Nanum Gothic"/>
              <a:sym typeface="Nanum Gothic"/>
            </a:endParaRPr>
          </a:p>
        </p:txBody>
      </p:sp>
      <p:sp>
        <p:nvSpPr>
          <p:cNvPr id="5395" name="Google Shape;5395;p52"/>
          <p:cNvSpPr txBox="1"/>
          <p:nvPr/>
        </p:nvSpPr>
        <p:spPr>
          <a:xfrm>
            <a:off x="7308533" y="3429000"/>
            <a:ext cx="1441600" cy="645600"/>
          </a:xfrm>
          <a:prstGeom prst="rect">
            <a:avLst/>
          </a:prstGeom>
          <a:no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algn="ctr"/>
            <a:r>
              <a:rPr lang="en" sz="2400" i="1">
                <a:latin typeface="Nanum Gothic"/>
                <a:ea typeface="Nanum Gothic"/>
                <a:cs typeface="Nanum Gothic"/>
                <a:sym typeface="Nanum Gothic"/>
              </a:rPr>
              <a:t>SVM,LR etc</a:t>
            </a:r>
            <a:endParaRPr sz="2400" i="1">
              <a:latin typeface="Nanum Gothic"/>
              <a:ea typeface="Nanum Gothic"/>
              <a:cs typeface="Nanum Gothic"/>
              <a:sym typeface="Nanum Gothic"/>
            </a:endParaRPr>
          </a:p>
        </p:txBody>
      </p:sp>
      <p:sp>
        <p:nvSpPr>
          <p:cNvPr id="5396" name="Google Shape;5396;p52"/>
          <p:cNvSpPr txBox="1"/>
          <p:nvPr/>
        </p:nvSpPr>
        <p:spPr>
          <a:xfrm>
            <a:off x="844933" y="2522933"/>
            <a:ext cx="627600" cy="400400"/>
          </a:xfrm>
          <a:prstGeom prst="rect">
            <a:avLst/>
          </a:prstGeom>
          <a:noFill/>
          <a:ln w="9525" cap="flat" cmpd="sng">
            <a:solidFill>
              <a:srgbClr val="000000"/>
            </a:solidFill>
            <a:prstDash val="dot"/>
            <a:round/>
            <a:headEnd type="none" w="sm" len="sm"/>
            <a:tailEnd type="none" w="sm" len="sm"/>
          </a:ln>
        </p:spPr>
        <p:txBody>
          <a:bodyPr spcFirstLastPara="1" wrap="square" lIns="121900" tIns="121900" rIns="121900" bIns="121900" anchor="ctr" anchorCtr="0">
            <a:noAutofit/>
          </a:bodyPr>
          <a:lstStyle/>
          <a:p>
            <a:pPr algn="ctr"/>
            <a:r>
              <a:rPr lang="en" sz="2400">
                <a:latin typeface="Consolas"/>
                <a:ea typeface="Consolas"/>
                <a:cs typeface="Consolas"/>
                <a:sym typeface="Consolas"/>
              </a:rPr>
              <a:t>η</a:t>
            </a:r>
            <a:endParaRPr sz="2400">
              <a:latin typeface="Consolas"/>
              <a:ea typeface="Consolas"/>
              <a:cs typeface="Consolas"/>
              <a:sym typeface="Consolas"/>
            </a:endParaRPr>
          </a:p>
        </p:txBody>
      </p:sp>
      <p:sp>
        <p:nvSpPr>
          <p:cNvPr id="5397" name="Google Shape;5397;p52"/>
          <p:cNvSpPr txBox="1"/>
          <p:nvPr/>
        </p:nvSpPr>
        <p:spPr>
          <a:xfrm>
            <a:off x="4251867" y="4928700"/>
            <a:ext cx="2065600" cy="476400"/>
          </a:xfrm>
          <a:prstGeom prst="rect">
            <a:avLst/>
          </a:prstGeom>
          <a:noFill/>
          <a:ln>
            <a:noFill/>
          </a:ln>
        </p:spPr>
        <p:txBody>
          <a:bodyPr spcFirstLastPara="1" wrap="square" lIns="121900" tIns="121900" rIns="121900" bIns="121900" anchor="ctr" anchorCtr="0">
            <a:noAutofit/>
          </a:bodyPr>
          <a:lstStyle/>
          <a:p>
            <a:pPr algn="ctr"/>
            <a:r>
              <a:rPr lang="en" sz="2400">
                <a:latin typeface="Consolas"/>
                <a:ea typeface="Consolas"/>
                <a:cs typeface="Consolas"/>
                <a:sym typeface="Consolas"/>
              </a:rPr>
              <a:t>Amount of Data</a:t>
            </a:r>
            <a:endParaRPr sz="2400">
              <a:latin typeface="Consolas"/>
              <a:ea typeface="Consolas"/>
              <a:cs typeface="Consolas"/>
              <a:sym typeface="Consolas"/>
            </a:endParaRPr>
          </a:p>
        </p:txBody>
      </p:sp>
      <p:sp>
        <p:nvSpPr>
          <p:cNvPr id="5398" name="Google Shape;5398;p52"/>
          <p:cNvSpPr txBox="1"/>
          <p:nvPr/>
        </p:nvSpPr>
        <p:spPr>
          <a:xfrm>
            <a:off x="3803733" y="5720533"/>
            <a:ext cx="4044000" cy="676800"/>
          </a:xfrm>
          <a:prstGeom prst="rect">
            <a:avLst/>
          </a:prstGeom>
          <a:noFill/>
          <a:ln>
            <a:noFill/>
          </a:ln>
        </p:spPr>
        <p:txBody>
          <a:bodyPr spcFirstLastPara="1" wrap="square" lIns="121900" tIns="121900" rIns="121900" bIns="121900" anchor="t" anchorCtr="0">
            <a:noAutofit/>
          </a:bodyPr>
          <a:lstStyle/>
          <a:p>
            <a:r>
              <a:rPr lang="en" sz="2400"/>
              <a:t>Why does Deep learning work?</a:t>
            </a:r>
            <a:endParaRPr sz="2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5981277" y="1199988"/>
            <a:ext cx="790800" cy="8156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rPr>
              <a:t>a</a:t>
            </a:r>
            <a:r>
              <a:rPr lang="en" sz="1467" baseline="30000">
                <a:solidFill>
                  <a:schemeClr val="dk1"/>
                </a:solidFill>
              </a:rPr>
              <a:t>[1]</a:t>
            </a:r>
            <a:r>
              <a:rPr lang="en" sz="1467" baseline="-25000">
                <a:solidFill>
                  <a:schemeClr val="dk1"/>
                </a:solidFill>
              </a:rPr>
              <a:t>1</a:t>
            </a:r>
            <a:endParaRPr sz="1600" baseline="-25000"/>
          </a:p>
        </p:txBody>
      </p:sp>
      <p:sp>
        <p:nvSpPr>
          <p:cNvPr id="5404" name="Google Shape;5404;p53"/>
          <p:cNvSpPr/>
          <p:nvPr/>
        </p:nvSpPr>
        <p:spPr>
          <a:xfrm>
            <a:off x="5981277" y="2387551"/>
            <a:ext cx="790800" cy="8156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rPr>
              <a:t>a</a:t>
            </a:r>
            <a:r>
              <a:rPr lang="en" sz="1467" baseline="30000">
                <a:solidFill>
                  <a:schemeClr val="dk1"/>
                </a:solidFill>
              </a:rPr>
              <a:t>[1]</a:t>
            </a:r>
            <a:r>
              <a:rPr lang="en" sz="1467" baseline="-25000">
                <a:solidFill>
                  <a:schemeClr val="dk1"/>
                </a:solidFill>
              </a:rPr>
              <a:t>2</a:t>
            </a:r>
            <a:endParaRPr sz="2133">
              <a:solidFill>
                <a:schemeClr val="dk1"/>
              </a:solidFill>
            </a:endParaRPr>
          </a:p>
        </p:txBody>
      </p:sp>
      <p:sp>
        <p:nvSpPr>
          <p:cNvPr id="5405" name="Google Shape;5405;p53"/>
          <p:cNvSpPr/>
          <p:nvPr/>
        </p:nvSpPr>
        <p:spPr>
          <a:xfrm>
            <a:off x="5981277" y="3575115"/>
            <a:ext cx="790800" cy="8156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rPr>
              <a:t>a</a:t>
            </a:r>
            <a:r>
              <a:rPr lang="en" sz="1467" baseline="30000">
                <a:solidFill>
                  <a:schemeClr val="dk1"/>
                </a:solidFill>
              </a:rPr>
              <a:t>[1]</a:t>
            </a:r>
            <a:r>
              <a:rPr lang="en" sz="1467" baseline="-25000">
                <a:solidFill>
                  <a:schemeClr val="dk1"/>
                </a:solidFill>
              </a:rPr>
              <a:t>3</a:t>
            </a:r>
            <a:endParaRPr sz="2133">
              <a:solidFill>
                <a:schemeClr val="dk1"/>
              </a:solidFill>
            </a:endParaRPr>
          </a:p>
        </p:txBody>
      </p:sp>
      <p:sp>
        <p:nvSpPr>
          <p:cNvPr id="5406" name="Google Shape;5406;p53"/>
          <p:cNvSpPr txBox="1"/>
          <p:nvPr/>
        </p:nvSpPr>
        <p:spPr>
          <a:xfrm>
            <a:off x="3857248" y="698411"/>
            <a:ext cx="1091200" cy="501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Input</a:t>
            </a:r>
            <a:endParaRPr sz="1600">
              <a:latin typeface="Consolas"/>
              <a:ea typeface="Consolas"/>
              <a:cs typeface="Consolas"/>
              <a:sym typeface="Consolas"/>
            </a:endParaRPr>
          </a:p>
        </p:txBody>
      </p:sp>
      <p:sp>
        <p:nvSpPr>
          <p:cNvPr id="5407" name="Google Shape;5407;p53"/>
          <p:cNvSpPr txBox="1"/>
          <p:nvPr/>
        </p:nvSpPr>
        <p:spPr>
          <a:xfrm>
            <a:off x="5795044" y="417800"/>
            <a:ext cx="1091200" cy="501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Hidden</a:t>
            </a:r>
            <a:endParaRPr sz="1600">
              <a:latin typeface="Consolas"/>
              <a:ea typeface="Consolas"/>
              <a:cs typeface="Consolas"/>
              <a:sym typeface="Consolas"/>
            </a:endParaRPr>
          </a:p>
        </p:txBody>
      </p:sp>
      <p:sp>
        <p:nvSpPr>
          <p:cNvPr id="5408" name="Google Shape;5408;p53"/>
          <p:cNvSpPr txBox="1"/>
          <p:nvPr/>
        </p:nvSpPr>
        <p:spPr>
          <a:xfrm>
            <a:off x="7732841" y="698411"/>
            <a:ext cx="1091200" cy="501600"/>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Output</a:t>
            </a:r>
            <a:endParaRPr sz="1600">
              <a:latin typeface="Consolas"/>
              <a:ea typeface="Consolas"/>
              <a:cs typeface="Consolas"/>
              <a:sym typeface="Consolas"/>
            </a:endParaRPr>
          </a:p>
        </p:txBody>
      </p:sp>
      <p:sp>
        <p:nvSpPr>
          <p:cNvPr id="5409" name="Google Shape;5409;p53"/>
          <p:cNvSpPr txBox="1"/>
          <p:nvPr/>
        </p:nvSpPr>
        <p:spPr>
          <a:xfrm>
            <a:off x="3314771" y="5817167"/>
            <a:ext cx="1216800" cy="5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X = A</a:t>
            </a:r>
            <a:r>
              <a:rPr lang="en" sz="2400" baseline="30000">
                <a:latin typeface="Consolas"/>
                <a:ea typeface="Consolas"/>
                <a:cs typeface="Consolas"/>
                <a:sym typeface="Consolas"/>
              </a:rPr>
              <a:t>[0]</a:t>
            </a:r>
            <a:endParaRPr sz="2400" baseline="30000">
              <a:latin typeface="Consolas"/>
              <a:ea typeface="Consolas"/>
              <a:cs typeface="Consolas"/>
              <a:sym typeface="Consolas"/>
            </a:endParaRPr>
          </a:p>
        </p:txBody>
      </p:sp>
      <p:sp>
        <p:nvSpPr>
          <p:cNvPr id="5410" name="Google Shape;5410;p53"/>
          <p:cNvSpPr/>
          <p:nvPr/>
        </p:nvSpPr>
        <p:spPr>
          <a:xfrm>
            <a:off x="5981277" y="4762679"/>
            <a:ext cx="790800" cy="8156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rPr>
              <a:t>a</a:t>
            </a:r>
            <a:r>
              <a:rPr lang="en" sz="1467" baseline="30000">
                <a:solidFill>
                  <a:schemeClr val="dk1"/>
                </a:solidFill>
              </a:rPr>
              <a:t>[1]</a:t>
            </a:r>
            <a:r>
              <a:rPr lang="en" sz="1467" baseline="-25000">
                <a:solidFill>
                  <a:schemeClr val="dk1"/>
                </a:solidFill>
              </a:rPr>
              <a:t>4</a:t>
            </a:r>
            <a:endParaRPr sz="2133">
              <a:solidFill>
                <a:schemeClr val="dk1"/>
              </a:solidFill>
            </a:endParaRPr>
          </a:p>
        </p:txBody>
      </p:sp>
      <p:sp>
        <p:nvSpPr>
          <p:cNvPr id="5411" name="Google Shape;5411;p53"/>
          <p:cNvSpPr/>
          <p:nvPr/>
        </p:nvSpPr>
        <p:spPr>
          <a:xfrm>
            <a:off x="3867041" y="3007741"/>
            <a:ext cx="106000" cy="912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2" name="Google Shape;5412;p53"/>
          <p:cNvSpPr/>
          <p:nvPr/>
        </p:nvSpPr>
        <p:spPr>
          <a:xfrm>
            <a:off x="3867041" y="3364392"/>
            <a:ext cx="106000" cy="912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3" name="Google Shape;5413;p53"/>
          <p:cNvSpPr/>
          <p:nvPr/>
        </p:nvSpPr>
        <p:spPr>
          <a:xfrm>
            <a:off x="3867041" y="3721041"/>
            <a:ext cx="106000" cy="912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4" name="Google Shape;5414;p53"/>
          <p:cNvSpPr/>
          <p:nvPr/>
        </p:nvSpPr>
        <p:spPr>
          <a:xfrm>
            <a:off x="7936029" y="3041068"/>
            <a:ext cx="718400" cy="7436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rPr>
              <a:t>a</a:t>
            </a:r>
            <a:r>
              <a:rPr lang="en" sz="1467" baseline="30000">
                <a:solidFill>
                  <a:schemeClr val="dk1"/>
                </a:solidFill>
              </a:rPr>
              <a:t>[2]</a:t>
            </a:r>
            <a:endParaRPr sz="2133">
              <a:solidFill>
                <a:schemeClr val="dk1"/>
              </a:solidFill>
            </a:endParaRPr>
          </a:p>
        </p:txBody>
      </p:sp>
      <p:cxnSp>
        <p:nvCxnSpPr>
          <p:cNvPr id="5415" name="Google Shape;5415;p53"/>
          <p:cNvCxnSpPr>
            <a:stCxn id="5411" idx="6"/>
            <a:endCxn id="5403" idx="2"/>
          </p:cNvCxnSpPr>
          <p:nvPr/>
        </p:nvCxnSpPr>
        <p:spPr>
          <a:xfrm rot="10800000" flipH="1">
            <a:off x="3973041" y="1607741"/>
            <a:ext cx="2008400" cy="14456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3973041" y="1607592"/>
            <a:ext cx="2008400" cy="18024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3973041" y="1607841"/>
            <a:ext cx="2008400" cy="21588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3973041" y="2795341"/>
            <a:ext cx="2008400" cy="2580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3973041" y="3053341"/>
            <a:ext cx="2008400" cy="9296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3957517" y="3085585"/>
            <a:ext cx="2023600" cy="20848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3973041" y="2795192"/>
            <a:ext cx="2008400" cy="6148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3973041" y="3409992"/>
            <a:ext cx="2008400" cy="5728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3973041" y="3409992"/>
            <a:ext cx="2008400" cy="17604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3973041" y="2795441"/>
            <a:ext cx="2008400" cy="9712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3973041" y="3766641"/>
            <a:ext cx="2008400" cy="2164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3973041" y="3766641"/>
            <a:ext cx="2008400" cy="1404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8654429" y="3410068"/>
            <a:ext cx="911600" cy="28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5623529" y="5817167"/>
            <a:ext cx="1216800" cy="5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a:t>
            </a:r>
            <a:r>
              <a:rPr lang="en" sz="2400" baseline="30000">
                <a:latin typeface="Consolas"/>
                <a:ea typeface="Consolas"/>
                <a:cs typeface="Consolas"/>
                <a:sym typeface="Consolas"/>
              </a:rPr>
              <a:t>[1]</a:t>
            </a:r>
            <a:endParaRPr sz="2400" baseline="30000">
              <a:latin typeface="Consolas"/>
              <a:ea typeface="Consolas"/>
              <a:cs typeface="Consolas"/>
              <a:sym typeface="Consolas"/>
            </a:endParaRPr>
          </a:p>
        </p:txBody>
      </p:sp>
      <p:sp>
        <p:nvSpPr>
          <p:cNvPr id="5430" name="Google Shape;5430;p53"/>
          <p:cNvSpPr txBox="1"/>
          <p:nvPr/>
        </p:nvSpPr>
        <p:spPr>
          <a:xfrm>
            <a:off x="8102629" y="5817167"/>
            <a:ext cx="1216800" cy="5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a:t>
            </a:r>
            <a:r>
              <a:rPr lang="en" sz="2400" baseline="30000">
                <a:latin typeface="Consolas"/>
                <a:ea typeface="Consolas"/>
                <a:cs typeface="Consolas"/>
                <a:sym typeface="Consolas"/>
              </a:rPr>
              <a:t>[2]</a:t>
            </a:r>
            <a:endParaRPr sz="2400" baseline="30000">
              <a:latin typeface="Consolas"/>
              <a:ea typeface="Consolas"/>
              <a:cs typeface="Consolas"/>
              <a:sym typeface="Consolas"/>
            </a:endParaRPr>
          </a:p>
        </p:txBody>
      </p:sp>
      <p:sp>
        <p:nvSpPr>
          <p:cNvPr id="5431" name="Google Shape;5431;p53"/>
          <p:cNvSpPr/>
          <p:nvPr/>
        </p:nvSpPr>
        <p:spPr>
          <a:xfrm>
            <a:off x="3726811" y="2145468"/>
            <a:ext cx="462800" cy="2628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32" name="Google Shape;5432;p53"/>
          <p:cNvSpPr txBox="1"/>
          <p:nvPr/>
        </p:nvSpPr>
        <p:spPr>
          <a:xfrm>
            <a:off x="3040133" y="3162067"/>
            <a:ext cx="602800" cy="5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r>
              <a:rPr lang="en" sz="1600" b="1">
                <a:latin typeface="Consolas"/>
                <a:ea typeface="Consolas"/>
                <a:cs typeface="Consolas"/>
                <a:sym typeface="Consolas"/>
              </a:rPr>
              <a:t>X</a:t>
            </a:r>
            <a:endParaRPr sz="16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6772077" y="3412879"/>
            <a:ext cx="1164000" cy="17576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6772077" y="3412915"/>
            <a:ext cx="1164000" cy="5700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6772077" y="2795351"/>
            <a:ext cx="1164000" cy="6176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6772077" y="1607788"/>
            <a:ext cx="1164000" cy="18052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9566033" y="3159200"/>
            <a:ext cx="602800" cy="5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121900" rIns="121900" bIns="121900" anchor="t" anchorCtr="0">
            <a:noAutofit/>
          </a:bodyPr>
          <a:lstStyle/>
          <a:p>
            <a:pPr algn="ctr">
              <a:buClr>
                <a:schemeClr val="dk1"/>
              </a:buClr>
              <a:buSzPts val="1100"/>
            </a:pPr>
            <a:r>
              <a:rPr lang="en" sz="1467" b="1">
                <a:latin typeface="Consolas"/>
                <a:ea typeface="Consolas"/>
                <a:cs typeface="Consolas"/>
                <a:sym typeface="Consolas"/>
              </a:rPr>
              <a:t>Ŷ</a:t>
            </a:r>
            <a:endParaRPr sz="1600" b="1">
              <a:latin typeface="Consolas"/>
              <a:ea typeface="Consolas"/>
              <a:cs typeface="Consolas"/>
              <a:sym typeface="Consolas"/>
            </a:endParaRPr>
          </a:p>
        </p:txBody>
      </p:sp>
      <p:sp>
        <p:nvSpPr>
          <p:cNvPr id="5437" name="Google Shape;5437;p53"/>
          <p:cNvSpPr txBox="1"/>
          <p:nvPr/>
        </p:nvSpPr>
        <p:spPr>
          <a:xfrm rot="-5400000">
            <a:off x="240200" y="2883600"/>
            <a:ext cx="4044000" cy="676800"/>
          </a:xfrm>
          <a:prstGeom prst="rect">
            <a:avLst/>
          </a:prstGeom>
          <a:noFill/>
          <a:ln>
            <a:noFill/>
          </a:ln>
        </p:spPr>
        <p:txBody>
          <a:bodyPr spcFirstLastPara="1" wrap="square" lIns="121900" tIns="121900" rIns="121900" bIns="121900" anchor="t" anchorCtr="0">
            <a:noAutofit/>
          </a:bodyPr>
          <a:lstStyle/>
          <a:p>
            <a:r>
              <a:rPr lang="en" sz="2400"/>
              <a:t>One hidden layer neural network</a:t>
            </a:r>
            <a:endParaRPr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5168477" y="558751"/>
            <a:ext cx="790800" cy="815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rPr>
              <a:t>a</a:t>
            </a:r>
            <a:r>
              <a:rPr lang="en" sz="1467" baseline="30000">
                <a:solidFill>
                  <a:schemeClr val="dk1"/>
                </a:solidFill>
              </a:rPr>
              <a:t>[1]</a:t>
            </a:r>
            <a:r>
              <a:rPr lang="en" sz="1467" baseline="-25000">
                <a:solidFill>
                  <a:schemeClr val="dk1"/>
                </a:solidFill>
              </a:rPr>
              <a:t>1</a:t>
            </a:r>
            <a:endParaRPr sz="2133">
              <a:solidFill>
                <a:schemeClr val="dk1"/>
              </a:solidFill>
            </a:endParaRPr>
          </a:p>
        </p:txBody>
      </p:sp>
      <p:sp>
        <p:nvSpPr>
          <p:cNvPr id="5443" name="Google Shape;5443;p54"/>
          <p:cNvSpPr/>
          <p:nvPr/>
        </p:nvSpPr>
        <p:spPr>
          <a:xfrm>
            <a:off x="5168477" y="1832015"/>
            <a:ext cx="790800" cy="8156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rPr>
              <a:t>a</a:t>
            </a:r>
            <a:r>
              <a:rPr lang="en" sz="1467" baseline="30000">
                <a:solidFill>
                  <a:schemeClr val="dk1"/>
                </a:solidFill>
              </a:rPr>
              <a:t>[1]</a:t>
            </a:r>
            <a:r>
              <a:rPr lang="en" sz="1467" baseline="-25000">
                <a:solidFill>
                  <a:schemeClr val="dk1"/>
                </a:solidFill>
              </a:rPr>
              <a:t>2</a:t>
            </a:r>
            <a:endParaRPr sz="2133">
              <a:solidFill>
                <a:schemeClr val="dk1"/>
              </a:solidFill>
            </a:endParaRPr>
          </a:p>
        </p:txBody>
      </p:sp>
      <p:sp>
        <p:nvSpPr>
          <p:cNvPr id="5444" name="Google Shape;5444;p54"/>
          <p:cNvSpPr txBox="1"/>
          <p:nvPr/>
        </p:nvSpPr>
        <p:spPr>
          <a:xfrm>
            <a:off x="3040235" y="715767"/>
            <a:ext cx="718400" cy="5016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x</a:t>
            </a:r>
            <a:r>
              <a:rPr lang="en" sz="2400" baseline="-25000">
                <a:latin typeface="Consolas"/>
                <a:ea typeface="Consolas"/>
                <a:cs typeface="Consolas"/>
                <a:sym typeface="Consolas"/>
              </a:rPr>
              <a:t>[1]</a:t>
            </a:r>
            <a:endParaRPr sz="2400" baseline="-25000">
              <a:latin typeface="Consolas"/>
              <a:ea typeface="Consolas"/>
              <a:cs typeface="Consolas"/>
              <a:sym typeface="Consolas"/>
            </a:endParaRPr>
          </a:p>
        </p:txBody>
      </p:sp>
      <p:sp>
        <p:nvSpPr>
          <p:cNvPr id="5445" name="Google Shape;5445;p54"/>
          <p:cNvSpPr/>
          <p:nvPr/>
        </p:nvSpPr>
        <p:spPr>
          <a:xfrm>
            <a:off x="6941396" y="1228401"/>
            <a:ext cx="718400" cy="7436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rPr>
              <a:t>a</a:t>
            </a:r>
            <a:r>
              <a:rPr lang="en" sz="1467" baseline="30000">
                <a:solidFill>
                  <a:schemeClr val="dk1"/>
                </a:solidFill>
              </a:rPr>
              <a:t>[2]</a:t>
            </a:r>
            <a:endParaRPr sz="2133">
              <a:solidFill>
                <a:schemeClr val="dk1"/>
              </a:solidFill>
            </a:endParaRPr>
          </a:p>
        </p:txBody>
      </p:sp>
      <p:cxnSp>
        <p:nvCxnSpPr>
          <p:cNvPr id="5446" name="Google Shape;5446;p54"/>
          <p:cNvCxnSpPr>
            <a:stCxn id="5445" idx="6"/>
            <a:endCxn id="5447" idx="1"/>
          </p:cNvCxnSpPr>
          <p:nvPr/>
        </p:nvCxnSpPr>
        <p:spPr>
          <a:xfrm>
            <a:off x="7659796" y="1600201"/>
            <a:ext cx="6692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5959277" y="1600215"/>
            <a:ext cx="982000" cy="6396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5959277" y="966551"/>
            <a:ext cx="982000" cy="6336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3040235" y="1989000"/>
            <a:ext cx="718400" cy="5016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x</a:t>
            </a:r>
            <a:r>
              <a:rPr lang="en" sz="2400" baseline="-25000">
                <a:latin typeface="Consolas"/>
                <a:ea typeface="Consolas"/>
                <a:cs typeface="Consolas"/>
                <a:sym typeface="Consolas"/>
              </a:rPr>
              <a:t>[2]</a:t>
            </a:r>
            <a:endParaRPr sz="2400"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3758635" y="966567"/>
            <a:ext cx="14100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3758635" y="2239800"/>
            <a:ext cx="14100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3758635" y="966567"/>
            <a:ext cx="1410000" cy="12732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3758635" y="966600"/>
            <a:ext cx="1410000" cy="12732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710668" y="3429004"/>
            <a:ext cx="8300169" cy="23108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[2]</a:t>
              </a:r>
              <a:endParaRPr sz="1467"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[3]</a:t>
              </a:r>
              <a:endParaRPr sz="1467"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[1]</a:t>
              </a:r>
              <a:endParaRPr sz="1467" baseline="-25000">
                <a:latin typeface="Consolas"/>
                <a:ea typeface="Consolas"/>
                <a:cs typeface="Consolas"/>
                <a:sym typeface="Consolas"/>
              </a:endParaRPr>
            </a:p>
          </p:txBody>
        </p:sp>
      </p:grpSp>
      <p:sp>
        <p:nvSpPr>
          <p:cNvPr id="5524" name="Google Shape;5524;p54"/>
          <p:cNvSpPr txBox="1"/>
          <p:nvPr/>
        </p:nvSpPr>
        <p:spPr>
          <a:xfrm>
            <a:off x="3615800" y="6181200"/>
            <a:ext cx="4044000" cy="676800"/>
          </a:xfrm>
          <a:prstGeom prst="rect">
            <a:avLst/>
          </a:prstGeom>
          <a:noFill/>
          <a:ln>
            <a:noFill/>
          </a:ln>
        </p:spPr>
        <p:txBody>
          <a:bodyPr spcFirstLastPara="1" wrap="square" lIns="121900" tIns="121900" rIns="121900" bIns="121900" anchor="t" anchorCtr="0">
            <a:noAutofit/>
          </a:bodyPr>
          <a:lstStyle/>
          <a:p>
            <a:pPr algn="ctr"/>
            <a:r>
              <a:rPr lang="en" sz="2400"/>
              <a:t>Neural network templates</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AD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685753-26D0-D8E3-6C52-17253093F6C4}"/>
              </a:ext>
            </a:extLst>
          </p:cNvPr>
          <p:cNvPicPr>
            <a:picLocks noChangeAspect="1"/>
          </p:cNvPicPr>
          <p:nvPr/>
        </p:nvPicPr>
        <p:blipFill>
          <a:blip r:embed="rId3"/>
          <a:stretch>
            <a:fillRect/>
          </a:stretch>
        </p:blipFill>
        <p:spPr>
          <a:xfrm>
            <a:off x="12415514" y="488482"/>
            <a:ext cx="7893456" cy="2933851"/>
          </a:xfrm>
          <a:prstGeom prst="rect">
            <a:avLst/>
          </a:prstGeom>
        </p:spPr>
      </p:pic>
      <p:sp>
        <p:nvSpPr>
          <p:cNvPr id="4" name="Rectangle 3">
            <a:extLst>
              <a:ext uri="{FF2B5EF4-FFF2-40B4-BE49-F238E27FC236}">
                <a16:creationId xmlns:a16="http://schemas.microsoft.com/office/drawing/2014/main" id="{DC1FFAE9-AC20-0930-B4E5-725987E990F5}"/>
              </a:ext>
            </a:extLst>
          </p:cNvPr>
          <p:cNvSpPr/>
          <p:nvPr/>
        </p:nvSpPr>
        <p:spPr>
          <a:xfrm>
            <a:off x="1467930" y="488482"/>
            <a:ext cx="1667156" cy="1193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900"/>
          </a:p>
        </p:txBody>
      </p:sp>
      <p:sp>
        <p:nvSpPr>
          <p:cNvPr id="9" name="TextBox 8">
            <a:extLst>
              <a:ext uri="{FF2B5EF4-FFF2-40B4-BE49-F238E27FC236}">
                <a16:creationId xmlns:a16="http://schemas.microsoft.com/office/drawing/2014/main" id="{5D6364F1-730B-53F6-DB15-F8F4205F8218}"/>
              </a:ext>
            </a:extLst>
          </p:cNvPr>
          <p:cNvSpPr txBox="1"/>
          <p:nvPr/>
        </p:nvSpPr>
        <p:spPr>
          <a:xfrm>
            <a:off x="2215716" y="783726"/>
            <a:ext cx="763017" cy="230832"/>
          </a:xfrm>
          <a:prstGeom prst="rect">
            <a:avLst/>
          </a:prstGeom>
          <a:noFill/>
        </p:spPr>
        <p:txBody>
          <a:bodyPr wrap="square" rtlCol="0">
            <a:spAutoFit/>
          </a:bodyPr>
          <a:lstStyle/>
          <a:p>
            <a:r>
              <a:rPr lang="en-SG" sz="900" dirty="0"/>
              <a:t>instruction</a:t>
            </a:r>
          </a:p>
        </p:txBody>
      </p:sp>
      <p:sp>
        <p:nvSpPr>
          <p:cNvPr id="10" name="TextBox 9">
            <a:extLst>
              <a:ext uri="{FF2B5EF4-FFF2-40B4-BE49-F238E27FC236}">
                <a16:creationId xmlns:a16="http://schemas.microsoft.com/office/drawing/2014/main" id="{ED88FB9D-4E05-2CB0-55CA-8565CBC09723}"/>
              </a:ext>
            </a:extLst>
          </p:cNvPr>
          <p:cNvSpPr txBox="1"/>
          <p:nvPr/>
        </p:nvSpPr>
        <p:spPr>
          <a:xfrm>
            <a:off x="2215716" y="1153058"/>
            <a:ext cx="763017" cy="230832"/>
          </a:xfrm>
          <a:prstGeom prst="rect">
            <a:avLst/>
          </a:prstGeom>
          <a:noFill/>
        </p:spPr>
        <p:txBody>
          <a:bodyPr wrap="square" rtlCol="0">
            <a:spAutoFit/>
          </a:bodyPr>
          <a:lstStyle/>
          <a:p>
            <a:r>
              <a:rPr lang="en-SG" sz="900" dirty="0"/>
              <a:t>instruction</a:t>
            </a:r>
          </a:p>
        </p:txBody>
      </p:sp>
      <p:sp>
        <p:nvSpPr>
          <p:cNvPr id="11" name="TextBox 10">
            <a:extLst>
              <a:ext uri="{FF2B5EF4-FFF2-40B4-BE49-F238E27FC236}">
                <a16:creationId xmlns:a16="http://schemas.microsoft.com/office/drawing/2014/main" id="{37E65E7C-5501-745A-31E3-32CBE0D5367A}"/>
              </a:ext>
            </a:extLst>
          </p:cNvPr>
          <p:cNvSpPr txBox="1"/>
          <p:nvPr/>
        </p:nvSpPr>
        <p:spPr>
          <a:xfrm>
            <a:off x="2215716" y="1025563"/>
            <a:ext cx="763017" cy="230832"/>
          </a:xfrm>
          <a:prstGeom prst="rect">
            <a:avLst/>
          </a:prstGeom>
          <a:noFill/>
        </p:spPr>
        <p:txBody>
          <a:bodyPr wrap="square" rtlCol="0">
            <a:spAutoFit/>
          </a:bodyPr>
          <a:lstStyle/>
          <a:p>
            <a:r>
              <a:rPr lang="en-SG" sz="900" dirty="0"/>
              <a:t>instruction</a:t>
            </a:r>
          </a:p>
        </p:txBody>
      </p:sp>
      <p:sp>
        <p:nvSpPr>
          <p:cNvPr id="12" name="TextBox 11">
            <a:extLst>
              <a:ext uri="{FF2B5EF4-FFF2-40B4-BE49-F238E27FC236}">
                <a16:creationId xmlns:a16="http://schemas.microsoft.com/office/drawing/2014/main" id="{22266A48-8414-786A-CDBD-ADAFA0581810}"/>
              </a:ext>
            </a:extLst>
          </p:cNvPr>
          <p:cNvSpPr txBox="1"/>
          <p:nvPr/>
        </p:nvSpPr>
        <p:spPr>
          <a:xfrm>
            <a:off x="2215716" y="1394895"/>
            <a:ext cx="763017" cy="230832"/>
          </a:xfrm>
          <a:prstGeom prst="rect">
            <a:avLst/>
          </a:prstGeom>
          <a:noFill/>
        </p:spPr>
        <p:txBody>
          <a:bodyPr wrap="square" rtlCol="0">
            <a:spAutoFit/>
          </a:bodyPr>
          <a:lstStyle/>
          <a:p>
            <a:r>
              <a:rPr lang="en-SG" sz="900" dirty="0"/>
              <a:t>instruction</a:t>
            </a:r>
          </a:p>
        </p:txBody>
      </p:sp>
      <p:sp>
        <p:nvSpPr>
          <p:cNvPr id="13" name="Rectangle 12">
            <a:extLst>
              <a:ext uri="{FF2B5EF4-FFF2-40B4-BE49-F238E27FC236}">
                <a16:creationId xmlns:a16="http://schemas.microsoft.com/office/drawing/2014/main" id="{BAED5BF2-54BB-CCAC-9C0F-004C889B0B0A}"/>
              </a:ext>
            </a:extLst>
          </p:cNvPr>
          <p:cNvSpPr/>
          <p:nvPr/>
        </p:nvSpPr>
        <p:spPr>
          <a:xfrm>
            <a:off x="1584044" y="2548507"/>
            <a:ext cx="1667156" cy="1193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900"/>
          </a:p>
        </p:txBody>
      </p:sp>
      <p:sp>
        <p:nvSpPr>
          <p:cNvPr id="14" name="TextBox 13">
            <a:extLst>
              <a:ext uri="{FF2B5EF4-FFF2-40B4-BE49-F238E27FC236}">
                <a16:creationId xmlns:a16="http://schemas.microsoft.com/office/drawing/2014/main" id="{DD929EBA-47CF-904E-1040-4D73E98030CC}"/>
              </a:ext>
            </a:extLst>
          </p:cNvPr>
          <p:cNvSpPr txBox="1"/>
          <p:nvPr/>
        </p:nvSpPr>
        <p:spPr>
          <a:xfrm>
            <a:off x="2331830" y="2843751"/>
            <a:ext cx="763017" cy="230832"/>
          </a:xfrm>
          <a:prstGeom prst="rect">
            <a:avLst/>
          </a:prstGeom>
          <a:noFill/>
        </p:spPr>
        <p:txBody>
          <a:bodyPr wrap="square" rtlCol="0">
            <a:spAutoFit/>
          </a:bodyPr>
          <a:lstStyle/>
          <a:p>
            <a:r>
              <a:rPr lang="en-SG" sz="900" dirty="0"/>
              <a:t>instruction</a:t>
            </a:r>
          </a:p>
        </p:txBody>
      </p:sp>
      <p:sp>
        <p:nvSpPr>
          <p:cNvPr id="15" name="TextBox 14">
            <a:extLst>
              <a:ext uri="{FF2B5EF4-FFF2-40B4-BE49-F238E27FC236}">
                <a16:creationId xmlns:a16="http://schemas.microsoft.com/office/drawing/2014/main" id="{7C87305B-67CC-45C2-28AE-73AA9F6DFE1D}"/>
              </a:ext>
            </a:extLst>
          </p:cNvPr>
          <p:cNvSpPr txBox="1"/>
          <p:nvPr/>
        </p:nvSpPr>
        <p:spPr>
          <a:xfrm>
            <a:off x="2331830" y="3213083"/>
            <a:ext cx="763017" cy="230832"/>
          </a:xfrm>
          <a:prstGeom prst="rect">
            <a:avLst/>
          </a:prstGeom>
          <a:noFill/>
        </p:spPr>
        <p:txBody>
          <a:bodyPr wrap="square" rtlCol="0">
            <a:spAutoFit/>
          </a:bodyPr>
          <a:lstStyle/>
          <a:p>
            <a:r>
              <a:rPr lang="en-SG" sz="900" dirty="0"/>
              <a:t>instruction</a:t>
            </a:r>
          </a:p>
        </p:txBody>
      </p:sp>
      <p:sp>
        <p:nvSpPr>
          <p:cNvPr id="16" name="TextBox 15">
            <a:extLst>
              <a:ext uri="{FF2B5EF4-FFF2-40B4-BE49-F238E27FC236}">
                <a16:creationId xmlns:a16="http://schemas.microsoft.com/office/drawing/2014/main" id="{AE8058A2-D9EF-440A-262E-B03CF6C64CE4}"/>
              </a:ext>
            </a:extLst>
          </p:cNvPr>
          <p:cNvSpPr txBox="1"/>
          <p:nvPr/>
        </p:nvSpPr>
        <p:spPr>
          <a:xfrm>
            <a:off x="2331830" y="3085588"/>
            <a:ext cx="763017" cy="230832"/>
          </a:xfrm>
          <a:prstGeom prst="rect">
            <a:avLst/>
          </a:prstGeom>
          <a:noFill/>
        </p:spPr>
        <p:txBody>
          <a:bodyPr wrap="square" rtlCol="0">
            <a:spAutoFit/>
          </a:bodyPr>
          <a:lstStyle/>
          <a:p>
            <a:r>
              <a:rPr lang="en-SG" sz="900" dirty="0"/>
              <a:t>instruction</a:t>
            </a:r>
          </a:p>
        </p:txBody>
      </p:sp>
      <p:sp>
        <p:nvSpPr>
          <p:cNvPr id="17" name="TextBox 16">
            <a:extLst>
              <a:ext uri="{FF2B5EF4-FFF2-40B4-BE49-F238E27FC236}">
                <a16:creationId xmlns:a16="http://schemas.microsoft.com/office/drawing/2014/main" id="{BB1D0E87-699E-503A-AD76-B2EB819D134B}"/>
              </a:ext>
            </a:extLst>
          </p:cNvPr>
          <p:cNvSpPr txBox="1"/>
          <p:nvPr/>
        </p:nvSpPr>
        <p:spPr>
          <a:xfrm>
            <a:off x="2331830" y="3454920"/>
            <a:ext cx="763017" cy="230832"/>
          </a:xfrm>
          <a:prstGeom prst="rect">
            <a:avLst/>
          </a:prstGeom>
          <a:noFill/>
        </p:spPr>
        <p:txBody>
          <a:bodyPr wrap="square" rtlCol="0">
            <a:spAutoFit/>
          </a:bodyPr>
          <a:lstStyle/>
          <a:p>
            <a:r>
              <a:rPr lang="en-SG" sz="900" dirty="0"/>
              <a:t>instruction</a:t>
            </a:r>
          </a:p>
        </p:txBody>
      </p:sp>
      <p:sp>
        <p:nvSpPr>
          <p:cNvPr id="18" name="Rectangle 17">
            <a:extLst>
              <a:ext uri="{FF2B5EF4-FFF2-40B4-BE49-F238E27FC236}">
                <a16:creationId xmlns:a16="http://schemas.microsoft.com/office/drawing/2014/main" id="{CBA57E17-71CE-4E07-A3BD-BEFB4D8D1BD1}"/>
              </a:ext>
            </a:extLst>
          </p:cNvPr>
          <p:cNvSpPr/>
          <p:nvPr/>
        </p:nvSpPr>
        <p:spPr>
          <a:xfrm>
            <a:off x="1584044" y="4183556"/>
            <a:ext cx="1667156" cy="1193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900"/>
          </a:p>
        </p:txBody>
      </p:sp>
      <p:sp>
        <p:nvSpPr>
          <p:cNvPr id="19" name="TextBox 18">
            <a:extLst>
              <a:ext uri="{FF2B5EF4-FFF2-40B4-BE49-F238E27FC236}">
                <a16:creationId xmlns:a16="http://schemas.microsoft.com/office/drawing/2014/main" id="{C06796A0-DBCD-2D31-C7EA-00C91294D8C8}"/>
              </a:ext>
            </a:extLst>
          </p:cNvPr>
          <p:cNvSpPr txBox="1"/>
          <p:nvPr/>
        </p:nvSpPr>
        <p:spPr>
          <a:xfrm>
            <a:off x="2331830" y="4478800"/>
            <a:ext cx="763017" cy="230832"/>
          </a:xfrm>
          <a:prstGeom prst="rect">
            <a:avLst/>
          </a:prstGeom>
          <a:noFill/>
        </p:spPr>
        <p:txBody>
          <a:bodyPr wrap="square" rtlCol="0">
            <a:spAutoFit/>
          </a:bodyPr>
          <a:lstStyle/>
          <a:p>
            <a:r>
              <a:rPr lang="en-SG" sz="900" dirty="0"/>
              <a:t>instruction</a:t>
            </a:r>
          </a:p>
        </p:txBody>
      </p:sp>
      <p:sp>
        <p:nvSpPr>
          <p:cNvPr id="20" name="TextBox 19">
            <a:extLst>
              <a:ext uri="{FF2B5EF4-FFF2-40B4-BE49-F238E27FC236}">
                <a16:creationId xmlns:a16="http://schemas.microsoft.com/office/drawing/2014/main" id="{AA844095-C0C0-40B8-2A24-CF7856189682}"/>
              </a:ext>
            </a:extLst>
          </p:cNvPr>
          <p:cNvSpPr txBox="1"/>
          <p:nvPr/>
        </p:nvSpPr>
        <p:spPr>
          <a:xfrm>
            <a:off x="2331830" y="4848132"/>
            <a:ext cx="763017" cy="230832"/>
          </a:xfrm>
          <a:prstGeom prst="rect">
            <a:avLst/>
          </a:prstGeom>
          <a:noFill/>
        </p:spPr>
        <p:txBody>
          <a:bodyPr wrap="square" rtlCol="0">
            <a:spAutoFit/>
          </a:bodyPr>
          <a:lstStyle/>
          <a:p>
            <a:r>
              <a:rPr lang="en-SG" sz="900" dirty="0"/>
              <a:t>instruction</a:t>
            </a:r>
          </a:p>
        </p:txBody>
      </p:sp>
      <p:sp>
        <p:nvSpPr>
          <p:cNvPr id="21" name="TextBox 20">
            <a:extLst>
              <a:ext uri="{FF2B5EF4-FFF2-40B4-BE49-F238E27FC236}">
                <a16:creationId xmlns:a16="http://schemas.microsoft.com/office/drawing/2014/main" id="{712B8FF2-0EF3-60DC-1B6D-0AD0C02F4A85}"/>
              </a:ext>
            </a:extLst>
          </p:cNvPr>
          <p:cNvSpPr txBox="1"/>
          <p:nvPr/>
        </p:nvSpPr>
        <p:spPr>
          <a:xfrm>
            <a:off x="2331830" y="4720637"/>
            <a:ext cx="763017" cy="230832"/>
          </a:xfrm>
          <a:prstGeom prst="rect">
            <a:avLst/>
          </a:prstGeom>
          <a:noFill/>
        </p:spPr>
        <p:txBody>
          <a:bodyPr wrap="square" rtlCol="0">
            <a:spAutoFit/>
          </a:bodyPr>
          <a:lstStyle/>
          <a:p>
            <a:r>
              <a:rPr lang="en-SG" sz="900" dirty="0"/>
              <a:t>instruction</a:t>
            </a:r>
          </a:p>
        </p:txBody>
      </p:sp>
      <p:sp>
        <p:nvSpPr>
          <p:cNvPr id="22" name="TextBox 21">
            <a:extLst>
              <a:ext uri="{FF2B5EF4-FFF2-40B4-BE49-F238E27FC236}">
                <a16:creationId xmlns:a16="http://schemas.microsoft.com/office/drawing/2014/main" id="{1E04F53F-8520-0744-B87A-68FA1834042F}"/>
              </a:ext>
            </a:extLst>
          </p:cNvPr>
          <p:cNvSpPr txBox="1"/>
          <p:nvPr/>
        </p:nvSpPr>
        <p:spPr>
          <a:xfrm>
            <a:off x="2331830" y="5089969"/>
            <a:ext cx="763017" cy="230832"/>
          </a:xfrm>
          <a:prstGeom prst="rect">
            <a:avLst/>
          </a:prstGeom>
          <a:noFill/>
        </p:spPr>
        <p:txBody>
          <a:bodyPr wrap="square" rtlCol="0">
            <a:spAutoFit/>
          </a:bodyPr>
          <a:lstStyle/>
          <a:p>
            <a:r>
              <a:rPr lang="en-SG" sz="900" dirty="0"/>
              <a:t>instruction</a:t>
            </a:r>
          </a:p>
        </p:txBody>
      </p:sp>
    </p:spTree>
    <p:extLst>
      <p:ext uri="{BB962C8B-B14F-4D97-AF65-F5344CB8AC3E}">
        <p14:creationId xmlns:p14="http://schemas.microsoft.com/office/powerpoint/2010/main" val="2180791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5168477" y="558751"/>
            <a:ext cx="790800" cy="8156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rPr>
              <a:t>a</a:t>
            </a:r>
            <a:r>
              <a:rPr lang="en" sz="1467" baseline="30000">
                <a:solidFill>
                  <a:schemeClr val="dk1"/>
                </a:solidFill>
              </a:rPr>
              <a:t>[1]</a:t>
            </a:r>
            <a:r>
              <a:rPr lang="en" sz="1467" baseline="-25000">
                <a:solidFill>
                  <a:schemeClr val="dk1"/>
                </a:solidFill>
              </a:rPr>
              <a:t>1</a:t>
            </a:r>
            <a:endParaRPr sz="2133">
              <a:solidFill>
                <a:schemeClr val="dk1"/>
              </a:solidFill>
            </a:endParaRPr>
          </a:p>
        </p:txBody>
      </p:sp>
      <p:sp>
        <p:nvSpPr>
          <p:cNvPr id="5530" name="Google Shape;5530;p55"/>
          <p:cNvSpPr/>
          <p:nvPr/>
        </p:nvSpPr>
        <p:spPr>
          <a:xfrm>
            <a:off x="5168477" y="1832015"/>
            <a:ext cx="790800" cy="8156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rPr>
              <a:t>a</a:t>
            </a:r>
            <a:r>
              <a:rPr lang="en" sz="1467" baseline="30000">
                <a:solidFill>
                  <a:schemeClr val="dk1"/>
                </a:solidFill>
              </a:rPr>
              <a:t>[1]</a:t>
            </a:r>
            <a:r>
              <a:rPr lang="en" sz="1467" baseline="-25000">
                <a:solidFill>
                  <a:schemeClr val="dk1"/>
                </a:solidFill>
              </a:rPr>
              <a:t>2</a:t>
            </a:r>
            <a:endParaRPr sz="2133">
              <a:solidFill>
                <a:schemeClr val="dk1"/>
              </a:solidFill>
            </a:endParaRPr>
          </a:p>
        </p:txBody>
      </p:sp>
      <p:sp>
        <p:nvSpPr>
          <p:cNvPr id="5531" name="Google Shape;5531;p55"/>
          <p:cNvSpPr txBox="1"/>
          <p:nvPr/>
        </p:nvSpPr>
        <p:spPr>
          <a:xfrm>
            <a:off x="3040235" y="715767"/>
            <a:ext cx="718400" cy="5016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x</a:t>
            </a:r>
            <a:r>
              <a:rPr lang="en" sz="2400" baseline="-25000">
                <a:latin typeface="Consolas"/>
                <a:ea typeface="Consolas"/>
                <a:cs typeface="Consolas"/>
                <a:sym typeface="Consolas"/>
              </a:rPr>
              <a:t>[1]</a:t>
            </a:r>
            <a:endParaRPr sz="2400" baseline="-25000">
              <a:latin typeface="Consolas"/>
              <a:ea typeface="Consolas"/>
              <a:cs typeface="Consolas"/>
              <a:sym typeface="Consolas"/>
            </a:endParaRPr>
          </a:p>
        </p:txBody>
      </p:sp>
      <p:sp>
        <p:nvSpPr>
          <p:cNvPr id="5532" name="Google Shape;5532;p55"/>
          <p:cNvSpPr/>
          <p:nvPr/>
        </p:nvSpPr>
        <p:spPr>
          <a:xfrm>
            <a:off x="6941396" y="1228401"/>
            <a:ext cx="718400" cy="7436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rPr>
              <a:t>a</a:t>
            </a:r>
            <a:r>
              <a:rPr lang="en" sz="1467" baseline="30000">
                <a:solidFill>
                  <a:schemeClr val="dk1"/>
                </a:solidFill>
              </a:rPr>
              <a:t>[2]</a:t>
            </a:r>
            <a:endParaRPr sz="2133">
              <a:solidFill>
                <a:schemeClr val="dk1"/>
              </a:solidFill>
            </a:endParaRPr>
          </a:p>
        </p:txBody>
      </p:sp>
      <p:cxnSp>
        <p:nvCxnSpPr>
          <p:cNvPr id="5533" name="Google Shape;5533;p55"/>
          <p:cNvCxnSpPr>
            <a:stCxn id="5532" idx="6"/>
            <a:endCxn id="5534" idx="1"/>
          </p:cNvCxnSpPr>
          <p:nvPr/>
        </p:nvCxnSpPr>
        <p:spPr>
          <a:xfrm>
            <a:off x="7659796" y="1600201"/>
            <a:ext cx="6692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5959277" y="1600215"/>
            <a:ext cx="982000" cy="6396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5959277" y="966551"/>
            <a:ext cx="982000" cy="6336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3040235" y="1989000"/>
            <a:ext cx="718400" cy="5016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x</a:t>
            </a:r>
            <a:r>
              <a:rPr lang="en" sz="2400" baseline="-25000">
                <a:latin typeface="Consolas"/>
                <a:ea typeface="Consolas"/>
                <a:cs typeface="Consolas"/>
                <a:sym typeface="Consolas"/>
              </a:rPr>
              <a:t>[2]</a:t>
            </a:r>
            <a:endParaRPr sz="2400"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3758635" y="966567"/>
            <a:ext cx="14100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3758635" y="2239800"/>
            <a:ext cx="14100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3758635" y="966567"/>
            <a:ext cx="1410000" cy="12732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3758635" y="966600"/>
            <a:ext cx="1410000" cy="12732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710668" y="3429004"/>
            <a:ext cx="8300169" cy="23108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[2]</a:t>
              </a:r>
              <a:endParaRPr sz="1467" baseline="-250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[3]</a:t>
              </a:r>
              <a:endParaRPr sz="1467" baseline="-250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[1]</a:t>
              </a:r>
              <a:endParaRPr sz="1467" baseline="-25000">
                <a:latin typeface="Consolas"/>
                <a:ea typeface="Consolas"/>
                <a:cs typeface="Consolas"/>
                <a:sym typeface="Consolas"/>
              </a:endParaRPr>
            </a:p>
          </p:txBody>
        </p:sp>
      </p:grpSp>
      <p:sp>
        <p:nvSpPr>
          <p:cNvPr id="5611" name="Google Shape;5611;p55"/>
          <p:cNvSpPr txBox="1"/>
          <p:nvPr/>
        </p:nvSpPr>
        <p:spPr>
          <a:xfrm>
            <a:off x="3615800" y="6181200"/>
            <a:ext cx="4044000" cy="676800"/>
          </a:xfrm>
          <a:prstGeom prst="rect">
            <a:avLst/>
          </a:prstGeom>
          <a:noFill/>
          <a:ln>
            <a:noFill/>
          </a:ln>
        </p:spPr>
        <p:txBody>
          <a:bodyPr spcFirstLastPara="1" wrap="square" lIns="121900" tIns="121900" rIns="121900" bIns="121900" anchor="t" anchorCtr="0">
            <a:noAutofit/>
          </a:bodyPr>
          <a:lstStyle/>
          <a:p>
            <a:pPr algn="ctr"/>
            <a:r>
              <a:rPr lang="en" sz="2400"/>
              <a:t>Neural network templates</a:t>
            </a:r>
            <a:endParaRPr sz="24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2599333" y="1048033"/>
            <a:ext cx="7454000" cy="5052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Consolas"/>
                  <a:ea typeface="Consolas"/>
                  <a:cs typeface="Consolas"/>
                  <a:sym typeface="Consolas"/>
                </a:rPr>
                <a:t>Train</a:t>
              </a:r>
              <a:endParaRPr sz="2400">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2400">
                  <a:solidFill>
                    <a:schemeClr val="dk1"/>
                  </a:solidFill>
                  <a:latin typeface="Consolas"/>
                  <a:ea typeface="Consolas"/>
                  <a:cs typeface="Consolas"/>
                  <a:sym typeface="Consolas"/>
                </a:rPr>
                <a:t>Valid</a:t>
              </a:r>
              <a:endParaRPr sz="2400">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chemeClr val="dk1"/>
                  </a:solidFill>
                  <a:latin typeface="Consolas"/>
                  <a:ea typeface="Consolas"/>
                  <a:cs typeface="Consolas"/>
                  <a:sym typeface="Consolas"/>
                </a:rPr>
                <a:t>Test</a:t>
              </a:r>
              <a:endParaRPr sz="2400"/>
            </a:p>
          </p:txBody>
        </p:sp>
      </p:grpSp>
      <p:grpSp>
        <p:nvGrpSpPr>
          <p:cNvPr id="5620" name="Google Shape;5620;p56"/>
          <p:cNvGrpSpPr/>
          <p:nvPr/>
        </p:nvGrpSpPr>
        <p:grpSpPr>
          <a:xfrm>
            <a:off x="36734" y="2731768"/>
            <a:ext cx="3906127" cy="3391633"/>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30" name="Google Shape;5630;p56"/>
            <p:cNvSpPr txBox="1"/>
            <p:nvPr/>
          </p:nvSpPr>
          <p:spPr>
            <a:xfrm>
              <a:off x="2351625" y="3629850"/>
              <a:ext cx="571800" cy="353100"/>
            </a:xfrm>
            <a:prstGeom prst="rect">
              <a:avLst/>
            </a:prstGeom>
            <a:noFill/>
            <a:ln>
              <a:noFill/>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x1</a:t>
              </a:r>
              <a:endParaRPr sz="16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x2</a:t>
              </a:r>
              <a:endParaRPr sz="16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680" name="Google Shape;5680;p56"/>
          <p:cNvGrpSpPr/>
          <p:nvPr/>
        </p:nvGrpSpPr>
        <p:grpSpPr>
          <a:xfrm>
            <a:off x="4100734" y="2731768"/>
            <a:ext cx="3906127" cy="3391633"/>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90" name="Google Shape;5690;p56"/>
            <p:cNvSpPr txBox="1"/>
            <p:nvPr/>
          </p:nvSpPr>
          <p:spPr>
            <a:xfrm>
              <a:off x="5171025" y="3629850"/>
              <a:ext cx="571800" cy="353100"/>
            </a:xfrm>
            <a:prstGeom prst="rect">
              <a:avLst/>
            </a:prstGeom>
            <a:noFill/>
            <a:ln>
              <a:noFill/>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x1</a:t>
              </a:r>
              <a:endParaRPr sz="16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x2</a:t>
              </a:r>
              <a:endParaRPr sz="1600">
                <a:latin typeface="Consolas"/>
                <a:ea typeface="Consolas"/>
                <a:cs typeface="Consolas"/>
                <a:sym typeface="Consolas"/>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5739" name="Google Shape;5739;p56"/>
          <p:cNvGrpSpPr/>
          <p:nvPr/>
        </p:nvGrpSpPr>
        <p:grpSpPr>
          <a:xfrm>
            <a:off x="8164734" y="2731768"/>
            <a:ext cx="3906127" cy="3391633"/>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49" name="Google Shape;5749;p56"/>
            <p:cNvSpPr txBox="1"/>
            <p:nvPr/>
          </p:nvSpPr>
          <p:spPr>
            <a:xfrm>
              <a:off x="7990425" y="3629850"/>
              <a:ext cx="571800" cy="353100"/>
            </a:xfrm>
            <a:prstGeom prst="rect">
              <a:avLst/>
            </a:prstGeom>
            <a:noFill/>
            <a:ln>
              <a:noFill/>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x1</a:t>
              </a:r>
              <a:endParaRPr sz="16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x2</a:t>
              </a:r>
              <a:endParaRPr sz="1600">
                <a:latin typeface="Consolas"/>
                <a:ea typeface="Consolas"/>
                <a:cs typeface="Consolas"/>
                <a:sym typeface="Consolas"/>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3778833" y="6053833"/>
            <a:ext cx="4044000" cy="676800"/>
          </a:xfrm>
          <a:prstGeom prst="rect">
            <a:avLst/>
          </a:prstGeom>
          <a:noFill/>
          <a:ln>
            <a:noFill/>
          </a:ln>
        </p:spPr>
        <p:txBody>
          <a:bodyPr spcFirstLastPara="1" wrap="square" lIns="121900" tIns="121900" rIns="121900" bIns="121900" anchor="t" anchorCtr="0">
            <a:noAutofit/>
          </a:bodyPr>
          <a:lstStyle/>
          <a:p>
            <a:pPr algn="ctr"/>
            <a:r>
              <a:rPr lang="en" sz="2400"/>
              <a:t>Train-Dev-Test vs. Model fitting</a:t>
            </a:r>
            <a:endParaRPr sz="2400"/>
          </a:p>
        </p:txBody>
      </p:sp>
      <p:sp>
        <p:nvSpPr>
          <p:cNvPr id="5804" name="Google Shape;5804;p56"/>
          <p:cNvSpPr txBox="1"/>
          <p:nvPr/>
        </p:nvSpPr>
        <p:spPr>
          <a:xfrm>
            <a:off x="1161500" y="2540167"/>
            <a:ext cx="2030000" cy="318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Underfitting</a:t>
            </a:r>
            <a:endParaRPr sz="2400">
              <a:latin typeface="Consolas"/>
              <a:ea typeface="Consolas"/>
              <a:cs typeface="Consolas"/>
              <a:sym typeface="Consolas"/>
            </a:endParaRPr>
          </a:p>
        </p:txBody>
      </p:sp>
      <p:sp>
        <p:nvSpPr>
          <p:cNvPr id="5805" name="Google Shape;5805;p56"/>
          <p:cNvSpPr txBox="1"/>
          <p:nvPr/>
        </p:nvSpPr>
        <p:spPr>
          <a:xfrm>
            <a:off x="5132067" y="2540167"/>
            <a:ext cx="2030000" cy="318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Good fit</a:t>
            </a:r>
            <a:endParaRPr sz="2400">
              <a:latin typeface="Consolas"/>
              <a:ea typeface="Consolas"/>
              <a:cs typeface="Consolas"/>
              <a:sym typeface="Consolas"/>
            </a:endParaRPr>
          </a:p>
        </p:txBody>
      </p:sp>
      <p:sp>
        <p:nvSpPr>
          <p:cNvPr id="5806" name="Google Shape;5806;p56"/>
          <p:cNvSpPr txBox="1"/>
          <p:nvPr/>
        </p:nvSpPr>
        <p:spPr>
          <a:xfrm>
            <a:off x="9254133" y="2540167"/>
            <a:ext cx="2030000" cy="318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Overfitting</a:t>
            </a:r>
            <a:endParaRPr sz="2400">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88268" y="279404"/>
            <a:ext cx="8300169" cy="23108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[2]</a:t>
              </a:r>
              <a:endParaRPr sz="1467" baseline="-250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[3]</a:t>
              </a:r>
              <a:endParaRPr sz="1467" baseline="-250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[1]</a:t>
              </a:r>
              <a:endParaRPr sz="1467" baseline="-250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8672567" y="1243000"/>
            <a:ext cx="623200" cy="3836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a</a:t>
            </a:r>
            <a:r>
              <a:rPr lang="en" sz="1467" baseline="-25000">
                <a:latin typeface="Consolas"/>
                <a:ea typeface="Consolas"/>
                <a:cs typeface="Consolas"/>
                <a:sym typeface="Consolas"/>
              </a:rPr>
              <a:t>[L]</a:t>
            </a:r>
            <a:endParaRPr sz="1467" baseline="-25000">
              <a:latin typeface="Consolas"/>
              <a:ea typeface="Consolas"/>
              <a:cs typeface="Consolas"/>
              <a:sym typeface="Consolas"/>
            </a:endParaRPr>
          </a:p>
        </p:txBody>
      </p:sp>
      <p:cxnSp>
        <p:nvCxnSpPr>
          <p:cNvPr id="5881" name="Google Shape;5881;p57"/>
          <p:cNvCxnSpPr/>
          <p:nvPr/>
        </p:nvCxnSpPr>
        <p:spPr>
          <a:xfrm rot="10800000">
            <a:off x="2418860" y="6160603"/>
            <a:ext cx="2438400" cy="12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3126333" y="5509043"/>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83" name="Google Shape;5883;p57"/>
          <p:cNvSpPr/>
          <p:nvPr/>
        </p:nvSpPr>
        <p:spPr>
          <a:xfrm>
            <a:off x="3452773" y="549412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84" name="Google Shape;5884;p57"/>
          <p:cNvSpPr/>
          <p:nvPr/>
        </p:nvSpPr>
        <p:spPr>
          <a:xfrm>
            <a:off x="3432076" y="5243084"/>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85" name="Google Shape;5885;p57"/>
          <p:cNvSpPr/>
          <p:nvPr/>
        </p:nvSpPr>
        <p:spPr>
          <a:xfrm>
            <a:off x="2967355" y="49084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86" name="Google Shape;5886;p57"/>
          <p:cNvSpPr/>
          <p:nvPr/>
        </p:nvSpPr>
        <p:spPr>
          <a:xfrm>
            <a:off x="3089652" y="47201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87" name="Google Shape;5887;p57"/>
          <p:cNvSpPr/>
          <p:nvPr/>
        </p:nvSpPr>
        <p:spPr>
          <a:xfrm>
            <a:off x="2783909" y="4845679"/>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88" name="Google Shape;5888;p57"/>
          <p:cNvSpPr txBox="1"/>
          <p:nvPr/>
        </p:nvSpPr>
        <p:spPr>
          <a:xfrm>
            <a:off x="3947367" y="6039104"/>
            <a:ext cx="762400" cy="470800"/>
          </a:xfrm>
          <a:prstGeom prst="rect">
            <a:avLst/>
          </a:prstGeom>
          <a:noFill/>
          <a:ln>
            <a:noFill/>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x1</a:t>
            </a:r>
            <a:endParaRPr sz="1600">
              <a:latin typeface="Consolas"/>
              <a:ea typeface="Consolas"/>
              <a:cs typeface="Consolas"/>
              <a:sym typeface="Consolas"/>
            </a:endParaRPr>
          </a:p>
        </p:txBody>
      </p:sp>
      <p:sp>
        <p:nvSpPr>
          <p:cNvPr id="5889" name="Google Shape;5889;p57"/>
          <p:cNvSpPr txBox="1"/>
          <p:nvPr/>
        </p:nvSpPr>
        <p:spPr>
          <a:xfrm rot="-5400000">
            <a:off x="2024533" y="4421700"/>
            <a:ext cx="762400" cy="470800"/>
          </a:xfrm>
          <a:prstGeom prst="rect">
            <a:avLst/>
          </a:prstGeom>
          <a:noFill/>
          <a:ln>
            <a:noFill/>
          </a:ln>
        </p:spPr>
        <p:txBody>
          <a:bodyPr spcFirstLastPara="1" wrap="square" lIns="121900" tIns="121900" rIns="121900" bIns="121900" anchor="t" anchorCtr="0">
            <a:noAutofit/>
          </a:bodyPr>
          <a:lstStyle/>
          <a:p>
            <a:pPr algn="ctr"/>
            <a:r>
              <a:rPr lang="en" sz="1600">
                <a:latin typeface="Consolas"/>
                <a:ea typeface="Consolas"/>
                <a:cs typeface="Consolas"/>
                <a:sym typeface="Consolas"/>
              </a:rPr>
              <a:t>x2</a:t>
            </a:r>
            <a:endParaRPr sz="1600">
              <a:latin typeface="Consolas"/>
              <a:ea typeface="Consolas"/>
              <a:cs typeface="Consolas"/>
              <a:sym typeface="Consolas"/>
            </a:endParaRPr>
          </a:p>
        </p:txBody>
      </p:sp>
      <p:cxnSp>
        <p:nvCxnSpPr>
          <p:cNvPr id="5890" name="Google Shape;5890;p57"/>
          <p:cNvCxnSpPr/>
          <p:nvPr/>
        </p:nvCxnSpPr>
        <p:spPr>
          <a:xfrm rot="10800000" flipH="1">
            <a:off x="2531033" y="3331767"/>
            <a:ext cx="16000" cy="2988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3838376" y="550901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2" name="Google Shape;5892;p57"/>
          <p:cNvSpPr/>
          <p:nvPr/>
        </p:nvSpPr>
        <p:spPr>
          <a:xfrm>
            <a:off x="3088709" y="5150479"/>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3" name="Google Shape;5893;p57"/>
          <p:cNvSpPr/>
          <p:nvPr/>
        </p:nvSpPr>
        <p:spPr>
          <a:xfrm>
            <a:off x="3373755" y="48068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4" name="Google Shape;5894;p57"/>
          <p:cNvSpPr/>
          <p:nvPr/>
        </p:nvSpPr>
        <p:spPr>
          <a:xfrm>
            <a:off x="3496052" y="46185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5" name="Google Shape;5895;p57"/>
          <p:cNvSpPr/>
          <p:nvPr/>
        </p:nvSpPr>
        <p:spPr>
          <a:xfrm>
            <a:off x="3495109" y="5048879"/>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6" name="Google Shape;5896;p57"/>
          <p:cNvSpPr/>
          <p:nvPr/>
        </p:nvSpPr>
        <p:spPr>
          <a:xfrm>
            <a:off x="3881755" y="49084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7" name="Google Shape;5897;p57"/>
          <p:cNvSpPr/>
          <p:nvPr/>
        </p:nvSpPr>
        <p:spPr>
          <a:xfrm>
            <a:off x="4004052" y="47201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8" name="Google Shape;5898;p57"/>
          <p:cNvSpPr/>
          <p:nvPr/>
        </p:nvSpPr>
        <p:spPr>
          <a:xfrm>
            <a:off x="4003109" y="5150479"/>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99" name="Google Shape;5899;p57"/>
          <p:cNvSpPr/>
          <p:nvPr/>
        </p:nvSpPr>
        <p:spPr>
          <a:xfrm>
            <a:off x="3780155" y="42988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0" name="Google Shape;5900;p57"/>
          <p:cNvSpPr/>
          <p:nvPr/>
        </p:nvSpPr>
        <p:spPr>
          <a:xfrm>
            <a:off x="3901509" y="4540879"/>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1" name="Google Shape;5901;p57"/>
          <p:cNvSpPr/>
          <p:nvPr/>
        </p:nvSpPr>
        <p:spPr>
          <a:xfrm>
            <a:off x="3475355" y="42988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2" name="Google Shape;5902;p57"/>
          <p:cNvSpPr/>
          <p:nvPr/>
        </p:nvSpPr>
        <p:spPr>
          <a:xfrm>
            <a:off x="3272155" y="41972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3" name="Google Shape;5903;p57"/>
          <p:cNvSpPr/>
          <p:nvPr/>
        </p:nvSpPr>
        <p:spPr>
          <a:xfrm>
            <a:off x="3394452" y="40089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4" name="Google Shape;5904;p57"/>
          <p:cNvSpPr/>
          <p:nvPr/>
        </p:nvSpPr>
        <p:spPr>
          <a:xfrm>
            <a:off x="3025676" y="4531884"/>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5" name="Google Shape;5905;p57"/>
          <p:cNvSpPr/>
          <p:nvPr/>
        </p:nvSpPr>
        <p:spPr>
          <a:xfrm>
            <a:off x="3068955" y="42988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6" name="Google Shape;5906;p57"/>
          <p:cNvSpPr/>
          <p:nvPr/>
        </p:nvSpPr>
        <p:spPr>
          <a:xfrm>
            <a:off x="3190309" y="4540879"/>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7" name="Google Shape;5907;p57"/>
          <p:cNvSpPr/>
          <p:nvPr/>
        </p:nvSpPr>
        <p:spPr>
          <a:xfrm>
            <a:off x="3292852" y="46185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8" name="Google Shape;5908;p57"/>
          <p:cNvSpPr/>
          <p:nvPr/>
        </p:nvSpPr>
        <p:spPr>
          <a:xfrm>
            <a:off x="4410452" y="46185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09" name="Google Shape;5909;p57"/>
          <p:cNvSpPr/>
          <p:nvPr/>
        </p:nvSpPr>
        <p:spPr>
          <a:xfrm>
            <a:off x="4186555" y="46036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0" name="Google Shape;5910;p57"/>
          <p:cNvSpPr/>
          <p:nvPr/>
        </p:nvSpPr>
        <p:spPr>
          <a:xfrm>
            <a:off x="4410452" y="43137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1" name="Google Shape;5911;p57"/>
          <p:cNvSpPr/>
          <p:nvPr/>
        </p:nvSpPr>
        <p:spPr>
          <a:xfrm>
            <a:off x="4084955" y="53148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2" name="Google Shape;5912;p57"/>
          <p:cNvSpPr/>
          <p:nvPr/>
        </p:nvSpPr>
        <p:spPr>
          <a:xfrm>
            <a:off x="4308852" y="52281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3" name="Google Shape;5913;p57"/>
          <p:cNvSpPr/>
          <p:nvPr/>
        </p:nvSpPr>
        <p:spPr>
          <a:xfrm>
            <a:off x="4186555" y="51116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4" name="Google Shape;5914;p57"/>
          <p:cNvSpPr/>
          <p:nvPr/>
        </p:nvSpPr>
        <p:spPr>
          <a:xfrm>
            <a:off x="4308852" y="49233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5" name="Google Shape;5915;p57"/>
          <p:cNvSpPr/>
          <p:nvPr/>
        </p:nvSpPr>
        <p:spPr>
          <a:xfrm>
            <a:off x="4206309" y="5556879"/>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6" name="Google Shape;5916;p57"/>
          <p:cNvSpPr/>
          <p:nvPr/>
        </p:nvSpPr>
        <p:spPr>
          <a:xfrm>
            <a:off x="3902452" y="53297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7" name="Google Shape;5917;p57"/>
          <p:cNvSpPr/>
          <p:nvPr/>
        </p:nvSpPr>
        <p:spPr>
          <a:xfrm>
            <a:off x="3576955" y="40956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8" name="Google Shape;5918;p57"/>
          <p:cNvSpPr/>
          <p:nvPr/>
        </p:nvSpPr>
        <p:spPr>
          <a:xfrm>
            <a:off x="3800852" y="40089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19" name="Google Shape;5919;p57"/>
          <p:cNvSpPr/>
          <p:nvPr/>
        </p:nvSpPr>
        <p:spPr>
          <a:xfrm>
            <a:off x="4288155" y="44004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0" name="Google Shape;5920;p57"/>
          <p:cNvSpPr/>
          <p:nvPr/>
        </p:nvSpPr>
        <p:spPr>
          <a:xfrm>
            <a:off x="3983355" y="44004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1" name="Google Shape;5921;p57"/>
          <p:cNvSpPr/>
          <p:nvPr/>
        </p:nvSpPr>
        <p:spPr>
          <a:xfrm>
            <a:off x="3780155" y="37908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2" name="Google Shape;5922;p57"/>
          <p:cNvSpPr/>
          <p:nvPr/>
        </p:nvSpPr>
        <p:spPr>
          <a:xfrm>
            <a:off x="4004052" y="38057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3" name="Google Shape;5923;p57"/>
          <p:cNvSpPr/>
          <p:nvPr/>
        </p:nvSpPr>
        <p:spPr>
          <a:xfrm>
            <a:off x="3678555" y="47052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4" name="Google Shape;5924;p57"/>
          <p:cNvSpPr/>
          <p:nvPr/>
        </p:nvSpPr>
        <p:spPr>
          <a:xfrm>
            <a:off x="4084955" y="41972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5" name="Google Shape;5925;p57"/>
          <p:cNvSpPr/>
          <p:nvPr/>
        </p:nvSpPr>
        <p:spPr>
          <a:xfrm>
            <a:off x="4207252" y="40089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6" name="Google Shape;5926;p57"/>
          <p:cNvSpPr/>
          <p:nvPr/>
        </p:nvSpPr>
        <p:spPr>
          <a:xfrm>
            <a:off x="2967355" y="5213237"/>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7" name="Google Shape;5927;p57"/>
          <p:cNvSpPr/>
          <p:nvPr/>
        </p:nvSpPr>
        <p:spPr>
          <a:xfrm>
            <a:off x="3292852" y="49233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8" name="Google Shape;5928;p57"/>
          <p:cNvSpPr/>
          <p:nvPr/>
        </p:nvSpPr>
        <p:spPr>
          <a:xfrm>
            <a:off x="3291909" y="5353679"/>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29" name="Google Shape;5929;p57"/>
          <p:cNvSpPr/>
          <p:nvPr/>
        </p:nvSpPr>
        <p:spPr>
          <a:xfrm>
            <a:off x="3699252" y="5228160"/>
            <a:ext cx="80800" cy="1012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5930" name="Google Shape;5930;p57"/>
          <p:cNvCxnSpPr/>
          <p:nvPr/>
        </p:nvCxnSpPr>
        <p:spPr>
          <a:xfrm>
            <a:off x="2465433" y="5796300"/>
            <a:ext cx="1412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2465433" y="3561100"/>
            <a:ext cx="1412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2565975" y="3629437"/>
            <a:ext cx="1940967" cy="2098500"/>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txBody>
          <a:bodyPr/>
          <a:lstStyle/>
          <a:p>
            <a:endParaRPr lang="en-SG"/>
          </a:p>
        </p:txBody>
      </p:sp>
      <p:cxnSp>
        <p:nvCxnSpPr>
          <p:cNvPr id="5933" name="Google Shape;5933;p57"/>
          <p:cNvCxnSpPr/>
          <p:nvPr/>
        </p:nvCxnSpPr>
        <p:spPr>
          <a:xfrm>
            <a:off x="2718800" y="6099300"/>
            <a:ext cx="0" cy="1820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4547600" y="6099300"/>
            <a:ext cx="0" cy="1820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6309960" y="3638220"/>
            <a:ext cx="2438400" cy="24384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6801308" y="4194104"/>
            <a:ext cx="1455725" cy="1326672"/>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txBody>
            <a:bodyPr/>
            <a:lstStyle/>
            <a:p>
              <a:endParaRPr lang="en-SG"/>
            </a:p>
          </p:txBody>
        </p:sp>
      </p:grpSp>
      <p:sp>
        <p:nvSpPr>
          <p:cNvPr id="5985" name="Google Shape;5985;p57"/>
          <p:cNvSpPr/>
          <p:nvPr/>
        </p:nvSpPr>
        <p:spPr>
          <a:xfrm>
            <a:off x="6657367" y="3985633"/>
            <a:ext cx="1743600" cy="1743600"/>
          </a:xfrm>
          <a:prstGeom prst="ellipse">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5986" name="Google Shape;5986;p57"/>
          <p:cNvSpPr txBox="1"/>
          <p:nvPr/>
        </p:nvSpPr>
        <p:spPr>
          <a:xfrm>
            <a:off x="7705833" y="3561104"/>
            <a:ext cx="762400" cy="470800"/>
          </a:xfrm>
          <a:prstGeom prst="rect">
            <a:avLst/>
          </a:prstGeom>
          <a:noFill/>
          <a:ln>
            <a:noFill/>
          </a:ln>
        </p:spPr>
        <p:txBody>
          <a:bodyPr spcFirstLastPara="1" wrap="square" lIns="121900" tIns="121900" rIns="121900" bIns="121900" anchor="t" anchorCtr="0">
            <a:noAutofit/>
          </a:bodyPr>
          <a:lstStyle/>
          <a:p>
            <a:pPr algn="ctr"/>
            <a:r>
              <a:rPr lang="en" sz="1600" i="1">
                <a:solidFill>
                  <a:srgbClr val="0000FF"/>
                </a:solidFill>
                <a:latin typeface="Consolas"/>
                <a:ea typeface="Consolas"/>
                <a:cs typeface="Consolas"/>
                <a:sym typeface="Consolas"/>
              </a:rPr>
              <a:t>r=1</a:t>
            </a:r>
            <a:endParaRPr sz="1600" i="1">
              <a:solidFill>
                <a:srgbClr val="0000FF"/>
              </a:solidFill>
              <a:latin typeface="Consolas"/>
              <a:ea typeface="Consolas"/>
              <a:cs typeface="Consolas"/>
              <a:sym typeface="Consolas"/>
            </a:endParaRPr>
          </a:p>
        </p:txBody>
      </p:sp>
      <p:sp>
        <p:nvSpPr>
          <p:cNvPr id="5987" name="Google Shape;5987;p57"/>
          <p:cNvSpPr/>
          <p:nvPr/>
        </p:nvSpPr>
        <p:spPr>
          <a:xfrm>
            <a:off x="5088800" y="4755367"/>
            <a:ext cx="946400" cy="1820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88" name="Google Shape;5988;p57"/>
          <p:cNvSpPr txBox="1"/>
          <p:nvPr/>
        </p:nvSpPr>
        <p:spPr>
          <a:xfrm>
            <a:off x="8198367" y="4908437"/>
            <a:ext cx="762400" cy="470800"/>
          </a:xfrm>
          <a:prstGeom prst="rect">
            <a:avLst/>
          </a:prstGeom>
          <a:noFill/>
          <a:ln>
            <a:noFill/>
          </a:ln>
        </p:spPr>
        <p:txBody>
          <a:bodyPr spcFirstLastPara="1" wrap="square" lIns="121900" tIns="121900" rIns="121900" bIns="121900" anchor="t" anchorCtr="0">
            <a:noAutofit/>
          </a:bodyPr>
          <a:lstStyle/>
          <a:p>
            <a:pPr algn="ctr"/>
            <a:r>
              <a:rPr lang="en" sz="1333" i="1">
                <a:latin typeface="Consolas"/>
                <a:ea typeface="Consolas"/>
                <a:cs typeface="Consolas"/>
                <a:sym typeface="Consolas"/>
              </a:rPr>
              <a:t>x1</a:t>
            </a:r>
            <a:endParaRPr sz="1333" i="1">
              <a:latin typeface="Consolas"/>
              <a:ea typeface="Consolas"/>
              <a:cs typeface="Consolas"/>
              <a:sym typeface="Consolas"/>
            </a:endParaRPr>
          </a:p>
        </p:txBody>
      </p:sp>
      <p:sp>
        <p:nvSpPr>
          <p:cNvPr id="5989" name="Google Shape;5989;p57"/>
          <p:cNvSpPr txBox="1"/>
          <p:nvPr/>
        </p:nvSpPr>
        <p:spPr>
          <a:xfrm rot="-5400000">
            <a:off x="6939033" y="3561100"/>
            <a:ext cx="657200" cy="470800"/>
          </a:xfrm>
          <a:prstGeom prst="rect">
            <a:avLst/>
          </a:prstGeom>
          <a:noFill/>
          <a:ln>
            <a:noFill/>
          </a:ln>
        </p:spPr>
        <p:txBody>
          <a:bodyPr spcFirstLastPara="1" wrap="square" lIns="121900" tIns="121900" rIns="121900" bIns="121900" anchor="t" anchorCtr="0">
            <a:noAutofit/>
          </a:bodyPr>
          <a:lstStyle/>
          <a:p>
            <a:pPr algn="ctr"/>
            <a:r>
              <a:rPr lang="en" sz="1333">
                <a:latin typeface="Consolas"/>
                <a:ea typeface="Consolas"/>
                <a:cs typeface="Consolas"/>
                <a:sym typeface="Consolas"/>
              </a:rPr>
              <a:t>x2</a:t>
            </a:r>
            <a:endParaRPr sz="1333">
              <a:latin typeface="Consolas"/>
              <a:ea typeface="Consolas"/>
              <a:cs typeface="Consolas"/>
              <a:sym typeface="Consolas"/>
            </a:endParaRPr>
          </a:p>
        </p:txBody>
      </p:sp>
      <p:sp>
        <p:nvSpPr>
          <p:cNvPr id="5990" name="Google Shape;5990;p57"/>
          <p:cNvSpPr txBox="1"/>
          <p:nvPr/>
        </p:nvSpPr>
        <p:spPr>
          <a:xfrm>
            <a:off x="9379900" y="1243000"/>
            <a:ext cx="2030000" cy="318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DropOut</a:t>
            </a:r>
            <a:endParaRPr sz="2400">
              <a:latin typeface="Consolas"/>
              <a:ea typeface="Consolas"/>
              <a:cs typeface="Consolas"/>
              <a:sym typeface="Consolas"/>
            </a:endParaRPr>
          </a:p>
        </p:txBody>
      </p:sp>
      <p:sp>
        <p:nvSpPr>
          <p:cNvPr id="5991" name="Google Shape;5991;p57"/>
          <p:cNvSpPr txBox="1"/>
          <p:nvPr/>
        </p:nvSpPr>
        <p:spPr>
          <a:xfrm>
            <a:off x="9379900" y="4737267"/>
            <a:ext cx="2030000" cy="318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Normalization</a:t>
            </a:r>
            <a:endParaRPr sz="2400">
              <a:latin typeface="Consolas"/>
              <a:ea typeface="Consolas"/>
              <a:cs typeface="Consolas"/>
              <a:sym typeface="Consolas"/>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787917" y="2097233"/>
            <a:ext cx="1743600" cy="124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834551" y="370220"/>
            <a:ext cx="3600" cy="1744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1049267" y="2086833"/>
            <a:ext cx="784000" cy="9024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1100251" y="1436291"/>
            <a:ext cx="1958367" cy="555419"/>
          </a:xfrm>
          <a:prstGeom prst="ellipse">
            <a:avLst/>
          </a:prstGeom>
          <a:noFill/>
          <a:ln w="9525" cap="flat" cmpd="sng">
            <a:solidFill>
              <a:srgbClr val="0000FF"/>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cxnSp>
        <p:nvCxnSpPr>
          <p:cNvPr id="6000" name="Google Shape;6000;p58"/>
          <p:cNvCxnSpPr>
            <a:stCxn id="5999" idx="2"/>
            <a:endCxn id="5999" idx="6"/>
          </p:cNvCxnSpPr>
          <p:nvPr/>
        </p:nvCxnSpPr>
        <p:spPr>
          <a:xfrm rot="10800000" flipH="1">
            <a:off x="1312833" y="1104800"/>
            <a:ext cx="1533200" cy="12184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4362733" y="371953"/>
            <a:ext cx="2053200" cy="17436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grpSp>
      <p:sp>
        <p:nvSpPr>
          <p:cNvPr id="6007" name="Google Shape;6007;p58"/>
          <p:cNvSpPr txBox="1"/>
          <p:nvPr/>
        </p:nvSpPr>
        <p:spPr>
          <a:xfrm>
            <a:off x="3093233" y="2097233"/>
            <a:ext cx="555600" cy="4244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w1</a:t>
            </a:r>
            <a:endParaRPr sz="1467">
              <a:latin typeface="Consolas"/>
              <a:ea typeface="Consolas"/>
              <a:cs typeface="Consolas"/>
              <a:sym typeface="Consolas"/>
            </a:endParaRPr>
          </a:p>
        </p:txBody>
      </p:sp>
      <p:sp>
        <p:nvSpPr>
          <p:cNvPr id="6008" name="Google Shape;6008;p58"/>
          <p:cNvSpPr txBox="1"/>
          <p:nvPr/>
        </p:nvSpPr>
        <p:spPr>
          <a:xfrm>
            <a:off x="5868567" y="1974900"/>
            <a:ext cx="555600" cy="4244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w1</a:t>
            </a:r>
            <a:endParaRPr sz="1467">
              <a:latin typeface="Consolas"/>
              <a:ea typeface="Consolas"/>
              <a:cs typeface="Consolas"/>
              <a:sym typeface="Consolas"/>
            </a:endParaRPr>
          </a:p>
        </p:txBody>
      </p:sp>
      <p:sp>
        <p:nvSpPr>
          <p:cNvPr id="6009" name="Google Shape;6009;p58"/>
          <p:cNvSpPr txBox="1"/>
          <p:nvPr/>
        </p:nvSpPr>
        <p:spPr>
          <a:xfrm>
            <a:off x="1011600" y="2823151"/>
            <a:ext cx="504400" cy="4244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w2</a:t>
            </a:r>
            <a:endParaRPr sz="1467">
              <a:latin typeface="Consolas"/>
              <a:ea typeface="Consolas"/>
              <a:cs typeface="Consolas"/>
              <a:sym typeface="Consolas"/>
            </a:endParaRPr>
          </a:p>
        </p:txBody>
      </p:sp>
      <p:sp>
        <p:nvSpPr>
          <p:cNvPr id="6010" name="Google Shape;6010;p58"/>
          <p:cNvSpPr txBox="1"/>
          <p:nvPr/>
        </p:nvSpPr>
        <p:spPr>
          <a:xfrm>
            <a:off x="1343233" y="451333"/>
            <a:ext cx="504400" cy="4244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J</a:t>
            </a:r>
            <a:endParaRPr sz="1467">
              <a:latin typeface="Consolas"/>
              <a:ea typeface="Consolas"/>
              <a:cs typeface="Consolas"/>
              <a:sym typeface="Consolas"/>
            </a:endParaRPr>
          </a:p>
        </p:txBody>
      </p:sp>
      <p:grpSp>
        <p:nvGrpSpPr>
          <p:cNvPr id="6011" name="Google Shape;6011;p58"/>
          <p:cNvGrpSpPr/>
          <p:nvPr/>
        </p:nvGrpSpPr>
        <p:grpSpPr>
          <a:xfrm>
            <a:off x="1316400" y="3724800"/>
            <a:ext cx="2686643" cy="301820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w1</a:t>
              </a:r>
              <a:endParaRPr sz="1467">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w2</a:t>
              </a:r>
              <a:endParaRPr sz="1467">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J</a:t>
              </a:r>
              <a:endParaRPr sz="1467">
                <a:latin typeface="Consolas"/>
                <a:ea typeface="Consolas"/>
                <a:cs typeface="Consolas"/>
                <a:sym typeface="Consolas"/>
              </a:endParaRPr>
            </a:p>
          </p:txBody>
        </p:sp>
      </p:grpSp>
      <p:grpSp>
        <p:nvGrpSpPr>
          <p:cNvPr id="6021" name="Google Shape;6021;p58"/>
          <p:cNvGrpSpPr/>
          <p:nvPr/>
        </p:nvGrpSpPr>
        <p:grpSpPr>
          <a:xfrm>
            <a:off x="4345017" y="3816334"/>
            <a:ext cx="2579984" cy="2107333"/>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028" name="Google Shape;6028;p58"/>
            <p:cNvSpPr txBox="1"/>
            <p:nvPr/>
          </p:nvSpPr>
          <p:spPr>
            <a:xfrm>
              <a:off x="4510650" y="3972050"/>
              <a:ext cx="378300" cy="3183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w1</a:t>
              </a:r>
              <a:endParaRPr sz="1467">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w2</a:t>
              </a:r>
              <a:endParaRPr sz="1467">
                <a:latin typeface="Consolas"/>
                <a:ea typeface="Consolas"/>
                <a:cs typeface="Consolas"/>
                <a:sym typeface="Consolas"/>
              </a:endParaRPr>
            </a:p>
          </p:txBody>
        </p:sp>
      </p:grpSp>
      <p:sp>
        <p:nvSpPr>
          <p:cNvPr id="6030" name="Google Shape;6030;p58"/>
          <p:cNvSpPr txBox="1"/>
          <p:nvPr/>
        </p:nvSpPr>
        <p:spPr>
          <a:xfrm>
            <a:off x="3819784" y="370233"/>
            <a:ext cx="504400" cy="4244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w2</a:t>
            </a:r>
            <a:endParaRPr sz="1467">
              <a:latin typeface="Consolas"/>
              <a:ea typeface="Consolas"/>
              <a:cs typeface="Consolas"/>
              <a:sym typeface="Consolas"/>
            </a:endParaRPr>
          </a:p>
        </p:txBody>
      </p:sp>
      <p:sp>
        <p:nvSpPr>
          <p:cNvPr id="6031" name="Google Shape;6031;p58"/>
          <p:cNvSpPr txBox="1"/>
          <p:nvPr/>
        </p:nvSpPr>
        <p:spPr>
          <a:xfrm>
            <a:off x="3018833" y="2761167"/>
            <a:ext cx="3077200" cy="318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Before Normalization</a:t>
            </a:r>
            <a:endParaRPr sz="2400">
              <a:latin typeface="Consolas"/>
              <a:ea typeface="Consolas"/>
              <a:cs typeface="Consolas"/>
              <a:sym typeface="Consolas"/>
            </a:endParaRPr>
          </a:p>
        </p:txBody>
      </p:sp>
      <p:sp>
        <p:nvSpPr>
          <p:cNvPr id="6032" name="Google Shape;6032;p58"/>
          <p:cNvSpPr txBox="1"/>
          <p:nvPr/>
        </p:nvSpPr>
        <p:spPr>
          <a:xfrm>
            <a:off x="3018833" y="6145933"/>
            <a:ext cx="3077200" cy="318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After Normalization</a:t>
            </a:r>
            <a:endParaRPr sz="2400">
              <a:latin typeface="Consolas"/>
              <a:ea typeface="Consolas"/>
              <a:cs typeface="Consolas"/>
              <a:sym typeface="Consolas"/>
            </a:endParaRPr>
          </a:p>
        </p:txBody>
      </p:sp>
      <p:sp>
        <p:nvSpPr>
          <p:cNvPr id="6033" name="Google Shape;6033;p58"/>
          <p:cNvSpPr txBox="1"/>
          <p:nvPr/>
        </p:nvSpPr>
        <p:spPr>
          <a:xfrm>
            <a:off x="8438151" y="376733"/>
            <a:ext cx="3077200" cy="318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Early stopping</a:t>
            </a:r>
            <a:endParaRPr sz="2400">
              <a:latin typeface="Consolas"/>
              <a:ea typeface="Consolas"/>
              <a:cs typeface="Consolas"/>
              <a:sym typeface="Consolas"/>
            </a:endParaRPr>
          </a:p>
        </p:txBody>
      </p:sp>
      <p:cxnSp>
        <p:nvCxnSpPr>
          <p:cNvPr id="6034" name="Google Shape;6034;p58"/>
          <p:cNvCxnSpPr/>
          <p:nvPr/>
        </p:nvCxnSpPr>
        <p:spPr>
          <a:xfrm rot="10800000">
            <a:off x="8040800" y="3746933"/>
            <a:ext cx="3457600" cy="268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8040992" y="933648"/>
            <a:ext cx="5600" cy="28132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8087667" y="1293767"/>
            <a:ext cx="3115600" cy="23140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8040800" y="1405733"/>
            <a:ext cx="2416000" cy="18888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10474701" y="3007901"/>
            <a:ext cx="580727" cy="221244"/>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txBody>
          <a:bodyPr/>
          <a:lstStyle/>
          <a:p>
            <a:endParaRPr lang="en-SG"/>
          </a:p>
        </p:txBody>
      </p:sp>
      <p:sp>
        <p:nvSpPr>
          <p:cNvPr id="6039" name="Google Shape;6039;p58"/>
          <p:cNvSpPr txBox="1"/>
          <p:nvPr/>
        </p:nvSpPr>
        <p:spPr>
          <a:xfrm>
            <a:off x="10768533" y="2840884"/>
            <a:ext cx="1049600" cy="501600"/>
          </a:xfrm>
          <a:prstGeom prst="rect">
            <a:avLst/>
          </a:prstGeom>
          <a:noFill/>
          <a:ln>
            <a:noFill/>
          </a:ln>
        </p:spPr>
        <p:txBody>
          <a:bodyPr spcFirstLastPara="1" wrap="square" lIns="121900" tIns="0" rIns="121900" bIns="121900" anchor="t" anchorCtr="0">
            <a:noAutofit/>
          </a:bodyPr>
          <a:lstStyle/>
          <a:p>
            <a:pPr algn="ctr"/>
            <a:r>
              <a:rPr lang="en" sz="1467">
                <a:solidFill>
                  <a:srgbClr val="FF0000"/>
                </a:solidFill>
                <a:latin typeface="Consolas"/>
                <a:ea typeface="Consolas"/>
                <a:cs typeface="Consolas"/>
                <a:sym typeface="Consolas"/>
              </a:rPr>
              <a:t>Dev</a:t>
            </a:r>
            <a:endParaRPr sz="1467">
              <a:solidFill>
                <a:srgbClr val="FF0000"/>
              </a:solidFill>
              <a:latin typeface="Consolas"/>
              <a:ea typeface="Consolas"/>
              <a:cs typeface="Consolas"/>
              <a:sym typeface="Consolas"/>
            </a:endParaRPr>
          </a:p>
          <a:p>
            <a:pPr algn="ctr"/>
            <a:endParaRPr sz="1467">
              <a:solidFill>
                <a:srgbClr val="FF0000"/>
              </a:solidFill>
              <a:latin typeface="Consolas"/>
              <a:ea typeface="Consolas"/>
              <a:cs typeface="Consolas"/>
              <a:sym typeface="Consolas"/>
            </a:endParaRPr>
          </a:p>
          <a:p>
            <a:pPr algn="ctr">
              <a:buClr>
                <a:schemeClr val="dk1"/>
              </a:buClr>
              <a:buSzPts val="1100"/>
            </a:pPr>
            <a:r>
              <a:rPr lang="en" sz="1467">
                <a:solidFill>
                  <a:srgbClr val="0000FF"/>
                </a:solidFill>
                <a:latin typeface="Consolas"/>
                <a:ea typeface="Consolas"/>
                <a:cs typeface="Consolas"/>
                <a:sym typeface="Consolas"/>
              </a:rPr>
              <a:t>Train</a:t>
            </a:r>
            <a:endParaRPr sz="1467">
              <a:solidFill>
                <a:srgbClr val="FF0000"/>
              </a:solidFill>
              <a:latin typeface="Consolas"/>
              <a:ea typeface="Consolas"/>
              <a:cs typeface="Consolas"/>
              <a:sym typeface="Consolas"/>
            </a:endParaRPr>
          </a:p>
        </p:txBody>
      </p:sp>
      <p:sp>
        <p:nvSpPr>
          <p:cNvPr id="6040" name="Google Shape;6040;p58"/>
          <p:cNvSpPr txBox="1"/>
          <p:nvPr/>
        </p:nvSpPr>
        <p:spPr>
          <a:xfrm>
            <a:off x="7491000" y="981333"/>
            <a:ext cx="555600" cy="4244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Err</a:t>
            </a:r>
            <a:endParaRPr sz="1467">
              <a:latin typeface="Consolas"/>
              <a:ea typeface="Consolas"/>
              <a:cs typeface="Consolas"/>
              <a:sym typeface="Consolas"/>
            </a:endParaRPr>
          </a:p>
        </p:txBody>
      </p:sp>
      <p:sp>
        <p:nvSpPr>
          <p:cNvPr id="6041" name="Google Shape;6041;p58"/>
          <p:cNvSpPr txBox="1"/>
          <p:nvPr/>
        </p:nvSpPr>
        <p:spPr>
          <a:xfrm>
            <a:off x="11515367" y="3372200"/>
            <a:ext cx="555600" cy="424400"/>
          </a:xfrm>
          <a:prstGeom prst="rect">
            <a:avLst/>
          </a:prstGeom>
          <a:noFill/>
          <a:ln>
            <a:noFill/>
          </a:ln>
        </p:spPr>
        <p:txBody>
          <a:bodyPr spcFirstLastPara="1" wrap="square" lIns="121900" tIns="121900" rIns="121900" bIns="121900" anchor="t" anchorCtr="0">
            <a:noAutofit/>
          </a:bodyPr>
          <a:lstStyle/>
          <a:p>
            <a:r>
              <a:rPr lang="en" sz="1467">
                <a:latin typeface="Consolas"/>
                <a:ea typeface="Consolas"/>
                <a:cs typeface="Consolas"/>
                <a:sym typeface="Consolas"/>
              </a:rPr>
              <a:t>it.</a:t>
            </a:r>
            <a:endParaRPr sz="1467">
              <a:latin typeface="Consolas"/>
              <a:ea typeface="Consolas"/>
              <a:cs typeface="Consolas"/>
              <a:sym typeface="Consolas"/>
            </a:endParaRPr>
          </a:p>
        </p:txBody>
      </p:sp>
      <p:cxnSp>
        <p:nvCxnSpPr>
          <p:cNvPr id="6042" name="Google Shape;6042;p58"/>
          <p:cNvCxnSpPr/>
          <p:nvPr/>
        </p:nvCxnSpPr>
        <p:spPr>
          <a:xfrm flipH="1">
            <a:off x="10552567" y="2347000"/>
            <a:ext cx="8800" cy="1356400"/>
          </a:xfrm>
          <a:prstGeom prst="straightConnector1">
            <a:avLst/>
          </a:prstGeom>
          <a:noFill/>
          <a:ln w="19050" cap="flat" cmpd="sng">
            <a:solidFill>
              <a:srgbClr val="6AA84F"/>
            </a:solidFill>
            <a:prstDash val="solid"/>
            <a:round/>
            <a:headEnd type="none" w="med" len="med"/>
            <a:tailEnd type="none" w="med" len="med"/>
          </a:ln>
        </p:spPr>
      </p:cxnSp>
      <p:cxnSp>
        <p:nvCxnSpPr>
          <p:cNvPr id="6043" name="Google Shape;6043;p58"/>
          <p:cNvCxnSpPr/>
          <p:nvPr/>
        </p:nvCxnSpPr>
        <p:spPr>
          <a:xfrm rot="-5400000" flipH="1">
            <a:off x="7918467" y="4143000"/>
            <a:ext cx="1307200" cy="615200"/>
          </a:xfrm>
          <a:prstGeom prst="curvedConnector3">
            <a:avLst>
              <a:gd name="adj1" fmla="val -79988"/>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047"/>
        <p:cNvGrpSpPr/>
        <p:nvPr/>
      </p:nvGrpSpPr>
      <p:grpSpPr>
        <a:xfrm>
          <a:off x="0" y="0"/>
          <a:ext cx="0" cy="0"/>
          <a:chOff x="0" y="0"/>
          <a:chExt cx="0" cy="0"/>
        </a:xfrm>
      </p:grpSpPr>
      <p:sp>
        <p:nvSpPr>
          <p:cNvPr id="6048" name="Google Shape;6048;p59"/>
          <p:cNvSpPr/>
          <p:nvPr/>
        </p:nvSpPr>
        <p:spPr>
          <a:xfrm>
            <a:off x="2526877" y="302117"/>
            <a:ext cx="711600" cy="731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049" name="Google Shape;6049;p59"/>
          <p:cNvSpPr/>
          <p:nvPr/>
        </p:nvSpPr>
        <p:spPr>
          <a:xfrm>
            <a:off x="2526877" y="1558319"/>
            <a:ext cx="711600" cy="731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050" name="Google Shape;6050;p59"/>
          <p:cNvSpPr txBox="1"/>
          <p:nvPr/>
        </p:nvSpPr>
        <p:spPr>
          <a:xfrm>
            <a:off x="1235035" y="522200"/>
            <a:ext cx="718400" cy="5016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x</a:t>
            </a:r>
            <a:r>
              <a:rPr lang="en" sz="2400" baseline="-25000">
                <a:latin typeface="Consolas"/>
                <a:ea typeface="Consolas"/>
                <a:cs typeface="Consolas"/>
                <a:sym typeface="Consolas"/>
              </a:rPr>
              <a:t>1</a:t>
            </a:r>
            <a:endParaRPr sz="2400" baseline="-25000">
              <a:latin typeface="Consolas"/>
              <a:ea typeface="Consolas"/>
              <a:cs typeface="Consolas"/>
              <a:sym typeface="Consolas"/>
            </a:endParaRPr>
          </a:p>
        </p:txBody>
      </p:sp>
      <p:sp>
        <p:nvSpPr>
          <p:cNvPr id="6051" name="Google Shape;6051;p59"/>
          <p:cNvSpPr/>
          <p:nvPr/>
        </p:nvSpPr>
        <p:spPr>
          <a:xfrm>
            <a:off x="8566996" y="923601"/>
            <a:ext cx="718400" cy="7436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cxnSp>
        <p:nvCxnSpPr>
          <p:cNvPr id="6052" name="Google Shape;6052;p59"/>
          <p:cNvCxnSpPr>
            <a:stCxn id="6051" idx="6"/>
          </p:cNvCxnSpPr>
          <p:nvPr/>
        </p:nvCxnSpPr>
        <p:spPr>
          <a:xfrm>
            <a:off x="9285396" y="1295401"/>
            <a:ext cx="669200" cy="0"/>
          </a:xfrm>
          <a:prstGeom prst="straightConnector1">
            <a:avLst/>
          </a:prstGeom>
          <a:noFill/>
          <a:ln w="9525" cap="flat" cmpd="sng">
            <a:solidFill>
              <a:schemeClr val="dk2"/>
            </a:solidFill>
            <a:prstDash val="solid"/>
            <a:round/>
            <a:headEnd type="none" w="med" len="med"/>
            <a:tailEnd type="triangle" w="med" len="med"/>
          </a:ln>
        </p:spPr>
      </p:cxnSp>
      <p:sp>
        <p:nvSpPr>
          <p:cNvPr id="6053" name="Google Shape;6053;p59"/>
          <p:cNvSpPr txBox="1"/>
          <p:nvPr/>
        </p:nvSpPr>
        <p:spPr>
          <a:xfrm>
            <a:off x="1222501" y="1558333"/>
            <a:ext cx="718400" cy="5016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x</a:t>
            </a:r>
            <a:r>
              <a:rPr lang="en" sz="2400" baseline="-25000">
                <a:latin typeface="Consolas"/>
                <a:ea typeface="Consolas"/>
                <a:cs typeface="Consolas"/>
                <a:sym typeface="Consolas"/>
              </a:rPr>
              <a:t>2</a:t>
            </a:r>
            <a:endParaRPr sz="2400" baseline="-25000">
              <a:latin typeface="Consolas"/>
              <a:ea typeface="Consolas"/>
              <a:cs typeface="Consolas"/>
              <a:sym typeface="Consolas"/>
            </a:endParaRPr>
          </a:p>
        </p:txBody>
      </p:sp>
      <p:grpSp>
        <p:nvGrpSpPr>
          <p:cNvPr id="6054" name="Google Shape;6054;p59"/>
          <p:cNvGrpSpPr/>
          <p:nvPr/>
        </p:nvGrpSpPr>
        <p:grpSpPr>
          <a:xfrm>
            <a:off x="1909932" y="661876"/>
            <a:ext cx="617157" cy="1273264"/>
            <a:chOff x="837658" y="496313"/>
            <a:chExt cx="1057500" cy="954948"/>
          </a:xfrm>
        </p:grpSpPr>
        <p:cxnSp>
          <p:nvCxnSpPr>
            <p:cNvPr id="6055" name="Google Shape;6055;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8" name="Google Shape;6058;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9" name="Google Shape;6059;p59"/>
          <p:cNvGrpSpPr/>
          <p:nvPr/>
        </p:nvGrpSpPr>
        <p:grpSpPr>
          <a:xfrm>
            <a:off x="3238448" y="661876"/>
            <a:ext cx="640845" cy="1273264"/>
            <a:chOff x="837658" y="496313"/>
            <a:chExt cx="1057500" cy="954948"/>
          </a:xfrm>
        </p:grpSpPr>
        <p:cxnSp>
          <p:nvCxnSpPr>
            <p:cNvPr id="6060" name="Google Shape;606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3" name="Google Shape;606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4" name="Google Shape;6064;p59"/>
          <p:cNvSpPr/>
          <p:nvPr/>
        </p:nvSpPr>
        <p:spPr>
          <a:xfrm>
            <a:off x="3811911" y="302117"/>
            <a:ext cx="711600" cy="731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065" name="Google Shape;6065;p59"/>
          <p:cNvSpPr/>
          <p:nvPr/>
        </p:nvSpPr>
        <p:spPr>
          <a:xfrm>
            <a:off x="3824444" y="1558319"/>
            <a:ext cx="711600" cy="731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grpSp>
        <p:nvGrpSpPr>
          <p:cNvPr id="6066" name="Google Shape;6066;p59"/>
          <p:cNvGrpSpPr/>
          <p:nvPr/>
        </p:nvGrpSpPr>
        <p:grpSpPr>
          <a:xfrm>
            <a:off x="4523515" y="658776"/>
            <a:ext cx="640845" cy="1273264"/>
            <a:chOff x="837658" y="496313"/>
            <a:chExt cx="1057500" cy="954948"/>
          </a:xfrm>
        </p:grpSpPr>
        <p:cxnSp>
          <p:nvCxnSpPr>
            <p:cNvPr id="6067" name="Google Shape;6067;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0" name="Google Shape;6070;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1" name="Google Shape;6071;p59"/>
          <p:cNvCxnSpPr/>
          <p:nvPr/>
        </p:nvCxnSpPr>
        <p:spPr>
          <a:xfrm>
            <a:off x="5161132" y="1333200"/>
            <a:ext cx="343600" cy="7600"/>
          </a:xfrm>
          <a:prstGeom prst="straightConnector1">
            <a:avLst/>
          </a:prstGeom>
          <a:noFill/>
          <a:ln w="28575" cap="flat" cmpd="sng">
            <a:solidFill>
              <a:schemeClr val="dk2"/>
            </a:solidFill>
            <a:prstDash val="dot"/>
            <a:round/>
            <a:headEnd type="none" w="med" len="med"/>
            <a:tailEnd type="none" w="med" len="med"/>
          </a:ln>
        </p:spPr>
      </p:cxnSp>
      <p:sp>
        <p:nvSpPr>
          <p:cNvPr id="6072" name="Google Shape;6072;p59"/>
          <p:cNvSpPr/>
          <p:nvPr/>
        </p:nvSpPr>
        <p:spPr>
          <a:xfrm>
            <a:off x="6158311" y="292608"/>
            <a:ext cx="711600" cy="731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073" name="Google Shape;6073;p59"/>
          <p:cNvSpPr/>
          <p:nvPr/>
        </p:nvSpPr>
        <p:spPr>
          <a:xfrm>
            <a:off x="6158311" y="1548809"/>
            <a:ext cx="711600" cy="731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grpSp>
        <p:nvGrpSpPr>
          <p:cNvPr id="6074" name="Google Shape;6074;p59"/>
          <p:cNvGrpSpPr/>
          <p:nvPr/>
        </p:nvGrpSpPr>
        <p:grpSpPr>
          <a:xfrm>
            <a:off x="5541366" y="652367"/>
            <a:ext cx="617157" cy="1273264"/>
            <a:chOff x="837658" y="496313"/>
            <a:chExt cx="1057500" cy="954948"/>
          </a:xfrm>
        </p:grpSpPr>
        <p:cxnSp>
          <p:nvCxnSpPr>
            <p:cNvPr id="6075" name="Google Shape;6075;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8" name="Google Shape;6078;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9" name="Google Shape;6079;p59"/>
          <p:cNvGrpSpPr/>
          <p:nvPr/>
        </p:nvGrpSpPr>
        <p:grpSpPr>
          <a:xfrm>
            <a:off x="6869882" y="652367"/>
            <a:ext cx="640845" cy="1273264"/>
            <a:chOff x="837658" y="496313"/>
            <a:chExt cx="1057500" cy="954948"/>
          </a:xfrm>
        </p:grpSpPr>
        <p:cxnSp>
          <p:nvCxnSpPr>
            <p:cNvPr id="6080" name="Google Shape;6080;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3" name="Google Shape;6083;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4" name="Google Shape;6084;p59"/>
          <p:cNvSpPr/>
          <p:nvPr/>
        </p:nvSpPr>
        <p:spPr>
          <a:xfrm>
            <a:off x="7443344" y="292608"/>
            <a:ext cx="711600" cy="731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085" name="Google Shape;6085;p59"/>
          <p:cNvSpPr/>
          <p:nvPr/>
        </p:nvSpPr>
        <p:spPr>
          <a:xfrm>
            <a:off x="7455877" y="1548809"/>
            <a:ext cx="711600" cy="731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cxnSp>
        <p:nvCxnSpPr>
          <p:cNvPr id="6086" name="Google Shape;6086;p59"/>
          <p:cNvCxnSpPr>
            <a:stCxn id="6084" idx="6"/>
            <a:endCxn id="6051" idx="2"/>
          </p:cNvCxnSpPr>
          <p:nvPr/>
        </p:nvCxnSpPr>
        <p:spPr>
          <a:xfrm>
            <a:off x="8154944" y="658208"/>
            <a:ext cx="412000" cy="637200"/>
          </a:xfrm>
          <a:prstGeom prst="straightConnector1">
            <a:avLst/>
          </a:prstGeom>
          <a:noFill/>
          <a:ln w="9525" cap="flat" cmpd="sng">
            <a:solidFill>
              <a:schemeClr val="dk2"/>
            </a:solidFill>
            <a:prstDash val="solid"/>
            <a:round/>
            <a:headEnd type="none" w="med" len="med"/>
            <a:tailEnd type="none" w="med" len="med"/>
          </a:ln>
        </p:spPr>
      </p:cxnSp>
      <p:cxnSp>
        <p:nvCxnSpPr>
          <p:cNvPr id="6087" name="Google Shape;6087;p59"/>
          <p:cNvCxnSpPr>
            <a:stCxn id="6085" idx="6"/>
            <a:endCxn id="6051" idx="2"/>
          </p:cNvCxnSpPr>
          <p:nvPr/>
        </p:nvCxnSpPr>
        <p:spPr>
          <a:xfrm rot="10800000" flipH="1">
            <a:off x="8167477" y="1295209"/>
            <a:ext cx="399600" cy="619200"/>
          </a:xfrm>
          <a:prstGeom prst="straightConnector1">
            <a:avLst/>
          </a:prstGeom>
          <a:noFill/>
          <a:ln w="9525" cap="flat" cmpd="sng">
            <a:solidFill>
              <a:schemeClr val="dk2"/>
            </a:solidFill>
            <a:prstDash val="solid"/>
            <a:round/>
            <a:headEnd type="none" w="med" len="med"/>
            <a:tailEnd type="none" w="med" len="med"/>
          </a:ln>
        </p:spPr>
      </p:cxnSp>
      <p:sp>
        <p:nvSpPr>
          <p:cNvPr id="6088" name="Google Shape;6088;p59"/>
          <p:cNvSpPr txBox="1"/>
          <p:nvPr/>
        </p:nvSpPr>
        <p:spPr>
          <a:xfrm>
            <a:off x="2523468" y="2289533"/>
            <a:ext cx="718400" cy="501600"/>
          </a:xfrm>
          <a:prstGeom prst="rect">
            <a:avLst/>
          </a:prstGeom>
          <a:noFill/>
          <a:ln>
            <a:noFill/>
          </a:ln>
        </p:spPr>
        <p:txBody>
          <a:bodyPr spcFirstLastPara="1" wrap="square" lIns="121900" tIns="121900" rIns="121900" bIns="121900" anchor="t" anchorCtr="0">
            <a:noAutofit/>
          </a:bodyPr>
          <a:lstStyle/>
          <a:p>
            <a:pPr algn="ctr"/>
            <a:r>
              <a:rPr lang="en" sz="1467">
                <a:latin typeface="Consolas"/>
                <a:ea typeface="Consolas"/>
                <a:cs typeface="Consolas"/>
                <a:sym typeface="Consolas"/>
              </a:rPr>
              <a:t>w[1]</a:t>
            </a:r>
            <a:endParaRPr sz="1467" baseline="-25000">
              <a:latin typeface="Consolas"/>
              <a:ea typeface="Consolas"/>
              <a:cs typeface="Consolas"/>
              <a:sym typeface="Consolas"/>
            </a:endParaRPr>
          </a:p>
        </p:txBody>
      </p:sp>
      <p:sp>
        <p:nvSpPr>
          <p:cNvPr id="6089" name="Google Shape;6089;p59"/>
          <p:cNvSpPr txBox="1"/>
          <p:nvPr/>
        </p:nvSpPr>
        <p:spPr>
          <a:xfrm>
            <a:off x="3808501" y="2289533"/>
            <a:ext cx="718400" cy="501600"/>
          </a:xfrm>
          <a:prstGeom prst="rect">
            <a:avLst/>
          </a:prstGeom>
          <a:noFill/>
          <a:ln>
            <a:noFill/>
          </a:ln>
        </p:spPr>
        <p:txBody>
          <a:bodyPr spcFirstLastPara="1" wrap="square" lIns="121900" tIns="121900" rIns="121900" bIns="121900" anchor="t" anchorCtr="0">
            <a:noAutofit/>
          </a:bodyPr>
          <a:lstStyle/>
          <a:p>
            <a:pPr algn="ctr"/>
            <a:r>
              <a:rPr lang="en" sz="1467">
                <a:latin typeface="Consolas"/>
                <a:ea typeface="Consolas"/>
                <a:cs typeface="Consolas"/>
                <a:sym typeface="Consolas"/>
              </a:rPr>
              <a:t>w[2]</a:t>
            </a:r>
            <a:endParaRPr sz="1467" baseline="-25000">
              <a:latin typeface="Consolas"/>
              <a:ea typeface="Consolas"/>
              <a:cs typeface="Consolas"/>
              <a:sym typeface="Consolas"/>
            </a:endParaRPr>
          </a:p>
        </p:txBody>
      </p:sp>
      <p:sp>
        <p:nvSpPr>
          <p:cNvPr id="6090" name="Google Shape;6090;p59"/>
          <p:cNvSpPr txBox="1"/>
          <p:nvPr/>
        </p:nvSpPr>
        <p:spPr>
          <a:xfrm>
            <a:off x="6154900" y="2289533"/>
            <a:ext cx="871200" cy="501600"/>
          </a:xfrm>
          <a:prstGeom prst="rect">
            <a:avLst/>
          </a:prstGeom>
          <a:noFill/>
          <a:ln>
            <a:noFill/>
          </a:ln>
        </p:spPr>
        <p:txBody>
          <a:bodyPr spcFirstLastPara="1" wrap="square" lIns="121900" tIns="121900" rIns="121900" bIns="121900" anchor="t" anchorCtr="0">
            <a:noAutofit/>
          </a:bodyPr>
          <a:lstStyle/>
          <a:p>
            <a:pPr algn="ctr"/>
            <a:r>
              <a:rPr lang="en" sz="1467">
                <a:latin typeface="Consolas"/>
                <a:ea typeface="Consolas"/>
                <a:cs typeface="Consolas"/>
                <a:sym typeface="Consolas"/>
              </a:rPr>
              <a:t>w[L-2]</a:t>
            </a:r>
            <a:endParaRPr sz="1467" baseline="-25000">
              <a:latin typeface="Consolas"/>
              <a:ea typeface="Consolas"/>
              <a:cs typeface="Consolas"/>
              <a:sym typeface="Consolas"/>
            </a:endParaRPr>
          </a:p>
        </p:txBody>
      </p:sp>
      <p:sp>
        <p:nvSpPr>
          <p:cNvPr id="6091" name="Google Shape;6091;p59"/>
          <p:cNvSpPr txBox="1"/>
          <p:nvPr/>
        </p:nvSpPr>
        <p:spPr>
          <a:xfrm>
            <a:off x="7376067" y="2289533"/>
            <a:ext cx="871200" cy="501600"/>
          </a:xfrm>
          <a:prstGeom prst="rect">
            <a:avLst/>
          </a:prstGeom>
          <a:noFill/>
          <a:ln>
            <a:noFill/>
          </a:ln>
        </p:spPr>
        <p:txBody>
          <a:bodyPr spcFirstLastPara="1" wrap="square" lIns="121900" tIns="121900" rIns="121900" bIns="121900" anchor="t" anchorCtr="0">
            <a:noAutofit/>
          </a:bodyPr>
          <a:lstStyle/>
          <a:p>
            <a:pPr algn="ctr"/>
            <a:r>
              <a:rPr lang="en" sz="1467">
                <a:latin typeface="Consolas"/>
                <a:ea typeface="Consolas"/>
                <a:cs typeface="Consolas"/>
                <a:sym typeface="Consolas"/>
              </a:rPr>
              <a:t>w[L-1]</a:t>
            </a:r>
            <a:endParaRPr sz="1467" baseline="-25000">
              <a:latin typeface="Consolas"/>
              <a:ea typeface="Consolas"/>
              <a:cs typeface="Consolas"/>
              <a:sym typeface="Consolas"/>
            </a:endParaRPr>
          </a:p>
        </p:txBody>
      </p:sp>
      <p:sp>
        <p:nvSpPr>
          <p:cNvPr id="6092" name="Google Shape;6092;p59"/>
          <p:cNvSpPr txBox="1"/>
          <p:nvPr/>
        </p:nvSpPr>
        <p:spPr>
          <a:xfrm>
            <a:off x="8492167" y="1673133"/>
            <a:ext cx="871200" cy="501600"/>
          </a:xfrm>
          <a:prstGeom prst="rect">
            <a:avLst/>
          </a:prstGeom>
          <a:noFill/>
          <a:ln>
            <a:noFill/>
          </a:ln>
        </p:spPr>
        <p:txBody>
          <a:bodyPr spcFirstLastPara="1" wrap="square" lIns="121900" tIns="121900" rIns="121900" bIns="121900" anchor="t" anchorCtr="0">
            <a:noAutofit/>
          </a:bodyPr>
          <a:lstStyle/>
          <a:p>
            <a:pPr algn="ctr"/>
            <a:r>
              <a:rPr lang="en" sz="1467">
                <a:latin typeface="Consolas"/>
                <a:ea typeface="Consolas"/>
                <a:cs typeface="Consolas"/>
                <a:sym typeface="Consolas"/>
              </a:rPr>
              <a:t>w[L]</a:t>
            </a:r>
            <a:endParaRPr sz="1467" baseline="-25000">
              <a:latin typeface="Consolas"/>
              <a:ea typeface="Consolas"/>
              <a:cs typeface="Consolas"/>
              <a:sym typeface="Consolas"/>
            </a:endParaRPr>
          </a:p>
        </p:txBody>
      </p:sp>
      <p:sp>
        <p:nvSpPr>
          <p:cNvPr id="6093" name="Google Shape;6093;p59"/>
          <p:cNvSpPr/>
          <p:nvPr/>
        </p:nvSpPr>
        <p:spPr>
          <a:xfrm>
            <a:off x="4420800" y="3444767"/>
            <a:ext cx="1463200" cy="29260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4" name="Google Shape;6094;p59"/>
          <p:cNvSpPr/>
          <p:nvPr/>
        </p:nvSpPr>
        <p:spPr>
          <a:xfrm>
            <a:off x="4916600" y="3932351"/>
            <a:ext cx="975200" cy="19508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5" name="Google Shape;6095;p59"/>
          <p:cNvSpPr/>
          <p:nvPr/>
        </p:nvSpPr>
        <p:spPr>
          <a:xfrm>
            <a:off x="5884000" y="3438767"/>
            <a:ext cx="1463200" cy="29260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6" name="Google Shape;6096;p59"/>
          <p:cNvSpPr/>
          <p:nvPr/>
        </p:nvSpPr>
        <p:spPr>
          <a:xfrm>
            <a:off x="5891800" y="3932351"/>
            <a:ext cx="975200" cy="19508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7" name="Google Shape;6097;p59"/>
          <p:cNvSpPr txBox="1"/>
          <p:nvPr/>
        </p:nvSpPr>
        <p:spPr>
          <a:xfrm>
            <a:off x="4420800" y="3444767"/>
            <a:ext cx="616400" cy="501600"/>
          </a:xfrm>
          <a:prstGeom prst="rect">
            <a:avLst/>
          </a:prstGeom>
          <a:noFill/>
          <a:ln>
            <a:noFill/>
          </a:ln>
        </p:spPr>
        <p:txBody>
          <a:bodyPr spcFirstLastPara="1" wrap="square" lIns="121900" tIns="121900" rIns="121900" bIns="121900" anchor="t" anchorCtr="0">
            <a:noAutofit/>
          </a:bodyPr>
          <a:lstStyle/>
          <a:p>
            <a:pPr algn="ctr"/>
            <a:r>
              <a:rPr lang="en" sz="1733">
                <a:latin typeface="Consolas"/>
                <a:ea typeface="Consolas"/>
                <a:cs typeface="Consolas"/>
                <a:sym typeface="Consolas"/>
              </a:rPr>
              <a:t>FN</a:t>
            </a:r>
            <a:endParaRPr sz="1733">
              <a:latin typeface="Consolas"/>
              <a:ea typeface="Consolas"/>
              <a:cs typeface="Consolas"/>
              <a:sym typeface="Consolas"/>
            </a:endParaRPr>
          </a:p>
        </p:txBody>
      </p:sp>
      <p:sp>
        <p:nvSpPr>
          <p:cNvPr id="6098" name="Google Shape;6098;p59"/>
          <p:cNvSpPr txBox="1"/>
          <p:nvPr/>
        </p:nvSpPr>
        <p:spPr>
          <a:xfrm>
            <a:off x="6730800" y="3444767"/>
            <a:ext cx="616400" cy="501600"/>
          </a:xfrm>
          <a:prstGeom prst="rect">
            <a:avLst/>
          </a:prstGeom>
          <a:noFill/>
          <a:ln>
            <a:noFill/>
          </a:ln>
        </p:spPr>
        <p:txBody>
          <a:bodyPr spcFirstLastPara="1" wrap="square" lIns="121900" tIns="121900" rIns="121900" bIns="121900" anchor="t" anchorCtr="0">
            <a:noAutofit/>
          </a:bodyPr>
          <a:lstStyle/>
          <a:p>
            <a:pPr algn="ctr"/>
            <a:r>
              <a:rPr lang="en" sz="1733">
                <a:latin typeface="Consolas"/>
                <a:ea typeface="Consolas"/>
                <a:cs typeface="Consolas"/>
                <a:sym typeface="Consolas"/>
              </a:rPr>
              <a:t>TN</a:t>
            </a:r>
            <a:endParaRPr sz="1733">
              <a:latin typeface="Consolas"/>
              <a:ea typeface="Consolas"/>
              <a:cs typeface="Consolas"/>
              <a:sym typeface="Consolas"/>
            </a:endParaRPr>
          </a:p>
        </p:txBody>
      </p:sp>
      <p:sp>
        <p:nvSpPr>
          <p:cNvPr id="6099" name="Google Shape;6099;p59"/>
          <p:cNvSpPr txBox="1"/>
          <p:nvPr/>
        </p:nvSpPr>
        <p:spPr>
          <a:xfrm>
            <a:off x="5105200" y="4460767"/>
            <a:ext cx="616400" cy="501600"/>
          </a:xfrm>
          <a:prstGeom prst="rect">
            <a:avLst/>
          </a:prstGeom>
          <a:noFill/>
          <a:ln>
            <a:noFill/>
          </a:ln>
        </p:spPr>
        <p:txBody>
          <a:bodyPr spcFirstLastPara="1" wrap="square" lIns="121900" tIns="121900" rIns="121900" bIns="121900" anchor="t" anchorCtr="0">
            <a:noAutofit/>
          </a:bodyPr>
          <a:lstStyle/>
          <a:p>
            <a:pPr algn="ctr"/>
            <a:r>
              <a:rPr lang="en" sz="1733">
                <a:latin typeface="Consolas"/>
                <a:ea typeface="Consolas"/>
                <a:cs typeface="Consolas"/>
                <a:sym typeface="Consolas"/>
              </a:rPr>
              <a:t>TP</a:t>
            </a:r>
            <a:endParaRPr sz="1733">
              <a:latin typeface="Consolas"/>
              <a:ea typeface="Consolas"/>
              <a:cs typeface="Consolas"/>
              <a:sym typeface="Consolas"/>
            </a:endParaRPr>
          </a:p>
        </p:txBody>
      </p:sp>
      <p:sp>
        <p:nvSpPr>
          <p:cNvPr id="6100" name="Google Shape;6100;p59"/>
          <p:cNvSpPr txBox="1"/>
          <p:nvPr/>
        </p:nvSpPr>
        <p:spPr>
          <a:xfrm>
            <a:off x="6071200" y="4460767"/>
            <a:ext cx="616400" cy="501600"/>
          </a:xfrm>
          <a:prstGeom prst="rect">
            <a:avLst/>
          </a:prstGeom>
          <a:noFill/>
          <a:ln>
            <a:noFill/>
          </a:ln>
        </p:spPr>
        <p:txBody>
          <a:bodyPr spcFirstLastPara="1" wrap="square" lIns="121900" tIns="121900" rIns="121900" bIns="121900" anchor="t" anchorCtr="0">
            <a:noAutofit/>
          </a:bodyPr>
          <a:lstStyle/>
          <a:p>
            <a:pPr algn="ctr"/>
            <a:r>
              <a:rPr lang="en" sz="1733">
                <a:latin typeface="Consolas"/>
                <a:ea typeface="Consolas"/>
                <a:cs typeface="Consolas"/>
                <a:sym typeface="Consolas"/>
              </a:rPr>
              <a:t>FP</a:t>
            </a:r>
            <a:endParaRPr sz="1733">
              <a:latin typeface="Consolas"/>
              <a:ea typeface="Consolas"/>
              <a:cs typeface="Consolas"/>
              <a:sym typeface="Consolas"/>
            </a:endParaRPr>
          </a:p>
        </p:txBody>
      </p:sp>
      <p:sp>
        <p:nvSpPr>
          <p:cNvPr id="6101" name="Google Shape;6101;p59"/>
          <p:cNvSpPr txBox="1"/>
          <p:nvPr/>
        </p:nvSpPr>
        <p:spPr>
          <a:xfrm>
            <a:off x="8401567" y="2441633"/>
            <a:ext cx="3077200" cy="4064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Deep neural networks</a:t>
            </a:r>
            <a:endParaRPr sz="2400">
              <a:latin typeface="Consolas"/>
              <a:ea typeface="Consolas"/>
              <a:cs typeface="Consolas"/>
              <a:sym typeface="Consolas"/>
            </a:endParaRPr>
          </a:p>
        </p:txBody>
      </p:sp>
      <p:sp>
        <p:nvSpPr>
          <p:cNvPr id="6102" name="Google Shape;6102;p59"/>
          <p:cNvSpPr txBox="1"/>
          <p:nvPr/>
        </p:nvSpPr>
        <p:spPr>
          <a:xfrm>
            <a:off x="8284600" y="4755767"/>
            <a:ext cx="3077200" cy="637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Understanding</a:t>
            </a:r>
            <a:endParaRPr sz="2400">
              <a:latin typeface="Consolas"/>
              <a:ea typeface="Consolas"/>
              <a:cs typeface="Consolas"/>
              <a:sym typeface="Consolas"/>
            </a:endParaRPr>
          </a:p>
          <a:p>
            <a:pPr algn="ctr"/>
            <a:r>
              <a:rPr lang="en" sz="2400">
                <a:latin typeface="Consolas"/>
                <a:ea typeface="Consolas"/>
                <a:cs typeface="Consolas"/>
                <a:sym typeface="Consolas"/>
              </a:rPr>
              <a:t>Precision &amp; Recall </a:t>
            </a:r>
            <a:endParaRPr sz="2400">
              <a:latin typeface="Consolas"/>
              <a:ea typeface="Consolas"/>
              <a:cs typeface="Consolas"/>
              <a:sym typeface="Consolas"/>
            </a:endParaRPr>
          </a:p>
          <a:p>
            <a:pPr algn="ctr"/>
            <a:endParaRPr sz="2400">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106"/>
        <p:cNvGrpSpPr/>
        <p:nvPr/>
      </p:nvGrpSpPr>
      <p:grpSpPr>
        <a:xfrm>
          <a:off x="0" y="0"/>
          <a:ext cx="0" cy="0"/>
          <a:chOff x="0" y="0"/>
          <a:chExt cx="0" cy="0"/>
        </a:xfrm>
      </p:grpSpPr>
      <p:pic>
        <p:nvPicPr>
          <p:cNvPr id="6107" name="Google Shape;6107;p60"/>
          <p:cNvPicPr preferRelativeResize="0"/>
          <p:nvPr/>
        </p:nvPicPr>
        <p:blipFill>
          <a:blip r:embed="rId3">
            <a:alphaModFix/>
          </a:blip>
          <a:stretch>
            <a:fillRect/>
          </a:stretch>
        </p:blipFill>
        <p:spPr>
          <a:xfrm>
            <a:off x="169767" y="238201"/>
            <a:ext cx="4412132" cy="3017633"/>
          </a:xfrm>
          <a:prstGeom prst="rect">
            <a:avLst/>
          </a:prstGeom>
          <a:noFill/>
          <a:ln>
            <a:noFill/>
          </a:ln>
        </p:spPr>
      </p:pic>
      <p:pic>
        <p:nvPicPr>
          <p:cNvPr id="6108" name="Google Shape;6108;p60"/>
          <p:cNvPicPr preferRelativeResize="0"/>
          <p:nvPr/>
        </p:nvPicPr>
        <p:blipFill>
          <a:blip r:embed="rId4">
            <a:alphaModFix/>
          </a:blip>
          <a:stretch>
            <a:fillRect/>
          </a:stretch>
        </p:blipFill>
        <p:spPr>
          <a:xfrm>
            <a:off x="120301" y="136601"/>
            <a:ext cx="4412132" cy="3017633"/>
          </a:xfrm>
          <a:prstGeom prst="rect">
            <a:avLst/>
          </a:prstGeom>
          <a:noFill/>
          <a:ln>
            <a:noFill/>
          </a:ln>
        </p:spPr>
      </p:pic>
      <p:pic>
        <p:nvPicPr>
          <p:cNvPr id="6109" name="Google Shape;6109;p60"/>
          <p:cNvPicPr preferRelativeResize="0"/>
          <p:nvPr/>
        </p:nvPicPr>
        <p:blipFill>
          <a:blip r:embed="rId3">
            <a:alphaModFix/>
          </a:blip>
          <a:stretch>
            <a:fillRect/>
          </a:stretch>
        </p:blipFill>
        <p:spPr>
          <a:xfrm>
            <a:off x="4201201" y="213117"/>
            <a:ext cx="4296900" cy="2864600"/>
          </a:xfrm>
          <a:prstGeom prst="rect">
            <a:avLst/>
          </a:prstGeom>
          <a:noFill/>
          <a:ln>
            <a:noFill/>
          </a:ln>
        </p:spPr>
      </p:pic>
      <p:cxnSp>
        <p:nvCxnSpPr>
          <p:cNvPr id="6110" name="Google Shape;6110;p60"/>
          <p:cNvCxnSpPr/>
          <p:nvPr/>
        </p:nvCxnSpPr>
        <p:spPr>
          <a:xfrm rot="10800000" flipH="1">
            <a:off x="860791" y="3618880"/>
            <a:ext cx="17200" cy="2910000"/>
          </a:xfrm>
          <a:prstGeom prst="straightConnector1">
            <a:avLst/>
          </a:prstGeom>
          <a:noFill/>
          <a:ln w="9525" cap="flat" cmpd="sng">
            <a:solidFill>
              <a:schemeClr val="dk2"/>
            </a:solidFill>
            <a:prstDash val="solid"/>
            <a:round/>
            <a:headEnd type="none" w="med" len="med"/>
            <a:tailEnd type="stealth" w="med" len="med"/>
          </a:ln>
        </p:spPr>
      </p:cxnSp>
      <p:sp>
        <p:nvSpPr>
          <p:cNvPr id="6111" name="Google Shape;6111;p60"/>
          <p:cNvSpPr/>
          <p:nvPr/>
        </p:nvSpPr>
        <p:spPr>
          <a:xfrm rot="-789993">
            <a:off x="895321" y="4417884"/>
            <a:ext cx="3246956" cy="1628800"/>
          </a:xfrm>
          <a:prstGeom prst="ellipse">
            <a:avLst/>
          </a:prstGeom>
          <a:noFill/>
          <a:ln w="9525" cap="flat" cmpd="sng">
            <a:solidFill>
              <a:srgbClr val="0000FF"/>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sp>
        <p:nvSpPr>
          <p:cNvPr id="6112" name="Google Shape;6112;p60"/>
          <p:cNvSpPr txBox="1"/>
          <p:nvPr/>
        </p:nvSpPr>
        <p:spPr>
          <a:xfrm>
            <a:off x="3578000" y="6324800"/>
            <a:ext cx="545200" cy="470800"/>
          </a:xfrm>
          <a:prstGeom prst="rect">
            <a:avLst/>
          </a:prstGeom>
          <a:noFill/>
          <a:ln>
            <a:noFill/>
          </a:ln>
        </p:spPr>
        <p:txBody>
          <a:bodyPr spcFirstLastPara="1" wrap="square" lIns="121900" tIns="121900" rIns="121900" bIns="121900" anchor="t" anchorCtr="0">
            <a:noAutofit/>
          </a:bodyPr>
          <a:lstStyle/>
          <a:p>
            <a:pPr algn="ctr"/>
            <a:r>
              <a:rPr lang="en" sz="1467">
                <a:latin typeface="Consolas"/>
                <a:ea typeface="Consolas"/>
                <a:cs typeface="Consolas"/>
                <a:sym typeface="Consolas"/>
              </a:rPr>
              <a:t>w1</a:t>
            </a:r>
            <a:endParaRPr sz="1467">
              <a:latin typeface="Consolas"/>
              <a:ea typeface="Consolas"/>
              <a:cs typeface="Consolas"/>
              <a:sym typeface="Consolas"/>
            </a:endParaRPr>
          </a:p>
        </p:txBody>
      </p:sp>
      <p:sp>
        <p:nvSpPr>
          <p:cNvPr id="6113" name="Google Shape;6113;p60"/>
          <p:cNvSpPr txBox="1"/>
          <p:nvPr/>
        </p:nvSpPr>
        <p:spPr>
          <a:xfrm>
            <a:off x="441567" y="3618800"/>
            <a:ext cx="494400" cy="470800"/>
          </a:xfrm>
          <a:prstGeom prst="rect">
            <a:avLst/>
          </a:prstGeom>
          <a:noFill/>
          <a:ln>
            <a:noFill/>
          </a:ln>
        </p:spPr>
        <p:txBody>
          <a:bodyPr spcFirstLastPara="1" wrap="square" lIns="121900" tIns="121900" rIns="121900" bIns="121900" anchor="t" anchorCtr="0">
            <a:noAutofit/>
          </a:bodyPr>
          <a:lstStyle/>
          <a:p>
            <a:pPr algn="ctr"/>
            <a:r>
              <a:rPr lang="en" sz="1467">
                <a:latin typeface="Consolas"/>
                <a:ea typeface="Consolas"/>
                <a:cs typeface="Consolas"/>
                <a:sym typeface="Consolas"/>
              </a:rPr>
              <a:t>w2</a:t>
            </a:r>
            <a:endParaRPr sz="1467">
              <a:latin typeface="Consolas"/>
              <a:ea typeface="Consolas"/>
              <a:cs typeface="Consolas"/>
              <a:sym typeface="Consolas"/>
            </a:endParaRPr>
          </a:p>
        </p:txBody>
      </p:sp>
      <p:sp>
        <p:nvSpPr>
          <p:cNvPr id="6114" name="Google Shape;6114;p60"/>
          <p:cNvSpPr/>
          <p:nvPr/>
        </p:nvSpPr>
        <p:spPr>
          <a:xfrm rot="-789437">
            <a:off x="1431043" y="4683684"/>
            <a:ext cx="2175509" cy="1097200"/>
          </a:xfrm>
          <a:prstGeom prst="ellipse">
            <a:avLst/>
          </a:prstGeom>
          <a:noFill/>
          <a:ln w="9525" cap="flat" cmpd="sng">
            <a:solidFill>
              <a:srgbClr val="FF0000"/>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sp>
        <p:nvSpPr>
          <p:cNvPr id="6115" name="Google Shape;6115;p60"/>
          <p:cNvSpPr/>
          <p:nvPr/>
        </p:nvSpPr>
        <p:spPr>
          <a:xfrm rot="-789496">
            <a:off x="1920490" y="4931484"/>
            <a:ext cx="1196617" cy="601600"/>
          </a:xfrm>
          <a:prstGeom prst="ellipse">
            <a:avLst/>
          </a:prstGeom>
          <a:noFill/>
          <a:ln w="9525" cap="flat" cmpd="sng">
            <a:solidFill>
              <a:srgbClr val="6AA84F"/>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cxnSp>
        <p:nvCxnSpPr>
          <p:cNvPr id="6116" name="Google Shape;6116;p60"/>
          <p:cNvCxnSpPr/>
          <p:nvPr/>
        </p:nvCxnSpPr>
        <p:spPr>
          <a:xfrm rot="10800000" flipH="1">
            <a:off x="870867" y="6452333"/>
            <a:ext cx="3444000" cy="29600"/>
          </a:xfrm>
          <a:prstGeom prst="straightConnector1">
            <a:avLst/>
          </a:prstGeom>
          <a:noFill/>
          <a:ln w="9525" cap="flat" cmpd="sng">
            <a:solidFill>
              <a:schemeClr val="dk2"/>
            </a:solidFill>
            <a:prstDash val="solid"/>
            <a:round/>
            <a:headEnd type="none" w="med" len="med"/>
            <a:tailEnd type="triangle" w="med" len="med"/>
          </a:ln>
        </p:spPr>
      </p:cxnSp>
      <p:grpSp>
        <p:nvGrpSpPr>
          <p:cNvPr id="6117" name="Google Shape;6117;p60"/>
          <p:cNvGrpSpPr/>
          <p:nvPr/>
        </p:nvGrpSpPr>
        <p:grpSpPr>
          <a:xfrm>
            <a:off x="1239667" y="5117914"/>
            <a:ext cx="1105947" cy="1156220"/>
            <a:chOff x="853550" y="3838435"/>
            <a:chExt cx="829460" cy="867165"/>
          </a:xfrm>
        </p:grpSpPr>
        <p:cxnSp>
          <p:nvCxnSpPr>
            <p:cNvPr id="6118" name="Google Shape;6118;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8" name="Google Shape;612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9" name="Google Shape;6129;p60"/>
          <p:cNvSpPr/>
          <p:nvPr/>
        </p:nvSpPr>
        <p:spPr>
          <a:xfrm>
            <a:off x="2508267" y="3987801"/>
            <a:ext cx="381000" cy="1079500"/>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txBody>
          <a:bodyPr/>
          <a:lstStyle/>
          <a:p>
            <a:endParaRPr lang="en-SG"/>
          </a:p>
        </p:txBody>
      </p:sp>
      <p:sp>
        <p:nvSpPr>
          <p:cNvPr id="6130" name="Google Shape;6130;p60"/>
          <p:cNvSpPr txBox="1"/>
          <p:nvPr/>
        </p:nvSpPr>
        <p:spPr>
          <a:xfrm>
            <a:off x="1689100" y="6223000"/>
            <a:ext cx="656400" cy="229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SGD</a:t>
            </a:r>
            <a:endParaRPr sz="1467">
              <a:latin typeface="Consolas"/>
              <a:ea typeface="Consolas"/>
              <a:cs typeface="Consolas"/>
              <a:sym typeface="Consolas"/>
            </a:endParaRPr>
          </a:p>
        </p:txBody>
      </p:sp>
      <p:sp>
        <p:nvSpPr>
          <p:cNvPr id="6131" name="Google Shape;6131;p60"/>
          <p:cNvSpPr txBox="1"/>
          <p:nvPr/>
        </p:nvSpPr>
        <p:spPr>
          <a:xfrm>
            <a:off x="2781000" y="3910967"/>
            <a:ext cx="656400" cy="229200"/>
          </a:xfrm>
          <a:prstGeom prst="rect">
            <a:avLst/>
          </a:prstGeom>
          <a:noFill/>
          <a:ln>
            <a:noFill/>
          </a:ln>
        </p:spPr>
        <p:txBody>
          <a:bodyPr spcFirstLastPara="1" wrap="square" lIns="0" tIns="0" rIns="0" bIns="0" anchor="t" anchorCtr="0">
            <a:noAutofit/>
          </a:bodyPr>
          <a:lstStyle/>
          <a:p>
            <a:pPr algn="ctr"/>
            <a:r>
              <a:rPr lang="en" sz="1467">
                <a:solidFill>
                  <a:srgbClr val="FF00FF"/>
                </a:solidFill>
                <a:latin typeface="Consolas"/>
                <a:ea typeface="Consolas"/>
                <a:cs typeface="Consolas"/>
                <a:sym typeface="Consolas"/>
              </a:rPr>
              <a:t>BGD</a:t>
            </a:r>
            <a:endParaRPr sz="1467">
              <a:solidFill>
                <a:srgbClr val="FF00FF"/>
              </a:solidFill>
              <a:latin typeface="Consolas"/>
              <a:ea typeface="Consolas"/>
              <a:cs typeface="Consolas"/>
              <a:sym typeface="Consolas"/>
            </a:endParaRPr>
          </a:p>
        </p:txBody>
      </p:sp>
      <p:cxnSp>
        <p:nvCxnSpPr>
          <p:cNvPr id="6132" name="Google Shape;6132;p60"/>
          <p:cNvCxnSpPr/>
          <p:nvPr/>
        </p:nvCxnSpPr>
        <p:spPr>
          <a:xfrm rot="10800000" flipH="1">
            <a:off x="5127991" y="3618880"/>
            <a:ext cx="17200" cy="2910000"/>
          </a:xfrm>
          <a:prstGeom prst="straightConnector1">
            <a:avLst/>
          </a:prstGeom>
          <a:noFill/>
          <a:ln w="9525" cap="flat" cmpd="sng">
            <a:solidFill>
              <a:schemeClr val="dk2"/>
            </a:solidFill>
            <a:prstDash val="solid"/>
            <a:round/>
            <a:headEnd type="none" w="med" len="med"/>
            <a:tailEnd type="stealth" w="med" len="med"/>
          </a:ln>
        </p:spPr>
      </p:cxnSp>
      <p:sp>
        <p:nvSpPr>
          <p:cNvPr id="6133" name="Google Shape;6133;p60"/>
          <p:cNvSpPr/>
          <p:nvPr/>
        </p:nvSpPr>
        <p:spPr>
          <a:xfrm rot="-789993">
            <a:off x="5162521" y="4417884"/>
            <a:ext cx="3246956" cy="1628800"/>
          </a:xfrm>
          <a:prstGeom prst="ellipse">
            <a:avLst/>
          </a:prstGeom>
          <a:noFill/>
          <a:ln w="9525" cap="flat" cmpd="sng">
            <a:solidFill>
              <a:srgbClr val="0000FF"/>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sp>
        <p:nvSpPr>
          <p:cNvPr id="6134" name="Google Shape;6134;p60"/>
          <p:cNvSpPr txBox="1"/>
          <p:nvPr/>
        </p:nvSpPr>
        <p:spPr>
          <a:xfrm>
            <a:off x="7845200" y="6324800"/>
            <a:ext cx="545200" cy="470800"/>
          </a:xfrm>
          <a:prstGeom prst="rect">
            <a:avLst/>
          </a:prstGeom>
          <a:noFill/>
          <a:ln>
            <a:noFill/>
          </a:ln>
        </p:spPr>
        <p:txBody>
          <a:bodyPr spcFirstLastPara="1" wrap="square" lIns="121900" tIns="121900" rIns="121900" bIns="121900" anchor="t" anchorCtr="0">
            <a:noAutofit/>
          </a:bodyPr>
          <a:lstStyle/>
          <a:p>
            <a:pPr algn="ctr"/>
            <a:r>
              <a:rPr lang="en" sz="1467">
                <a:latin typeface="Consolas"/>
                <a:ea typeface="Consolas"/>
                <a:cs typeface="Consolas"/>
                <a:sym typeface="Consolas"/>
              </a:rPr>
              <a:t>w1</a:t>
            </a:r>
            <a:endParaRPr sz="1467">
              <a:latin typeface="Consolas"/>
              <a:ea typeface="Consolas"/>
              <a:cs typeface="Consolas"/>
              <a:sym typeface="Consolas"/>
            </a:endParaRPr>
          </a:p>
        </p:txBody>
      </p:sp>
      <p:sp>
        <p:nvSpPr>
          <p:cNvPr id="6135" name="Google Shape;6135;p60"/>
          <p:cNvSpPr txBox="1"/>
          <p:nvPr/>
        </p:nvSpPr>
        <p:spPr>
          <a:xfrm>
            <a:off x="4708767" y="3618800"/>
            <a:ext cx="494400" cy="470800"/>
          </a:xfrm>
          <a:prstGeom prst="rect">
            <a:avLst/>
          </a:prstGeom>
          <a:noFill/>
          <a:ln>
            <a:noFill/>
          </a:ln>
        </p:spPr>
        <p:txBody>
          <a:bodyPr spcFirstLastPara="1" wrap="square" lIns="121900" tIns="121900" rIns="121900" bIns="121900" anchor="t" anchorCtr="0">
            <a:noAutofit/>
          </a:bodyPr>
          <a:lstStyle/>
          <a:p>
            <a:pPr algn="ctr"/>
            <a:r>
              <a:rPr lang="en" sz="1467">
                <a:latin typeface="Consolas"/>
                <a:ea typeface="Consolas"/>
                <a:cs typeface="Consolas"/>
                <a:sym typeface="Consolas"/>
              </a:rPr>
              <a:t>w2</a:t>
            </a:r>
            <a:endParaRPr sz="1467">
              <a:latin typeface="Consolas"/>
              <a:ea typeface="Consolas"/>
              <a:cs typeface="Consolas"/>
              <a:sym typeface="Consolas"/>
            </a:endParaRPr>
          </a:p>
        </p:txBody>
      </p:sp>
      <p:sp>
        <p:nvSpPr>
          <p:cNvPr id="6136" name="Google Shape;6136;p60"/>
          <p:cNvSpPr/>
          <p:nvPr/>
        </p:nvSpPr>
        <p:spPr>
          <a:xfrm rot="-789437">
            <a:off x="5698243" y="4683684"/>
            <a:ext cx="2175509" cy="1097200"/>
          </a:xfrm>
          <a:prstGeom prst="ellipse">
            <a:avLst/>
          </a:prstGeom>
          <a:noFill/>
          <a:ln w="9525" cap="flat" cmpd="sng">
            <a:solidFill>
              <a:srgbClr val="FF0000"/>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sp>
        <p:nvSpPr>
          <p:cNvPr id="6137" name="Google Shape;6137;p60"/>
          <p:cNvSpPr/>
          <p:nvPr/>
        </p:nvSpPr>
        <p:spPr>
          <a:xfrm rot="-789496">
            <a:off x="6187690" y="4931484"/>
            <a:ext cx="1196617" cy="601600"/>
          </a:xfrm>
          <a:prstGeom prst="ellipse">
            <a:avLst/>
          </a:prstGeom>
          <a:noFill/>
          <a:ln w="9525" cap="flat" cmpd="sng">
            <a:solidFill>
              <a:srgbClr val="6AA84F"/>
            </a:solidFill>
            <a:prstDash val="lgDash"/>
            <a:round/>
            <a:headEnd type="none" w="sm" len="sm"/>
            <a:tailEnd type="none" w="sm" len="sm"/>
          </a:ln>
        </p:spPr>
        <p:txBody>
          <a:bodyPr spcFirstLastPara="1" wrap="square" lIns="121900" tIns="121900" rIns="121900" bIns="121900" anchor="ctr" anchorCtr="0">
            <a:noAutofit/>
          </a:bodyPr>
          <a:lstStyle/>
          <a:p>
            <a:endParaRPr sz="2400"/>
          </a:p>
        </p:txBody>
      </p:sp>
      <p:cxnSp>
        <p:nvCxnSpPr>
          <p:cNvPr id="6138" name="Google Shape;6138;p60"/>
          <p:cNvCxnSpPr/>
          <p:nvPr/>
        </p:nvCxnSpPr>
        <p:spPr>
          <a:xfrm rot="10800000" flipH="1">
            <a:off x="5138067" y="6452333"/>
            <a:ext cx="3444000" cy="29600"/>
          </a:xfrm>
          <a:prstGeom prst="straightConnector1">
            <a:avLst/>
          </a:prstGeom>
          <a:noFill/>
          <a:ln w="9525" cap="flat" cmpd="sng">
            <a:solidFill>
              <a:schemeClr val="dk2"/>
            </a:solidFill>
            <a:prstDash val="solid"/>
            <a:round/>
            <a:headEnd type="none" w="med" len="med"/>
            <a:tailEnd type="triangle" w="med" len="med"/>
          </a:ln>
        </p:spPr>
      </p:cxnSp>
      <p:grpSp>
        <p:nvGrpSpPr>
          <p:cNvPr id="6139" name="Google Shape;6139;p60"/>
          <p:cNvGrpSpPr/>
          <p:nvPr/>
        </p:nvGrpSpPr>
        <p:grpSpPr>
          <a:xfrm rot="6975666">
            <a:off x="5985446" y="4330637"/>
            <a:ext cx="1001061" cy="1023724"/>
            <a:chOff x="997923" y="3838435"/>
            <a:chExt cx="685087" cy="833107"/>
          </a:xfrm>
        </p:grpSpPr>
        <p:cxnSp>
          <p:nvCxnSpPr>
            <p:cNvPr id="6140" name="Google Shape;6140;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9" name="Google Shape;6149;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50" name="Google Shape;6150;p60"/>
          <p:cNvSpPr txBox="1"/>
          <p:nvPr/>
        </p:nvSpPr>
        <p:spPr>
          <a:xfrm>
            <a:off x="6835800" y="4048100"/>
            <a:ext cx="656400" cy="229200"/>
          </a:xfrm>
          <a:prstGeom prst="rect">
            <a:avLst/>
          </a:prstGeom>
          <a:noFill/>
          <a:ln>
            <a:noFill/>
          </a:ln>
        </p:spPr>
        <p:txBody>
          <a:bodyPr spcFirstLastPara="1" wrap="square" lIns="0" tIns="0" rIns="0" bIns="0" anchor="t" anchorCtr="0">
            <a:noAutofit/>
          </a:bodyPr>
          <a:lstStyle/>
          <a:p>
            <a:pPr algn="ctr"/>
            <a:r>
              <a:rPr lang="en" sz="1467">
                <a:latin typeface="Consolas"/>
                <a:ea typeface="Consolas"/>
                <a:cs typeface="Consolas"/>
                <a:sym typeface="Consolas"/>
              </a:rPr>
              <a:t>SGD</a:t>
            </a:r>
            <a:endParaRPr sz="1467">
              <a:latin typeface="Consolas"/>
              <a:ea typeface="Consolas"/>
              <a:cs typeface="Consolas"/>
              <a:sym typeface="Consolas"/>
            </a:endParaRPr>
          </a:p>
        </p:txBody>
      </p:sp>
      <p:sp>
        <p:nvSpPr>
          <p:cNvPr id="6151" name="Google Shape;6151;p60"/>
          <p:cNvSpPr txBox="1"/>
          <p:nvPr/>
        </p:nvSpPr>
        <p:spPr>
          <a:xfrm>
            <a:off x="8366800" y="2078033"/>
            <a:ext cx="3077200" cy="637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Batch vs. Mini-batch </a:t>
            </a:r>
            <a:br>
              <a:rPr lang="en" sz="2400">
                <a:latin typeface="Consolas"/>
                <a:ea typeface="Consolas"/>
                <a:cs typeface="Consolas"/>
                <a:sym typeface="Consolas"/>
              </a:rPr>
            </a:br>
            <a:r>
              <a:rPr lang="en" sz="2400">
                <a:latin typeface="Consolas"/>
                <a:ea typeface="Consolas"/>
                <a:cs typeface="Consolas"/>
                <a:sym typeface="Consolas"/>
              </a:rPr>
              <a:t>Gradient Descent</a:t>
            </a:r>
            <a:endParaRPr sz="2400">
              <a:latin typeface="Consolas"/>
              <a:ea typeface="Consolas"/>
              <a:cs typeface="Consolas"/>
              <a:sym typeface="Consolas"/>
            </a:endParaRPr>
          </a:p>
        </p:txBody>
      </p:sp>
      <p:sp>
        <p:nvSpPr>
          <p:cNvPr id="6152" name="Google Shape;6152;p60"/>
          <p:cNvSpPr txBox="1"/>
          <p:nvPr/>
        </p:nvSpPr>
        <p:spPr>
          <a:xfrm>
            <a:off x="8691200" y="4755267"/>
            <a:ext cx="3077200" cy="914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Batch </a:t>
            </a:r>
            <a:br>
              <a:rPr lang="en" sz="2400">
                <a:latin typeface="Consolas"/>
                <a:ea typeface="Consolas"/>
                <a:cs typeface="Consolas"/>
                <a:sym typeface="Consolas"/>
              </a:rPr>
            </a:br>
            <a:r>
              <a:rPr lang="en" sz="2400">
                <a:latin typeface="Consolas"/>
                <a:ea typeface="Consolas"/>
                <a:cs typeface="Consolas"/>
                <a:sym typeface="Consolas"/>
              </a:rPr>
              <a:t>Gradient Descent vs. SGD</a:t>
            </a:r>
            <a:endParaRPr sz="2400">
              <a:latin typeface="Consolas"/>
              <a:ea typeface="Consolas"/>
              <a:cs typeface="Consolas"/>
              <a:sym typeface="Consola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156"/>
        <p:cNvGrpSpPr/>
        <p:nvPr/>
      </p:nvGrpSpPr>
      <p:grpSpPr>
        <a:xfrm>
          <a:off x="0" y="0"/>
          <a:ext cx="0" cy="0"/>
          <a:chOff x="0" y="0"/>
          <a:chExt cx="0" cy="0"/>
        </a:xfrm>
      </p:grpSpPr>
      <p:grpSp>
        <p:nvGrpSpPr>
          <p:cNvPr id="6157" name="Google Shape;6157;p61"/>
          <p:cNvGrpSpPr/>
          <p:nvPr/>
        </p:nvGrpSpPr>
        <p:grpSpPr>
          <a:xfrm>
            <a:off x="1614634" y="1745704"/>
            <a:ext cx="9209533" cy="2310800"/>
            <a:chOff x="521000" y="285753"/>
            <a:chExt cx="6907150" cy="1733100"/>
          </a:xfrm>
        </p:grpSpPr>
        <p:grpSp>
          <p:nvGrpSpPr>
            <p:cNvPr id="6158" name="Google Shape;6158;p61"/>
            <p:cNvGrpSpPr/>
            <p:nvPr/>
          </p:nvGrpSpPr>
          <p:grpSpPr>
            <a:xfrm>
              <a:off x="521000" y="285753"/>
              <a:ext cx="6372277" cy="1733100"/>
              <a:chOff x="521000" y="285753"/>
              <a:chExt cx="6372277" cy="1733100"/>
            </a:xfrm>
          </p:grpSpPr>
          <p:sp>
            <p:nvSpPr>
              <p:cNvPr id="6159" name="Google Shape;6159;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160" name="Google Shape;6160;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161" name="Google Shape;6161;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162" name="Google Shape;6162;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163" name="Google Shape;6163;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164" name="Google Shape;6164;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165" name="Google Shape;6165;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166" name="Google Shape;6166;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167" name="Google Shape;6167;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168" name="Google Shape;6168;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169" name="Google Shape;6169;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sp>
            <p:nvSpPr>
              <p:cNvPr id="6170" name="Google Shape;6170;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cxnSp>
            <p:nvCxnSpPr>
              <p:cNvPr id="6171" name="Google Shape;6171;p61"/>
              <p:cNvCxnSpPr>
                <a:stCxn id="6159" idx="6"/>
                <a:endCxn id="6162"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stCxn id="6159" idx="6"/>
                <a:endCxn id="6163"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endCxn id="6164"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60" idx="6"/>
                <a:endCxn id="6162"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60" idx="6"/>
                <a:endCxn id="6163"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4"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1" idx="6"/>
                <a:endCxn id="6162"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1" idx="6"/>
                <a:endCxn id="6163"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a:stCxn id="6161" idx="6"/>
                <a:endCxn id="6164"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80" name="Google Shape;6180;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8" name="Google Shape;6198;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5" name="Google Shape;6215;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6" name="Google Shape;6216;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cxnSp>
            <p:nvCxnSpPr>
              <p:cNvPr id="6217" name="Google Shape;6217;p61"/>
              <p:cNvCxnSpPr>
                <a:stCxn id="6168" idx="6"/>
                <a:endCxn id="6216"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169" idx="6"/>
                <a:endCxn id="6216"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9" name="Google Shape;6219;p61"/>
              <p:cNvCxnSpPr>
                <a:stCxn id="6216"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20" name="Google Shape;6220;p61"/>
              <p:cNvSpPr txBox="1"/>
              <p:nvPr/>
            </p:nvSpPr>
            <p:spPr>
              <a:xfrm>
                <a:off x="521000" y="1081200"/>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[2]</a:t>
                </a:r>
                <a:endParaRPr sz="1467" baseline="-25000">
                  <a:latin typeface="Consolas"/>
                  <a:ea typeface="Consolas"/>
                  <a:cs typeface="Consolas"/>
                  <a:sym typeface="Consolas"/>
                </a:endParaRPr>
              </a:p>
            </p:txBody>
          </p:sp>
          <p:sp>
            <p:nvSpPr>
              <p:cNvPr id="6221" name="Google Shape;6221;p61"/>
              <p:cNvSpPr txBox="1"/>
              <p:nvPr/>
            </p:nvSpPr>
            <p:spPr>
              <a:xfrm>
                <a:off x="521000" y="1650225"/>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[3]</a:t>
                </a:r>
                <a:endParaRPr sz="1467" baseline="-25000">
                  <a:latin typeface="Consolas"/>
                  <a:ea typeface="Consolas"/>
                  <a:cs typeface="Consolas"/>
                  <a:sym typeface="Consolas"/>
                </a:endParaRPr>
              </a:p>
            </p:txBody>
          </p:sp>
          <p:sp>
            <p:nvSpPr>
              <p:cNvPr id="6222" name="Google Shape;6222;p61"/>
              <p:cNvSpPr txBox="1"/>
              <p:nvPr/>
            </p:nvSpPr>
            <p:spPr>
              <a:xfrm>
                <a:off x="521000" y="455700"/>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x</a:t>
                </a:r>
                <a:r>
                  <a:rPr lang="en" sz="1467" baseline="-25000">
                    <a:latin typeface="Consolas"/>
                    <a:ea typeface="Consolas"/>
                    <a:cs typeface="Consolas"/>
                    <a:sym typeface="Consolas"/>
                  </a:rPr>
                  <a:t>[1]</a:t>
                </a:r>
                <a:endParaRPr sz="1467" baseline="-25000">
                  <a:latin typeface="Consolas"/>
                  <a:ea typeface="Consolas"/>
                  <a:cs typeface="Consolas"/>
                  <a:sym typeface="Consolas"/>
                </a:endParaRPr>
              </a:p>
            </p:txBody>
          </p:sp>
          <p:sp>
            <p:nvSpPr>
              <p:cNvPr id="6223" name="Google Shape;6223;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endParaRPr sz="2133">
                  <a:solidFill>
                    <a:schemeClr val="dk1"/>
                  </a:solidFill>
                </a:endParaRPr>
              </a:p>
            </p:txBody>
          </p:sp>
          <p:cxnSp>
            <p:nvCxnSpPr>
              <p:cNvPr id="6224" name="Google Shape;6224;p61"/>
              <p:cNvCxnSpPr>
                <a:stCxn id="6168" idx="6"/>
                <a:endCxn id="6223"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3"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70" idx="6"/>
                <a:endCxn id="6223"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a:stCxn id="6170" idx="6"/>
                <a:endCxn id="6216"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8" name="Google Shape;6228;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9" name="Google Shape;6229;p61"/>
            <p:cNvSpPr txBox="1"/>
            <p:nvPr/>
          </p:nvSpPr>
          <p:spPr>
            <a:xfrm>
              <a:off x="6960750" y="668700"/>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p</a:t>
              </a:r>
              <a:r>
                <a:rPr lang="en" sz="1467" baseline="-25000">
                  <a:latin typeface="Consolas"/>
                  <a:ea typeface="Consolas"/>
                  <a:cs typeface="Consolas"/>
                  <a:sym typeface="Consolas"/>
                </a:rPr>
                <a:t>[1]</a:t>
              </a:r>
              <a:endParaRPr sz="1467" baseline="-25000">
                <a:latin typeface="Consolas"/>
                <a:ea typeface="Consolas"/>
                <a:cs typeface="Consolas"/>
                <a:sym typeface="Consolas"/>
              </a:endParaRPr>
            </a:p>
          </p:txBody>
        </p:sp>
        <p:sp>
          <p:nvSpPr>
            <p:cNvPr id="6230" name="Google Shape;6230;p61"/>
            <p:cNvSpPr txBox="1"/>
            <p:nvPr/>
          </p:nvSpPr>
          <p:spPr>
            <a:xfrm>
              <a:off x="6960750" y="1321050"/>
              <a:ext cx="467400" cy="287700"/>
            </a:xfrm>
            <a:prstGeom prst="rect">
              <a:avLst/>
            </a:prstGeom>
            <a:noFill/>
            <a:ln>
              <a:noFill/>
            </a:ln>
          </p:spPr>
          <p:txBody>
            <a:bodyPr spcFirstLastPara="1" wrap="square" lIns="121900" tIns="0" rIns="121900" bIns="0" anchor="t" anchorCtr="0">
              <a:noAutofit/>
            </a:bodyPr>
            <a:lstStyle/>
            <a:p>
              <a:r>
                <a:rPr lang="en" sz="1467">
                  <a:latin typeface="Consolas"/>
                  <a:ea typeface="Consolas"/>
                  <a:cs typeface="Consolas"/>
                  <a:sym typeface="Consolas"/>
                </a:rPr>
                <a:t>p</a:t>
              </a:r>
              <a:r>
                <a:rPr lang="en" sz="1467" baseline="-25000">
                  <a:latin typeface="Consolas"/>
                  <a:ea typeface="Consolas"/>
                  <a:cs typeface="Consolas"/>
                  <a:sym typeface="Consolas"/>
                </a:rPr>
                <a:t>[2]</a:t>
              </a:r>
              <a:endParaRPr sz="1467" baseline="-25000">
                <a:latin typeface="Consolas"/>
                <a:ea typeface="Consolas"/>
                <a:cs typeface="Consolas"/>
                <a:sym typeface="Consolas"/>
              </a:endParaRPr>
            </a:p>
          </p:txBody>
        </p:sp>
      </p:grpSp>
      <p:sp>
        <p:nvSpPr>
          <p:cNvPr id="6231" name="Google Shape;6231;p61"/>
          <p:cNvSpPr txBox="1"/>
          <p:nvPr/>
        </p:nvSpPr>
        <p:spPr>
          <a:xfrm>
            <a:off x="4448767" y="4475100"/>
            <a:ext cx="3077200" cy="637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121900" tIns="0" rIns="121900" bIns="0" anchor="t" anchorCtr="0">
            <a:noAutofit/>
          </a:bodyPr>
          <a:lstStyle/>
          <a:p>
            <a:pPr algn="ctr"/>
            <a:r>
              <a:rPr lang="en" sz="2400">
                <a:latin typeface="Consolas"/>
                <a:ea typeface="Consolas"/>
                <a:cs typeface="Consolas"/>
                <a:sym typeface="Consolas"/>
              </a:rPr>
              <a:t>Softmax Prediction with 2 outputs</a:t>
            </a:r>
            <a:endParaRPr sz="2400">
              <a:latin typeface="Consolas"/>
              <a:ea typeface="Consolas"/>
              <a:cs typeface="Consolas"/>
              <a:sym typeface="Consolas"/>
            </a:endParaRPr>
          </a:p>
        </p:txBody>
      </p:sp>
      <p:cxnSp>
        <p:nvCxnSpPr>
          <p:cNvPr id="6232" name="Google Shape;6232;p61"/>
          <p:cNvCxnSpPr/>
          <p:nvPr/>
        </p:nvCxnSpPr>
        <p:spPr>
          <a:xfrm>
            <a:off x="5471499" y="2901100"/>
            <a:ext cx="343600" cy="76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236"/>
        <p:cNvGrpSpPr/>
        <p:nvPr/>
      </p:nvGrpSpPr>
      <p:grpSpPr>
        <a:xfrm>
          <a:off x="0" y="0"/>
          <a:ext cx="0" cy="0"/>
          <a:chOff x="0" y="0"/>
          <a:chExt cx="0" cy="0"/>
        </a:xfrm>
      </p:grpSpPr>
      <p:sp>
        <p:nvSpPr>
          <p:cNvPr id="6237" name="Google Shape;6237;p62"/>
          <p:cNvSpPr txBox="1">
            <a:spLocks noGrp="1"/>
          </p:cNvSpPr>
          <p:nvPr>
            <p:ph type="title"/>
          </p:nvPr>
        </p:nvSpPr>
        <p:spPr>
          <a:xfrm>
            <a:off x="415600" y="2828567"/>
            <a:ext cx="11360800" cy="763600"/>
          </a:xfrm>
          <a:prstGeom prst="rect">
            <a:avLst/>
          </a:prstGeom>
        </p:spPr>
        <p:txBody>
          <a:bodyPr spcFirstLastPara="1" vert="horz" wrap="square" lIns="121900" tIns="121900" rIns="121900" bIns="121900" rtlCol="0" anchor="t" anchorCtr="0">
            <a:noAutofit/>
          </a:bodyPr>
          <a:lstStyle/>
          <a:p>
            <a:pPr algn="ctr"/>
            <a:r>
              <a:rPr lang="en">
                <a:solidFill>
                  <a:srgbClr val="FFFFFF"/>
                </a:solidFill>
              </a:rPr>
              <a:t>Miscellaneous</a:t>
            </a:r>
            <a:endParaRPr>
              <a:solidFill>
                <a:srgbClr val="FFFFFF"/>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241"/>
        <p:cNvGrpSpPr/>
        <p:nvPr/>
      </p:nvGrpSpPr>
      <p:grpSpPr>
        <a:xfrm>
          <a:off x="0" y="0"/>
          <a:ext cx="0" cy="0"/>
          <a:chOff x="0" y="0"/>
          <a:chExt cx="0" cy="0"/>
        </a:xfrm>
      </p:grpSpPr>
      <p:sp>
        <p:nvSpPr>
          <p:cNvPr id="6242" name="Google Shape;6242;p63"/>
          <p:cNvSpPr/>
          <p:nvPr/>
        </p:nvSpPr>
        <p:spPr>
          <a:xfrm>
            <a:off x="2712299" y="1095233"/>
            <a:ext cx="71200" cy="18940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3" name="Google Shape;6243;p63"/>
          <p:cNvSpPr/>
          <p:nvPr/>
        </p:nvSpPr>
        <p:spPr>
          <a:xfrm>
            <a:off x="1768717" y="1497000"/>
            <a:ext cx="41200" cy="18940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4" name="Google Shape;6244;p63"/>
          <p:cNvSpPr/>
          <p:nvPr/>
        </p:nvSpPr>
        <p:spPr>
          <a:xfrm>
            <a:off x="1835673" y="2397635"/>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5" name="Google Shape;6245;p63"/>
          <p:cNvSpPr/>
          <p:nvPr/>
        </p:nvSpPr>
        <p:spPr>
          <a:xfrm>
            <a:off x="2805457" y="1995868"/>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6" name="Google Shape;6246;p63"/>
          <p:cNvSpPr/>
          <p:nvPr/>
        </p:nvSpPr>
        <p:spPr>
          <a:xfrm rot="5400000">
            <a:off x="2929199" y="3059728"/>
            <a:ext cx="132400" cy="928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7" name="Google Shape;6247;p63"/>
          <p:cNvSpPr/>
          <p:nvPr/>
        </p:nvSpPr>
        <p:spPr>
          <a:xfrm>
            <a:off x="3215433" y="3223119"/>
            <a:ext cx="132400" cy="945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8" name="Google Shape;6248;p63"/>
          <p:cNvSpPr/>
          <p:nvPr/>
        </p:nvSpPr>
        <p:spPr>
          <a:xfrm>
            <a:off x="3052195" y="3649304"/>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49" name="Google Shape;6249;p63"/>
          <p:cNvSpPr/>
          <p:nvPr/>
        </p:nvSpPr>
        <p:spPr>
          <a:xfrm>
            <a:off x="3374024" y="3649304"/>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0" name="Google Shape;6250;p63"/>
          <p:cNvSpPr/>
          <p:nvPr/>
        </p:nvSpPr>
        <p:spPr>
          <a:xfrm>
            <a:off x="3532641" y="4404351"/>
            <a:ext cx="132400" cy="4936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1" name="Google Shape;6251;p63"/>
          <p:cNvSpPr/>
          <p:nvPr/>
        </p:nvSpPr>
        <p:spPr>
          <a:xfrm rot="5400000">
            <a:off x="3532587" y="4239839"/>
            <a:ext cx="132400" cy="928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2" name="Google Shape;6252;p63"/>
          <p:cNvSpPr/>
          <p:nvPr/>
        </p:nvSpPr>
        <p:spPr>
          <a:xfrm>
            <a:off x="3871635" y="4404351"/>
            <a:ext cx="209200" cy="4936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3" name="Google Shape;6253;p63"/>
          <p:cNvSpPr/>
          <p:nvPr/>
        </p:nvSpPr>
        <p:spPr>
          <a:xfrm>
            <a:off x="3702137" y="4604776"/>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4" name="Google Shape;6254;p63"/>
          <p:cNvSpPr/>
          <p:nvPr/>
        </p:nvSpPr>
        <p:spPr>
          <a:xfrm>
            <a:off x="4117755" y="4604776"/>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5" name="Google Shape;6255;p63"/>
          <p:cNvSpPr/>
          <p:nvPr/>
        </p:nvSpPr>
        <p:spPr>
          <a:xfrm>
            <a:off x="2959864" y="1095233"/>
            <a:ext cx="71200" cy="18940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6" name="Google Shape;6256;p63"/>
          <p:cNvSpPr/>
          <p:nvPr/>
        </p:nvSpPr>
        <p:spPr>
          <a:xfrm>
            <a:off x="2950204" y="3223119"/>
            <a:ext cx="71200" cy="945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7" name="Google Shape;6257;p63"/>
          <p:cNvSpPr/>
          <p:nvPr/>
        </p:nvSpPr>
        <p:spPr>
          <a:xfrm>
            <a:off x="3532641" y="3223119"/>
            <a:ext cx="132400" cy="945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8" name="Google Shape;6258;p63"/>
          <p:cNvSpPr/>
          <p:nvPr/>
        </p:nvSpPr>
        <p:spPr>
          <a:xfrm>
            <a:off x="4287237" y="4404351"/>
            <a:ext cx="209200" cy="4936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59" name="Google Shape;6259;p63"/>
          <p:cNvSpPr/>
          <p:nvPr/>
        </p:nvSpPr>
        <p:spPr>
          <a:xfrm rot="5400000">
            <a:off x="4325499" y="4952020"/>
            <a:ext cx="132400" cy="928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0" name="Google Shape;6260;p63"/>
          <p:cNvSpPr/>
          <p:nvPr/>
        </p:nvSpPr>
        <p:spPr>
          <a:xfrm>
            <a:off x="4287231" y="5099001"/>
            <a:ext cx="209200" cy="343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1" name="Google Shape;6261;p63"/>
          <p:cNvSpPr/>
          <p:nvPr/>
        </p:nvSpPr>
        <p:spPr>
          <a:xfrm>
            <a:off x="4678836" y="5099001"/>
            <a:ext cx="284800" cy="343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2" name="Google Shape;6262;p63"/>
          <p:cNvSpPr/>
          <p:nvPr/>
        </p:nvSpPr>
        <p:spPr>
          <a:xfrm>
            <a:off x="4521357" y="5224227"/>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3" name="Google Shape;6263;p63"/>
          <p:cNvSpPr/>
          <p:nvPr/>
        </p:nvSpPr>
        <p:spPr>
          <a:xfrm>
            <a:off x="5146108" y="5099001"/>
            <a:ext cx="284800" cy="343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4" name="Google Shape;6264;p63"/>
          <p:cNvSpPr/>
          <p:nvPr/>
        </p:nvSpPr>
        <p:spPr>
          <a:xfrm>
            <a:off x="4988631" y="5224227"/>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5" name="Google Shape;6265;p63"/>
          <p:cNvSpPr/>
          <p:nvPr/>
        </p:nvSpPr>
        <p:spPr>
          <a:xfrm>
            <a:off x="5146121" y="5628523"/>
            <a:ext cx="284800" cy="132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6" name="Google Shape;6266;p63"/>
          <p:cNvSpPr/>
          <p:nvPr/>
        </p:nvSpPr>
        <p:spPr>
          <a:xfrm rot="5400000">
            <a:off x="5222229" y="5490148"/>
            <a:ext cx="132400" cy="928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7" name="Google Shape;6267;p63"/>
          <p:cNvSpPr/>
          <p:nvPr/>
        </p:nvSpPr>
        <p:spPr>
          <a:xfrm>
            <a:off x="5642268" y="5628524"/>
            <a:ext cx="413600" cy="132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8" name="Google Shape;6268;p63"/>
          <p:cNvSpPr/>
          <p:nvPr/>
        </p:nvSpPr>
        <p:spPr>
          <a:xfrm>
            <a:off x="5470347" y="5648407"/>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69" name="Google Shape;6269;p63"/>
          <p:cNvSpPr/>
          <p:nvPr/>
        </p:nvSpPr>
        <p:spPr>
          <a:xfrm>
            <a:off x="6267329" y="5628524"/>
            <a:ext cx="413600" cy="132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0" name="Google Shape;6270;p63"/>
          <p:cNvSpPr/>
          <p:nvPr/>
        </p:nvSpPr>
        <p:spPr>
          <a:xfrm>
            <a:off x="6095408" y="5648407"/>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1" name="Google Shape;6271;p63"/>
          <p:cNvSpPr/>
          <p:nvPr/>
        </p:nvSpPr>
        <p:spPr>
          <a:xfrm>
            <a:off x="5983812" y="5098975"/>
            <a:ext cx="284800" cy="343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2" name="Google Shape;6272;p63"/>
          <p:cNvSpPr/>
          <p:nvPr/>
        </p:nvSpPr>
        <p:spPr>
          <a:xfrm>
            <a:off x="6272320" y="5098967"/>
            <a:ext cx="406400" cy="343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3" name="Google Shape;6273;p63"/>
          <p:cNvSpPr/>
          <p:nvPr/>
        </p:nvSpPr>
        <p:spPr>
          <a:xfrm>
            <a:off x="6914391" y="5098975"/>
            <a:ext cx="284800" cy="343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4" name="Google Shape;6274;p63"/>
          <p:cNvSpPr/>
          <p:nvPr/>
        </p:nvSpPr>
        <p:spPr>
          <a:xfrm>
            <a:off x="6729757" y="5224167"/>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5" name="Google Shape;6275;p63"/>
          <p:cNvSpPr/>
          <p:nvPr/>
        </p:nvSpPr>
        <p:spPr>
          <a:xfrm>
            <a:off x="7385632" y="5098975"/>
            <a:ext cx="284800" cy="343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6" name="Google Shape;6276;p63"/>
          <p:cNvSpPr/>
          <p:nvPr/>
        </p:nvSpPr>
        <p:spPr>
          <a:xfrm>
            <a:off x="7226159" y="5224200"/>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7" name="Google Shape;6277;p63"/>
          <p:cNvSpPr/>
          <p:nvPr/>
        </p:nvSpPr>
        <p:spPr>
          <a:xfrm rot="5400000" flipH="1">
            <a:off x="6339776" y="5493263"/>
            <a:ext cx="132400" cy="928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8" name="Google Shape;6278;p63"/>
          <p:cNvSpPr/>
          <p:nvPr/>
        </p:nvSpPr>
        <p:spPr>
          <a:xfrm>
            <a:off x="7385645" y="4404351"/>
            <a:ext cx="284800" cy="4936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79" name="Google Shape;6279;p63"/>
          <p:cNvSpPr/>
          <p:nvPr/>
        </p:nvSpPr>
        <p:spPr>
          <a:xfrm>
            <a:off x="7170535" y="4404351"/>
            <a:ext cx="209200" cy="4936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0" name="Google Shape;6280;p63"/>
          <p:cNvSpPr/>
          <p:nvPr/>
        </p:nvSpPr>
        <p:spPr>
          <a:xfrm rot="5400000" flipH="1">
            <a:off x="7461753" y="4952045"/>
            <a:ext cx="132400" cy="928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1" name="Google Shape;6281;p63"/>
          <p:cNvSpPr/>
          <p:nvPr/>
        </p:nvSpPr>
        <p:spPr>
          <a:xfrm>
            <a:off x="7887101" y="4404367"/>
            <a:ext cx="209200" cy="4936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2" name="Google Shape;6282;p63"/>
          <p:cNvSpPr/>
          <p:nvPr/>
        </p:nvSpPr>
        <p:spPr>
          <a:xfrm>
            <a:off x="7701760" y="4604776"/>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3" name="Google Shape;6283;p63"/>
          <p:cNvSpPr/>
          <p:nvPr/>
        </p:nvSpPr>
        <p:spPr>
          <a:xfrm rot="5400000" flipH="1">
            <a:off x="8405339" y="4239891"/>
            <a:ext cx="132400" cy="928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4" name="Google Shape;6284;p63"/>
          <p:cNvSpPr/>
          <p:nvPr/>
        </p:nvSpPr>
        <p:spPr>
          <a:xfrm>
            <a:off x="8360452" y="3223133"/>
            <a:ext cx="209200" cy="945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5" name="Google Shape;6285;p63"/>
          <p:cNvSpPr/>
          <p:nvPr/>
        </p:nvSpPr>
        <p:spPr>
          <a:xfrm>
            <a:off x="8366963" y="4404267"/>
            <a:ext cx="209200" cy="4936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6" name="Google Shape;6286;p63"/>
          <p:cNvSpPr/>
          <p:nvPr/>
        </p:nvSpPr>
        <p:spPr>
          <a:xfrm>
            <a:off x="8160020" y="4585276"/>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7" name="Google Shape;6287;p63"/>
          <p:cNvSpPr/>
          <p:nvPr/>
        </p:nvSpPr>
        <p:spPr>
          <a:xfrm>
            <a:off x="8218479" y="3223119"/>
            <a:ext cx="132400" cy="945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8" name="Google Shape;6288;p63"/>
          <p:cNvSpPr/>
          <p:nvPr/>
        </p:nvSpPr>
        <p:spPr>
          <a:xfrm>
            <a:off x="8833607" y="3223119"/>
            <a:ext cx="132400" cy="945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89" name="Google Shape;6289;p63"/>
          <p:cNvSpPr/>
          <p:nvPr/>
        </p:nvSpPr>
        <p:spPr>
          <a:xfrm>
            <a:off x="8654831" y="3649304"/>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90" name="Google Shape;6290;p63"/>
          <p:cNvSpPr/>
          <p:nvPr/>
        </p:nvSpPr>
        <p:spPr>
          <a:xfrm>
            <a:off x="9191167" y="3223119"/>
            <a:ext cx="132400" cy="945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91" name="Google Shape;6291;p63"/>
          <p:cNvSpPr/>
          <p:nvPr/>
        </p:nvSpPr>
        <p:spPr>
          <a:xfrm>
            <a:off x="9012391" y="3649304"/>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92" name="Google Shape;6292;p63"/>
          <p:cNvSpPr/>
          <p:nvPr/>
        </p:nvSpPr>
        <p:spPr>
          <a:xfrm rot="5400000" flipH="1">
            <a:off x="9191136" y="3059797"/>
            <a:ext cx="132400" cy="928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93" name="Google Shape;6293;p63"/>
          <p:cNvSpPr/>
          <p:nvPr/>
        </p:nvSpPr>
        <p:spPr>
          <a:xfrm>
            <a:off x="9191167" y="1095233"/>
            <a:ext cx="132400" cy="18940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94" name="Google Shape;6294;p63"/>
          <p:cNvSpPr/>
          <p:nvPr/>
        </p:nvSpPr>
        <p:spPr>
          <a:xfrm>
            <a:off x="9112244" y="1095233"/>
            <a:ext cx="71200" cy="18940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95" name="Google Shape;6295;p63"/>
          <p:cNvSpPr/>
          <p:nvPr/>
        </p:nvSpPr>
        <p:spPr>
          <a:xfrm>
            <a:off x="9853521" y="1095233"/>
            <a:ext cx="71200" cy="18940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96" name="Google Shape;6296;p63"/>
          <p:cNvSpPr/>
          <p:nvPr/>
        </p:nvSpPr>
        <p:spPr>
          <a:xfrm>
            <a:off x="9671195" y="1995635"/>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97" name="Google Shape;6297;p63"/>
          <p:cNvSpPr/>
          <p:nvPr/>
        </p:nvSpPr>
        <p:spPr>
          <a:xfrm>
            <a:off x="9995125" y="1995868"/>
            <a:ext cx="132400" cy="928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98" name="Google Shape;6298;p63"/>
          <p:cNvSpPr/>
          <p:nvPr/>
        </p:nvSpPr>
        <p:spPr>
          <a:xfrm>
            <a:off x="10197912" y="1095233"/>
            <a:ext cx="41200" cy="18940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99" name="Google Shape;6299;p63"/>
          <p:cNvSpPr/>
          <p:nvPr/>
        </p:nvSpPr>
        <p:spPr>
          <a:xfrm>
            <a:off x="9550091" y="1095233"/>
            <a:ext cx="71200" cy="18940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00" name="Google Shape;6300;p63"/>
          <p:cNvSpPr/>
          <p:nvPr/>
        </p:nvSpPr>
        <p:spPr>
          <a:xfrm>
            <a:off x="9370608" y="1995635"/>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301" name="Google Shape;6301;p63"/>
          <p:cNvCxnSpPr/>
          <p:nvPr/>
        </p:nvCxnSpPr>
        <p:spPr>
          <a:xfrm>
            <a:off x="3231300" y="2042027"/>
            <a:ext cx="5695600" cy="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rot="10800000" flipH="1">
            <a:off x="3838967" y="3675551"/>
            <a:ext cx="4205600" cy="356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a:off x="4613091" y="4627267"/>
            <a:ext cx="2440800" cy="8800"/>
          </a:xfrm>
          <a:prstGeom prst="straightConnector1">
            <a:avLst/>
          </a:prstGeom>
          <a:noFill/>
          <a:ln w="19050" cap="flat" cmpd="sng">
            <a:solidFill>
              <a:srgbClr val="980000"/>
            </a:solidFill>
            <a:prstDash val="solid"/>
            <a:round/>
            <a:headEnd type="none" w="med" len="med"/>
            <a:tailEnd type="triangle" w="med" len="med"/>
          </a:ln>
        </p:spPr>
      </p:cxnSp>
      <p:cxnSp>
        <p:nvCxnSpPr>
          <p:cNvPr id="6304" name="Google Shape;6304;p63"/>
          <p:cNvCxnSpPr/>
          <p:nvPr/>
        </p:nvCxnSpPr>
        <p:spPr>
          <a:xfrm rot="10800000" flipH="1">
            <a:off x="5504193" y="5268651"/>
            <a:ext cx="406400" cy="4000"/>
          </a:xfrm>
          <a:prstGeom prst="straightConnector1">
            <a:avLst/>
          </a:prstGeom>
          <a:noFill/>
          <a:ln w="19050" cap="flat" cmpd="sng">
            <a:solidFill>
              <a:srgbClr val="980000"/>
            </a:solidFill>
            <a:prstDash val="solid"/>
            <a:round/>
            <a:headEnd type="none" w="med" len="med"/>
            <a:tailEnd type="triangle" w="med" len="med"/>
          </a:ln>
        </p:spPr>
      </p:cxnSp>
      <p:sp>
        <p:nvSpPr>
          <p:cNvPr id="6305" name="Google Shape;6305;p63"/>
          <p:cNvSpPr txBox="1"/>
          <p:nvPr/>
        </p:nvSpPr>
        <p:spPr>
          <a:xfrm>
            <a:off x="1625323" y="1258977"/>
            <a:ext cx="284800" cy="281200"/>
          </a:xfrm>
          <a:prstGeom prst="rect">
            <a:avLst/>
          </a:prstGeom>
          <a:noFill/>
          <a:ln>
            <a:noFill/>
          </a:ln>
        </p:spPr>
        <p:txBody>
          <a:bodyPr spcFirstLastPara="1" wrap="square" lIns="121900" tIns="121900" rIns="121900" bIns="121900" anchor="ctr" anchorCtr="0">
            <a:noAutofit/>
          </a:bodyPr>
          <a:lstStyle/>
          <a:p>
            <a:pPr algn="ctr"/>
            <a:r>
              <a:rPr lang="en" sz="1200">
                <a:solidFill>
                  <a:srgbClr val="434343"/>
                </a:solidFill>
                <a:latin typeface="Roboto"/>
                <a:ea typeface="Roboto"/>
                <a:cs typeface="Roboto"/>
                <a:sym typeface="Roboto"/>
              </a:rPr>
              <a:t>3</a:t>
            </a:r>
            <a:endParaRPr sz="1200">
              <a:solidFill>
                <a:srgbClr val="434343"/>
              </a:solidFill>
              <a:latin typeface="Roboto"/>
              <a:ea typeface="Roboto"/>
              <a:cs typeface="Roboto"/>
              <a:sym typeface="Roboto"/>
            </a:endParaRPr>
          </a:p>
        </p:txBody>
      </p:sp>
      <p:sp>
        <p:nvSpPr>
          <p:cNvPr id="6306" name="Google Shape;6306;p63"/>
          <p:cNvSpPr txBox="1"/>
          <p:nvPr/>
        </p:nvSpPr>
        <p:spPr>
          <a:xfrm>
            <a:off x="4108833" y="4121304"/>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64</a:t>
            </a:r>
            <a:endParaRPr sz="1333">
              <a:solidFill>
                <a:srgbClr val="434343"/>
              </a:solidFill>
              <a:latin typeface="Roboto"/>
              <a:ea typeface="Roboto"/>
              <a:cs typeface="Roboto"/>
              <a:sym typeface="Roboto"/>
            </a:endParaRPr>
          </a:p>
        </p:txBody>
      </p:sp>
      <p:sp>
        <p:nvSpPr>
          <p:cNvPr id="6307" name="Google Shape;6307;p63"/>
          <p:cNvSpPr txBox="1"/>
          <p:nvPr/>
        </p:nvSpPr>
        <p:spPr>
          <a:xfrm>
            <a:off x="1738677" y="1269764"/>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16</a:t>
            </a:r>
            <a:endParaRPr sz="1333">
              <a:solidFill>
                <a:srgbClr val="434343"/>
              </a:solidFill>
              <a:latin typeface="Roboto"/>
              <a:ea typeface="Roboto"/>
              <a:cs typeface="Roboto"/>
              <a:sym typeface="Roboto"/>
            </a:endParaRPr>
          </a:p>
        </p:txBody>
      </p:sp>
      <p:sp>
        <p:nvSpPr>
          <p:cNvPr id="6308" name="Google Shape;6308;p63"/>
          <p:cNvSpPr txBox="1"/>
          <p:nvPr/>
        </p:nvSpPr>
        <p:spPr>
          <a:xfrm>
            <a:off x="2702811" y="867997"/>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16</a:t>
            </a:r>
            <a:endParaRPr sz="1333">
              <a:solidFill>
                <a:srgbClr val="434343"/>
              </a:solidFill>
              <a:latin typeface="Roboto"/>
              <a:ea typeface="Roboto"/>
              <a:cs typeface="Roboto"/>
              <a:sym typeface="Roboto"/>
            </a:endParaRPr>
          </a:p>
        </p:txBody>
      </p:sp>
      <p:sp>
        <p:nvSpPr>
          <p:cNvPr id="6309" name="Google Shape;6309;p63"/>
          <p:cNvSpPr txBox="1"/>
          <p:nvPr/>
        </p:nvSpPr>
        <p:spPr>
          <a:xfrm>
            <a:off x="2992033" y="2965531"/>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32</a:t>
            </a:r>
            <a:endParaRPr sz="1333">
              <a:solidFill>
                <a:srgbClr val="434343"/>
              </a:solidFill>
              <a:latin typeface="Roboto"/>
              <a:ea typeface="Roboto"/>
              <a:cs typeface="Roboto"/>
              <a:sym typeface="Roboto"/>
            </a:endParaRPr>
          </a:p>
        </p:txBody>
      </p:sp>
      <p:sp>
        <p:nvSpPr>
          <p:cNvPr id="6310" name="Google Shape;6310;p63"/>
          <p:cNvSpPr txBox="1"/>
          <p:nvPr/>
        </p:nvSpPr>
        <p:spPr>
          <a:xfrm>
            <a:off x="3315833" y="2979631"/>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32</a:t>
            </a:r>
            <a:endParaRPr sz="1333">
              <a:solidFill>
                <a:srgbClr val="434343"/>
              </a:solidFill>
              <a:latin typeface="Roboto"/>
              <a:ea typeface="Roboto"/>
              <a:cs typeface="Roboto"/>
              <a:sym typeface="Roboto"/>
            </a:endParaRPr>
          </a:p>
        </p:txBody>
      </p:sp>
      <p:sp>
        <p:nvSpPr>
          <p:cNvPr id="6311" name="Google Shape;6311;p63"/>
          <p:cNvSpPr txBox="1"/>
          <p:nvPr/>
        </p:nvSpPr>
        <p:spPr>
          <a:xfrm>
            <a:off x="3693233" y="4121164"/>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64</a:t>
            </a:r>
            <a:endParaRPr sz="1333">
              <a:solidFill>
                <a:srgbClr val="434343"/>
              </a:solidFill>
              <a:latin typeface="Roboto"/>
              <a:ea typeface="Roboto"/>
              <a:cs typeface="Roboto"/>
              <a:sym typeface="Roboto"/>
            </a:endParaRPr>
          </a:p>
        </p:txBody>
      </p:sp>
      <p:sp>
        <p:nvSpPr>
          <p:cNvPr id="6312" name="Google Shape;6312;p63"/>
          <p:cNvSpPr txBox="1"/>
          <p:nvPr/>
        </p:nvSpPr>
        <p:spPr>
          <a:xfrm>
            <a:off x="4538267" y="4860836"/>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128</a:t>
            </a:r>
            <a:endParaRPr sz="1333">
              <a:solidFill>
                <a:srgbClr val="434343"/>
              </a:solidFill>
              <a:latin typeface="Roboto"/>
              <a:ea typeface="Roboto"/>
              <a:cs typeface="Roboto"/>
              <a:sym typeface="Roboto"/>
            </a:endParaRPr>
          </a:p>
        </p:txBody>
      </p:sp>
      <p:sp>
        <p:nvSpPr>
          <p:cNvPr id="6313" name="Google Shape;6313;p63"/>
          <p:cNvSpPr txBox="1"/>
          <p:nvPr/>
        </p:nvSpPr>
        <p:spPr>
          <a:xfrm>
            <a:off x="5005400" y="4861813"/>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128</a:t>
            </a:r>
            <a:endParaRPr sz="1333">
              <a:solidFill>
                <a:srgbClr val="434343"/>
              </a:solidFill>
              <a:latin typeface="Roboto"/>
              <a:ea typeface="Roboto"/>
              <a:cs typeface="Roboto"/>
              <a:sym typeface="Roboto"/>
            </a:endParaRPr>
          </a:p>
        </p:txBody>
      </p:sp>
      <p:sp>
        <p:nvSpPr>
          <p:cNvPr id="6314" name="Google Shape;6314;p63"/>
          <p:cNvSpPr txBox="1"/>
          <p:nvPr/>
        </p:nvSpPr>
        <p:spPr>
          <a:xfrm>
            <a:off x="5579397" y="5707848"/>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256</a:t>
            </a:r>
            <a:endParaRPr sz="1333">
              <a:solidFill>
                <a:srgbClr val="434343"/>
              </a:solidFill>
              <a:latin typeface="Roboto"/>
              <a:ea typeface="Roboto"/>
              <a:cs typeface="Roboto"/>
              <a:sym typeface="Roboto"/>
            </a:endParaRPr>
          </a:p>
        </p:txBody>
      </p:sp>
      <p:sp>
        <p:nvSpPr>
          <p:cNvPr id="6315" name="Google Shape;6315;p63"/>
          <p:cNvSpPr txBox="1"/>
          <p:nvPr/>
        </p:nvSpPr>
        <p:spPr>
          <a:xfrm>
            <a:off x="6191100" y="5719613"/>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256</a:t>
            </a:r>
            <a:endParaRPr sz="1333">
              <a:solidFill>
                <a:srgbClr val="434343"/>
              </a:solidFill>
              <a:latin typeface="Roboto"/>
              <a:ea typeface="Roboto"/>
              <a:cs typeface="Roboto"/>
              <a:sym typeface="Roboto"/>
            </a:endParaRPr>
          </a:p>
        </p:txBody>
      </p:sp>
      <p:sp>
        <p:nvSpPr>
          <p:cNvPr id="6316" name="Google Shape;6316;p63"/>
          <p:cNvSpPr txBox="1"/>
          <p:nvPr/>
        </p:nvSpPr>
        <p:spPr>
          <a:xfrm>
            <a:off x="5798553" y="4857820"/>
            <a:ext cx="10388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128+256</a:t>
            </a:r>
            <a:endParaRPr sz="1333">
              <a:solidFill>
                <a:srgbClr val="434343"/>
              </a:solidFill>
              <a:latin typeface="Roboto"/>
              <a:ea typeface="Roboto"/>
              <a:cs typeface="Roboto"/>
              <a:sym typeface="Roboto"/>
            </a:endParaRPr>
          </a:p>
        </p:txBody>
      </p:sp>
      <p:sp>
        <p:nvSpPr>
          <p:cNvPr id="6317" name="Google Shape;6317;p63"/>
          <p:cNvSpPr txBox="1"/>
          <p:nvPr/>
        </p:nvSpPr>
        <p:spPr>
          <a:xfrm>
            <a:off x="6752184" y="4857840"/>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128</a:t>
            </a:r>
            <a:endParaRPr sz="1333">
              <a:solidFill>
                <a:srgbClr val="434343"/>
              </a:solidFill>
              <a:latin typeface="Roboto"/>
              <a:ea typeface="Roboto"/>
              <a:cs typeface="Roboto"/>
              <a:sym typeface="Roboto"/>
            </a:endParaRPr>
          </a:p>
        </p:txBody>
      </p:sp>
      <p:sp>
        <p:nvSpPr>
          <p:cNvPr id="6318" name="Google Shape;6318;p63"/>
          <p:cNvSpPr txBox="1"/>
          <p:nvPr/>
        </p:nvSpPr>
        <p:spPr>
          <a:xfrm>
            <a:off x="9937897" y="868013"/>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1</a:t>
            </a:r>
            <a:endParaRPr sz="1333">
              <a:solidFill>
                <a:srgbClr val="434343"/>
              </a:solidFill>
              <a:latin typeface="Roboto"/>
              <a:ea typeface="Roboto"/>
              <a:cs typeface="Roboto"/>
              <a:sym typeface="Roboto"/>
            </a:endParaRPr>
          </a:p>
        </p:txBody>
      </p:sp>
      <p:sp>
        <p:nvSpPr>
          <p:cNvPr id="6319" name="Google Shape;6319;p63"/>
          <p:cNvSpPr txBox="1"/>
          <p:nvPr/>
        </p:nvSpPr>
        <p:spPr>
          <a:xfrm>
            <a:off x="6979367" y="4160220"/>
            <a:ext cx="8224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64+128</a:t>
            </a:r>
            <a:endParaRPr sz="1333">
              <a:solidFill>
                <a:srgbClr val="434343"/>
              </a:solidFill>
              <a:latin typeface="Roboto"/>
              <a:ea typeface="Roboto"/>
              <a:cs typeface="Roboto"/>
              <a:sym typeface="Roboto"/>
            </a:endParaRPr>
          </a:p>
        </p:txBody>
      </p:sp>
      <p:sp>
        <p:nvSpPr>
          <p:cNvPr id="6320" name="Google Shape;6320;p63"/>
          <p:cNvSpPr txBox="1"/>
          <p:nvPr/>
        </p:nvSpPr>
        <p:spPr>
          <a:xfrm>
            <a:off x="7692524" y="4164357"/>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64</a:t>
            </a:r>
            <a:endParaRPr sz="1333">
              <a:solidFill>
                <a:srgbClr val="434343"/>
              </a:solidFill>
              <a:latin typeface="Roboto"/>
              <a:ea typeface="Roboto"/>
              <a:cs typeface="Roboto"/>
              <a:sym typeface="Roboto"/>
            </a:endParaRPr>
          </a:p>
        </p:txBody>
      </p:sp>
      <p:sp>
        <p:nvSpPr>
          <p:cNvPr id="6321" name="Google Shape;6321;p63"/>
          <p:cNvSpPr txBox="1"/>
          <p:nvPr/>
        </p:nvSpPr>
        <p:spPr>
          <a:xfrm>
            <a:off x="7996811" y="2984193"/>
            <a:ext cx="7488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32+64</a:t>
            </a:r>
            <a:endParaRPr sz="1333">
              <a:solidFill>
                <a:srgbClr val="434343"/>
              </a:solidFill>
              <a:latin typeface="Roboto"/>
              <a:ea typeface="Roboto"/>
              <a:cs typeface="Roboto"/>
              <a:sym typeface="Roboto"/>
            </a:endParaRPr>
          </a:p>
        </p:txBody>
      </p:sp>
      <p:sp>
        <p:nvSpPr>
          <p:cNvPr id="6322" name="Google Shape;6322;p63"/>
          <p:cNvSpPr txBox="1"/>
          <p:nvPr/>
        </p:nvSpPr>
        <p:spPr>
          <a:xfrm>
            <a:off x="8525401" y="2979673"/>
            <a:ext cx="7488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32</a:t>
            </a:r>
            <a:endParaRPr sz="1333">
              <a:solidFill>
                <a:srgbClr val="434343"/>
              </a:solidFill>
              <a:latin typeface="Roboto"/>
              <a:ea typeface="Roboto"/>
              <a:cs typeface="Roboto"/>
              <a:sym typeface="Roboto"/>
            </a:endParaRPr>
          </a:p>
        </p:txBody>
      </p:sp>
      <p:sp>
        <p:nvSpPr>
          <p:cNvPr id="6323" name="Google Shape;6323;p63"/>
          <p:cNvSpPr txBox="1"/>
          <p:nvPr/>
        </p:nvSpPr>
        <p:spPr>
          <a:xfrm>
            <a:off x="8813877" y="857203"/>
            <a:ext cx="7488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16+32</a:t>
            </a:r>
            <a:endParaRPr sz="1333">
              <a:solidFill>
                <a:srgbClr val="434343"/>
              </a:solidFill>
              <a:latin typeface="Roboto"/>
              <a:ea typeface="Roboto"/>
              <a:cs typeface="Roboto"/>
              <a:sym typeface="Roboto"/>
            </a:endParaRPr>
          </a:p>
        </p:txBody>
      </p:sp>
      <p:sp>
        <p:nvSpPr>
          <p:cNvPr id="6324" name="Google Shape;6324;p63"/>
          <p:cNvSpPr txBox="1"/>
          <p:nvPr/>
        </p:nvSpPr>
        <p:spPr>
          <a:xfrm>
            <a:off x="9293927" y="857217"/>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16</a:t>
            </a:r>
            <a:endParaRPr sz="1333">
              <a:solidFill>
                <a:srgbClr val="434343"/>
              </a:solidFill>
              <a:latin typeface="Roboto"/>
              <a:ea typeface="Roboto"/>
              <a:cs typeface="Roboto"/>
              <a:sym typeface="Roboto"/>
            </a:endParaRPr>
          </a:p>
        </p:txBody>
      </p:sp>
      <p:sp>
        <p:nvSpPr>
          <p:cNvPr id="6325" name="Google Shape;6325;p63"/>
          <p:cNvSpPr txBox="1"/>
          <p:nvPr/>
        </p:nvSpPr>
        <p:spPr>
          <a:xfrm>
            <a:off x="9606233" y="867993"/>
            <a:ext cx="566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16</a:t>
            </a:r>
            <a:endParaRPr sz="1333">
              <a:solidFill>
                <a:srgbClr val="434343"/>
              </a:solidFill>
              <a:latin typeface="Roboto"/>
              <a:ea typeface="Roboto"/>
              <a:cs typeface="Roboto"/>
              <a:sym typeface="Roboto"/>
            </a:endParaRPr>
          </a:p>
        </p:txBody>
      </p:sp>
      <p:sp>
        <p:nvSpPr>
          <p:cNvPr id="6326" name="Google Shape;6326;p63"/>
          <p:cNvSpPr/>
          <p:nvPr/>
        </p:nvSpPr>
        <p:spPr>
          <a:xfrm>
            <a:off x="3723351" y="1142417"/>
            <a:ext cx="4636000" cy="821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27" name="Google Shape;6327;p63"/>
          <p:cNvSpPr/>
          <p:nvPr/>
        </p:nvSpPr>
        <p:spPr>
          <a:xfrm>
            <a:off x="3826840" y="1232585"/>
            <a:ext cx="132400" cy="928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28" name="Google Shape;6328;p63"/>
          <p:cNvSpPr/>
          <p:nvPr/>
        </p:nvSpPr>
        <p:spPr>
          <a:xfrm rot="5400000">
            <a:off x="3826865" y="1483612"/>
            <a:ext cx="132400" cy="928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6329" name="Google Shape;6329;p63"/>
          <p:cNvCxnSpPr/>
          <p:nvPr/>
        </p:nvCxnSpPr>
        <p:spPr>
          <a:xfrm rot="10800000" flipH="1">
            <a:off x="5401756" y="1551000"/>
            <a:ext cx="406400" cy="4000"/>
          </a:xfrm>
          <a:prstGeom prst="straightConnector1">
            <a:avLst/>
          </a:prstGeom>
          <a:noFill/>
          <a:ln w="19050" cap="flat" cmpd="sng">
            <a:solidFill>
              <a:srgbClr val="980000"/>
            </a:solidFill>
            <a:prstDash val="solid"/>
            <a:round/>
            <a:headEnd type="none" w="med" len="med"/>
            <a:tailEnd type="triangle" w="med" len="med"/>
          </a:ln>
        </p:spPr>
      </p:cxnSp>
      <p:sp>
        <p:nvSpPr>
          <p:cNvPr id="6330" name="Google Shape;6330;p63"/>
          <p:cNvSpPr/>
          <p:nvPr/>
        </p:nvSpPr>
        <p:spPr>
          <a:xfrm>
            <a:off x="5685884" y="1738919"/>
            <a:ext cx="132400" cy="166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1" name="Google Shape;6331;p63"/>
          <p:cNvSpPr/>
          <p:nvPr/>
        </p:nvSpPr>
        <p:spPr>
          <a:xfrm>
            <a:off x="5657625" y="1232585"/>
            <a:ext cx="132400" cy="928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2" name="Google Shape;6332;p63"/>
          <p:cNvSpPr/>
          <p:nvPr/>
        </p:nvSpPr>
        <p:spPr>
          <a:xfrm rot="5400000" flipH="1">
            <a:off x="3826839" y="1754457"/>
            <a:ext cx="132400" cy="928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3" name="Google Shape;6333;p63"/>
          <p:cNvSpPr/>
          <p:nvPr/>
        </p:nvSpPr>
        <p:spPr>
          <a:xfrm>
            <a:off x="2825279" y="2872731"/>
            <a:ext cx="92800" cy="928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4" name="Google Shape;6334;p63"/>
          <p:cNvSpPr/>
          <p:nvPr/>
        </p:nvSpPr>
        <p:spPr>
          <a:xfrm>
            <a:off x="3393845" y="4067431"/>
            <a:ext cx="92800" cy="928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5" name="Google Shape;6335;p63"/>
          <p:cNvSpPr/>
          <p:nvPr/>
        </p:nvSpPr>
        <p:spPr>
          <a:xfrm>
            <a:off x="4137645" y="4768997"/>
            <a:ext cx="92800" cy="928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6" name="Google Shape;6336;p63"/>
          <p:cNvSpPr/>
          <p:nvPr/>
        </p:nvSpPr>
        <p:spPr>
          <a:xfrm>
            <a:off x="6115212" y="5802031"/>
            <a:ext cx="92800" cy="928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7" name="Google Shape;6337;p63"/>
          <p:cNvSpPr/>
          <p:nvPr/>
        </p:nvSpPr>
        <p:spPr>
          <a:xfrm>
            <a:off x="9032179" y="4067431"/>
            <a:ext cx="92800" cy="928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8" name="Google Shape;6338;p63"/>
          <p:cNvSpPr/>
          <p:nvPr/>
        </p:nvSpPr>
        <p:spPr>
          <a:xfrm>
            <a:off x="10014912" y="2872731"/>
            <a:ext cx="92800" cy="928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39" name="Google Shape;6339;p63"/>
          <p:cNvSpPr/>
          <p:nvPr/>
        </p:nvSpPr>
        <p:spPr>
          <a:xfrm>
            <a:off x="8185228" y="4768997"/>
            <a:ext cx="92800" cy="928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40" name="Google Shape;6340;p63"/>
          <p:cNvSpPr/>
          <p:nvPr/>
        </p:nvSpPr>
        <p:spPr>
          <a:xfrm>
            <a:off x="7228228" y="5344697"/>
            <a:ext cx="92800" cy="928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41" name="Google Shape;6341;p63"/>
          <p:cNvSpPr/>
          <p:nvPr/>
        </p:nvSpPr>
        <p:spPr>
          <a:xfrm>
            <a:off x="4990712" y="5344697"/>
            <a:ext cx="92800" cy="928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42" name="Google Shape;6342;p63"/>
          <p:cNvSpPr/>
          <p:nvPr/>
        </p:nvSpPr>
        <p:spPr>
          <a:xfrm>
            <a:off x="7104845" y="1258981"/>
            <a:ext cx="92800" cy="928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43" name="Google Shape;6343;p63"/>
          <p:cNvSpPr/>
          <p:nvPr/>
        </p:nvSpPr>
        <p:spPr>
          <a:xfrm>
            <a:off x="7104845" y="1506615"/>
            <a:ext cx="92800" cy="928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44" name="Google Shape;6344;p63"/>
          <p:cNvSpPr/>
          <p:nvPr/>
        </p:nvSpPr>
        <p:spPr>
          <a:xfrm>
            <a:off x="7104845" y="1754464"/>
            <a:ext cx="92800" cy="928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45" name="Google Shape;6345;p63"/>
          <p:cNvSpPr txBox="1"/>
          <p:nvPr/>
        </p:nvSpPr>
        <p:spPr>
          <a:xfrm>
            <a:off x="3758984" y="1138400"/>
            <a:ext cx="1682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Convolution 3x3</a:t>
            </a:r>
            <a:endParaRPr sz="1333">
              <a:solidFill>
                <a:srgbClr val="434343"/>
              </a:solidFill>
              <a:latin typeface="Roboto"/>
              <a:ea typeface="Roboto"/>
              <a:cs typeface="Roboto"/>
              <a:sym typeface="Roboto"/>
            </a:endParaRPr>
          </a:p>
        </p:txBody>
      </p:sp>
      <p:sp>
        <p:nvSpPr>
          <p:cNvPr id="6346" name="Google Shape;6346;p63"/>
          <p:cNvSpPr txBox="1"/>
          <p:nvPr/>
        </p:nvSpPr>
        <p:spPr>
          <a:xfrm>
            <a:off x="3758984" y="1387167"/>
            <a:ext cx="1682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Max Pooling 2x2</a:t>
            </a:r>
            <a:endParaRPr sz="1333">
              <a:solidFill>
                <a:srgbClr val="434343"/>
              </a:solidFill>
              <a:latin typeface="Roboto"/>
              <a:ea typeface="Roboto"/>
              <a:cs typeface="Roboto"/>
              <a:sym typeface="Roboto"/>
            </a:endParaRPr>
          </a:p>
        </p:txBody>
      </p:sp>
      <p:sp>
        <p:nvSpPr>
          <p:cNvPr id="6347" name="Google Shape;6347;p63"/>
          <p:cNvSpPr txBox="1"/>
          <p:nvPr/>
        </p:nvSpPr>
        <p:spPr>
          <a:xfrm>
            <a:off x="5617313" y="1138400"/>
            <a:ext cx="1682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Convolution 1x1</a:t>
            </a:r>
            <a:endParaRPr sz="1333">
              <a:solidFill>
                <a:srgbClr val="434343"/>
              </a:solidFill>
              <a:latin typeface="Roboto"/>
              <a:ea typeface="Roboto"/>
              <a:cs typeface="Roboto"/>
              <a:sym typeface="Roboto"/>
            </a:endParaRPr>
          </a:p>
        </p:txBody>
      </p:sp>
      <p:sp>
        <p:nvSpPr>
          <p:cNvPr id="6348" name="Google Shape;6348;p63"/>
          <p:cNvSpPr txBox="1"/>
          <p:nvPr/>
        </p:nvSpPr>
        <p:spPr>
          <a:xfrm>
            <a:off x="5624585" y="1412433"/>
            <a:ext cx="1682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Skip connection</a:t>
            </a:r>
            <a:endParaRPr sz="1333">
              <a:solidFill>
                <a:srgbClr val="434343"/>
              </a:solidFill>
              <a:latin typeface="Roboto"/>
              <a:ea typeface="Roboto"/>
              <a:cs typeface="Roboto"/>
              <a:sym typeface="Roboto"/>
            </a:endParaRPr>
          </a:p>
        </p:txBody>
      </p:sp>
      <p:sp>
        <p:nvSpPr>
          <p:cNvPr id="6349" name="Google Shape;6349;p63"/>
          <p:cNvSpPr txBox="1"/>
          <p:nvPr/>
        </p:nvSpPr>
        <p:spPr>
          <a:xfrm>
            <a:off x="3758984" y="1681533"/>
            <a:ext cx="1682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Up Sampling 2x2</a:t>
            </a:r>
            <a:endParaRPr sz="1333">
              <a:solidFill>
                <a:srgbClr val="434343"/>
              </a:solidFill>
              <a:latin typeface="Roboto"/>
              <a:ea typeface="Roboto"/>
              <a:cs typeface="Roboto"/>
              <a:sym typeface="Roboto"/>
            </a:endParaRPr>
          </a:p>
        </p:txBody>
      </p:sp>
      <p:sp>
        <p:nvSpPr>
          <p:cNvPr id="6350" name="Google Shape;6350;p63"/>
          <p:cNvSpPr txBox="1"/>
          <p:nvPr/>
        </p:nvSpPr>
        <p:spPr>
          <a:xfrm>
            <a:off x="5522492" y="1678049"/>
            <a:ext cx="1682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Block copied</a:t>
            </a:r>
            <a:endParaRPr sz="1333">
              <a:solidFill>
                <a:srgbClr val="434343"/>
              </a:solidFill>
              <a:latin typeface="Roboto"/>
              <a:ea typeface="Roboto"/>
              <a:cs typeface="Roboto"/>
              <a:sym typeface="Roboto"/>
            </a:endParaRPr>
          </a:p>
        </p:txBody>
      </p:sp>
      <p:sp>
        <p:nvSpPr>
          <p:cNvPr id="6351" name="Google Shape;6351;p63"/>
          <p:cNvSpPr txBox="1"/>
          <p:nvPr/>
        </p:nvSpPr>
        <p:spPr>
          <a:xfrm>
            <a:off x="7190475" y="1164600"/>
            <a:ext cx="1132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Dropout 0.1</a:t>
            </a:r>
            <a:endParaRPr sz="1333">
              <a:solidFill>
                <a:srgbClr val="434343"/>
              </a:solidFill>
              <a:latin typeface="Roboto"/>
              <a:ea typeface="Roboto"/>
              <a:cs typeface="Roboto"/>
              <a:sym typeface="Roboto"/>
            </a:endParaRPr>
          </a:p>
        </p:txBody>
      </p:sp>
      <p:sp>
        <p:nvSpPr>
          <p:cNvPr id="6352" name="Google Shape;6352;p63"/>
          <p:cNvSpPr txBox="1"/>
          <p:nvPr/>
        </p:nvSpPr>
        <p:spPr>
          <a:xfrm>
            <a:off x="7193637" y="1412549"/>
            <a:ext cx="1132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Dropout 0.2</a:t>
            </a:r>
            <a:endParaRPr sz="1333">
              <a:solidFill>
                <a:srgbClr val="434343"/>
              </a:solidFill>
              <a:latin typeface="Roboto"/>
              <a:ea typeface="Roboto"/>
              <a:cs typeface="Roboto"/>
              <a:sym typeface="Roboto"/>
            </a:endParaRPr>
          </a:p>
        </p:txBody>
      </p:sp>
      <p:sp>
        <p:nvSpPr>
          <p:cNvPr id="6353" name="Google Shape;6353;p63"/>
          <p:cNvSpPr txBox="1"/>
          <p:nvPr/>
        </p:nvSpPr>
        <p:spPr>
          <a:xfrm>
            <a:off x="7193669" y="1660260"/>
            <a:ext cx="1132000" cy="281200"/>
          </a:xfrm>
          <a:prstGeom prst="rect">
            <a:avLst/>
          </a:prstGeom>
          <a:noFill/>
          <a:ln>
            <a:noFill/>
          </a:ln>
        </p:spPr>
        <p:txBody>
          <a:bodyPr spcFirstLastPara="1" wrap="square" lIns="121900" tIns="121900" rIns="121900" bIns="121900" anchor="ctr" anchorCtr="0">
            <a:noAutofit/>
          </a:bodyPr>
          <a:lstStyle/>
          <a:p>
            <a:pPr algn="ctr"/>
            <a:r>
              <a:rPr lang="en" sz="1333">
                <a:solidFill>
                  <a:srgbClr val="434343"/>
                </a:solidFill>
                <a:latin typeface="Roboto"/>
                <a:ea typeface="Roboto"/>
                <a:cs typeface="Roboto"/>
                <a:sym typeface="Roboto"/>
              </a:rPr>
              <a:t>Dropout 0.3</a:t>
            </a:r>
            <a:endParaRPr sz="1333">
              <a:solidFill>
                <a:srgbClr val="434343"/>
              </a:solidFill>
              <a:latin typeface="Roboto"/>
              <a:ea typeface="Roboto"/>
              <a:cs typeface="Roboto"/>
              <a:sym typeface="Roboto"/>
            </a:endParaRPr>
          </a:p>
        </p:txBody>
      </p:sp>
      <p:sp>
        <p:nvSpPr>
          <p:cNvPr id="6354" name="Google Shape;6354;p63"/>
          <p:cNvSpPr/>
          <p:nvPr/>
        </p:nvSpPr>
        <p:spPr>
          <a:xfrm>
            <a:off x="247351" y="1783333"/>
            <a:ext cx="1040400" cy="1040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55" name="Google Shape;6355;p63"/>
          <p:cNvSpPr/>
          <p:nvPr/>
        </p:nvSpPr>
        <p:spPr>
          <a:xfrm>
            <a:off x="348951" y="1884933"/>
            <a:ext cx="1040400" cy="1040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56" name="Google Shape;6356;p63"/>
          <p:cNvSpPr/>
          <p:nvPr/>
        </p:nvSpPr>
        <p:spPr>
          <a:xfrm>
            <a:off x="450551" y="1986533"/>
            <a:ext cx="1040400" cy="1040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57" name="Google Shape;6357;p63"/>
          <p:cNvSpPr/>
          <p:nvPr/>
        </p:nvSpPr>
        <p:spPr>
          <a:xfrm>
            <a:off x="552151" y="2088133"/>
            <a:ext cx="1040400" cy="1040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58" name="Google Shape;6358;p63"/>
          <p:cNvSpPr/>
          <p:nvPr/>
        </p:nvSpPr>
        <p:spPr>
          <a:xfrm>
            <a:off x="10395051" y="1330767"/>
            <a:ext cx="1040400" cy="1040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59" name="Google Shape;6359;p63"/>
          <p:cNvSpPr/>
          <p:nvPr/>
        </p:nvSpPr>
        <p:spPr>
          <a:xfrm>
            <a:off x="10496651" y="1432367"/>
            <a:ext cx="1040400" cy="1040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60" name="Google Shape;6360;p63"/>
          <p:cNvSpPr/>
          <p:nvPr/>
        </p:nvSpPr>
        <p:spPr>
          <a:xfrm>
            <a:off x="10598251" y="1533967"/>
            <a:ext cx="1040400" cy="1040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61" name="Google Shape;6361;p63"/>
          <p:cNvSpPr/>
          <p:nvPr/>
        </p:nvSpPr>
        <p:spPr>
          <a:xfrm>
            <a:off x="10699851" y="1635567"/>
            <a:ext cx="1040400" cy="1040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365"/>
        <p:cNvGrpSpPr/>
        <p:nvPr/>
      </p:nvGrpSpPr>
      <p:grpSpPr>
        <a:xfrm>
          <a:off x="0" y="0"/>
          <a:ext cx="0" cy="0"/>
          <a:chOff x="0" y="0"/>
          <a:chExt cx="0" cy="0"/>
        </a:xfrm>
      </p:grpSpPr>
      <p:sp>
        <p:nvSpPr>
          <p:cNvPr id="6366" name="Google Shape;6366;p64"/>
          <p:cNvSpPr/>
          <p:nvPr/>
        </p:nvSpPr>
        <p:spPr>
          <a:xfrm rot="5400000">
            <a:off x="4123833" y="4862067"/>
            <a:ext cx="12380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Conv3-32</a:t>
            </a:r>
            <a:endParaRPr sz="1600"/>
          </a:p>
        </p:txBody>
      </p:sp>
      <p:sp>
        <p:nvSpPr>
          <p:cNvPr id="6367" name="Google Shape;6367;p64"/>
          <p:cNvSpPr/>
          <p:nvPr/>
        </p:nvSpPr>
        <p:spPr>
          <a:xfrm rot="5400000">
            <a:off x="5051800" y="4866265"/>
            <a:ext cx="1246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Conv3-32</a:t>
            </a:r>
            <a:endParaRPr sz="1600"/>
          </a:p>
        </p:txBody>
      </p:sp>
      <p:sp>
        <p:nvSpPr>
          <p:cNvPr id="6368" name="Google Shape;6368;p64"/>
          <p:cNvSpPr/>
          <p:nvPr/>
        </p:nvSpPr>
        <p:spPr>
          <a:xfrm rot="5400000">
            <a:off x="4585733" y="4866265"/>
            <a:ext cx="1246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Conv3-32</a:t>
            </a:r>
            <a:endParaRPr sz="1600"/>
          </a:p>
        </p:txBody>
      </p:sp>
      <p:sp>
        <p:nvSpPr>
          <p:cNvPr id="6369" name="Google Shape;6369;p64"/>
          <p:cNvSpPr/>
          <p:nvPr/>
        </p:nvSpPr>
        <p:spPr>
          <a:xfrm rot="5400000">
            <a:off x="5980033" y="4870265"/>
            <a:ext cx="1254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Max-Pool</a:t>
            </a:r>
            <a:endParaRPr sz="1600"/>
          </a:p>
        </p:txBody>
      </p:sp>
      <p:sp>
        <p:nvSpPr>
          <p:cNvPr id="6370" name="Google Shape;6370;p64"/>
          <p:cNvSpPr/>
          <p:nvPr/>
        </p:nvSpPr>
        <p:spPr>
          <a:xfrm rot="5400000">
            <a:off x="5513933" y="4870265"/>
            <a:ext cx="1254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Conv3-32</a:t>
            </a:r>
            <a:endParaRPr sz="1600"/>
          </a:p>
        </p:txBody>
      </p:sp>
      <p:sp>
        <p:nvSpPr>
          <p:cNvPr id="6371" name="Google Shape;6371;p64"/>
          <p:cNvSpPr/>
          <p:nvPr/>
        </p:nvSpPr>
        <p:spPr>
          <a:xfrm rot="5400000">
            <a:off x="7844433" y="4870265"/>
            <a:ext cx="1254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Conv3-128</a:t>
            </a:r>
            <a:endParaRPr sz="1600"/>
          </a:p>
        </p:txBody>
      </p:sp>
      <p:sp>
        <p:nvSpPr>
          <p:cNvPr id="6372" name="Google Shape;6372;p64"/>
          <p:cNvSpPr/>
          <p:nvPr/>
        </p:nvSpPr>
        <p:spPr>
          <a:xfrm rot="5400000">
            <a:off x="8310533" y="4870265"/>
            <a:ext cx="1254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600">
                <a:solidFill>
                  <a:schemeClr val="dk1"/>
                </a:solidFill>
              </a:rPr>
              <a:t>Max-Pool</a:t>
            </a:r>
            <a:endParaRPr sz="1600"/>
          </a:p>
        </p:txBody>
      </p:sp>
      <p:sp>
        <p:nvSpPr>
          <p:cNvPr id="6373" name="Google Shape;6373;p64"/>
          <p:cNvSpPr/>
          <p:nvPr/>
        </p:nvSpPr>
        <p:spPr>
          <a:xfrm rot="5400000">
            <a:off x="6446133" y="4870265"/>
            <a:ext cx="1254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Conv3-64</a:t>
            </a:r>
            <a:endParaRPr sz="1600"/>
          </a:p>
        </p:txBody>
      </p:sp>
      <p:sp>
        <p:nvSpPr>
          <p:cNvPr id="6374" name="Google Shape;6374;p64"/>
          <p:cNvSpPr/>
          <p:nvPr/>
        </p:nvSpPr>
        <p:spPr>
          <a:xfrm rot="5400000">
            <a:off x="6912233" y="4870267"/>
            <a:ext cx="1254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Conv3-64</a:t>
            </a:r>
            <a:endParaRPr sz="1600"/>
          </a:p>
        </p:txBody>
      </p:sp>
      <p:sp>
        <p:nvSpPr>
          <p:cNvPr id="6375" name="Google Shape;6375;p64"/>
          <p:cNvSpPr/>
          <p:nvPr/>
        </p:nvSpPr>
        <p:spPr>
          <a:xfrm rot="5400000">
            <a:off x="7378333" y="4870265"/>
            <a:ext cx="1254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Max-Pool</a:t>
            </a:r>
            <a:endParaRPr sz="1600"/>
          </a:p>
        </p:txBody>
      </p:sp>
      <p:cxnSp>
        <p:nvCxnSpPr>
          <p:cNvPr id="6376" name="Google Shape;6376;p64"/>
          <p:cNvCxnSpPr>
            <a:stCxn id="6366" idx="0"/>
            <a:endCxn id="6368" idx="2"/>
          </p:cNvCxnSpPr>
          <p:nvPr/>
        </p:nvCxnSpPr>
        <p:spPr>
          <a:xfrm>
            <a:off x="4926233" y="5045467"/>
            <a:ext cx="99200" cy="400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8" idx="0"/>
            <a:endCxn id="6368" idx="0"/>
          </p:cNvCxnSpPr>
          <p:nvPr/>
        </p:nvCxnSpPr>
        <p:spPr>
          <a:xfrm>
            <a:off x="5392333" y="5049665"/>
            <a:ext cx="0" cy="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70" idx="2"/>
          </p:cNvCxnSpPr>
          <p:nvPr/>
        </p:nvCxnSpPr>
        <p:spPr>
          <a:xfrm>
            <a:off x="5858400" y="5049665"/>
            <a:ext cx="99200" cy="400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8" idx="0"/>
            <a:endCxn id="6368" idx="0"/>
          </p:cNvCxnSpPr>
          <p:nvPr/>
        </p:nvCxnSpPr>
        <p:spPr>
          <a:xfrm>
            <a:off x="5392333" y="5049665"/>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8" idx="0"/>
            <a:endCxn id="6368" idx="0"/>
          </p:cNvCxnSpPr>
          <p:nvPr/>
        </p:nvCxnSpPr>
        <p:spPr>
          <a:xfrm>
            <a:off x="5392333" y="5049665"/>
            <a:ext cx="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7" idx="2"/>
            <a:endCxn id="6368" idx="0"/>
          </p:cNvCxnSpPr>
          <p:nvPr/>
        </p:nvCxnSpPr>
        <p:spPr>
          <a:xfrm rot="10800000">
            <a:off x="5392400" y="5049665"/>
            <a:ext cx="992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70" idx="0"/>
            <a:endCxn id="6369" idx="2"/>
          </p:cNvCxnSpPr>
          <p:nvPr/>
        </p:nvCxnSpPr>
        <p:spPr>
          <a:xfrm>
            <a:off x="6324533" y="5053665"/>
            <a:ext cx="992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69" idx="0"/>
            <a:endCxn id="6373" idx="2"/>
          </p:cNvCxnSpPr>
          <p:nvPr/>
        </p:nvCxnSpPr>
        <p:spPr>
          <a:xfrm>
            <a:off x="6790633" y="5053665"/>
            <a:ext cx="992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7256733" y="5053665"/>
            <a:ext cx="992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5" idx="2"/>
          </p:cNvCxnSpPr>
          <p:nvPr/>
        </p:nvCxnSpPr>
        <p:spPr>
          <a:xfrm>
            <a:off x="7722833" y="5053667"/>
            <a:ext cx="992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5" idx="0"/>
            <a:endCxn id="6371" idx="2"/>
          </p:cNvCxnSpPr>
          <p:nvPr/>
        </p:nvCxnSpPr>
        <p:spPr>
          <a:xfrm>
            <a:off x="8188933" y="5053665"/>
            <a:ext cx="99200" cy="0"/>
          </a:xfrm>
          <a:prstGeom prst="straightConnector1">
            <a:avLst/>
          </a:prstGeom>
          <a:noFill/>
          <a:ln w="9525" cap="flat" cmpd="sng">
            <a:solidFill>
              <a:schemeClr val="dk2"/>
            </a:solidFill>
            <a:prstDash val="solid"/>
            <a:round/>
            <a:headEnd type="none" w="med" len="med"/>
            <a:tailEnd type="none" w="med" len="med"/>
          </a:ln>
        </p:spPr>
      </p:cxnSp>
      <p:cxnSp>
        <p:nvCxnSpPr>
          <p:cNvPr id="6387" name="Google Shape;6387;p64"/>
          <p:cNvCxnSpPr>
            <a:stCxn id="6371" idx="0"/>
            <a:endCxn id="6372" idx="2"/>
          </p:cNvCxnSpPr>
          <p:nvPr/>
        </p:nvCxnSpPr>
        <p:spPr>
          <a:xfrm>
            <a:off x="8655033" y="5053665"/>
            <a:ext cx="99200" cy="0"/>
          </a:xfrm>
          <a:prstGeom prst="straightConnector1">
            <a:avLst/>
          </a:prstGeom>
          <a:noFill/>
          <a:ln w="9525" cap="flat" cmpd="sng">
            <a:solidFill>
              <a:schemeClr val="dk2"/>
            </a:solidFill>
            <a:prstDash val="solid"/>
            <a:round/>
            <a:headEnd type="none" w="med" len="med"/>
            <a:tailEnd type="none" w="med" len="med"/>
          </a:ln>
        </p:spPr>
      </p:cxnSp>
      <p:sp>
        <p:nvSpPr>
          <p:cNvPr id="6388" name="Google Shape;6388;p64"/>
          <p:cNvSpPr/>
          <p:nvPr/>
        </p:nvSpPr>
        <p:spPr>
          <a:xfrm>
            <a:off x="1198131" y="5642772"/>
            <a:ext cx="1030800" cy="36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Input</a:t>
            </a:r>
            <a:endParaRPr sz="1467"/>
          </a:p>
        </p:txBody>
      </p:sp>
      <p:sp>
        <p:nvSpPr>
          <p:cNvPr id="6389" name="Google Shape;6389;p64"/>
          <p:cNvSpPr/>
          <p:nvPr/>
        </p:nvSpPr>
        <p:spPr>
          <a:xfrm>
            <a:off x="1198131" y="5176675"/>
            <a:ext cx="10308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Conv</a:t>
            </a:r>
            <a:endParaRPr sz="1467"/>
          </a:p>
        </p:txBody>
      </p:sp>
      <p:sp>
        <p:nvSpPr>
          <p:cNvPr id="6390" name="Google Shape;6390;p64"/>
          <p:cNvSpPr/>
          <p:nvPr/>
        </p:nvSpPr>
        <p:spPr>
          <a:xfrm>
            <a:off x="1198131" y="4244480"/>
            <a:ext cx="10308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Conv</a:t>
            </a:r>
            <a:endParaRPr sz="1467"/>
          </a:p>
        </p:txBody>
      </p:sp>
      <p:sp>
        <p:nvSpPr>
          <p:cNvPr id="6391" name="Google Shape;6391;p64"/>
          <p:cNvSpPr/>
          <p:nvPr/>
        </p:nvSpPr>
        <p:spPr>
          <a:xfrm>
            <a:off x="1198131" y="4710576"/>
            <a:ext cx="10308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Max-Pool</a:t>
            </a:r>
            <a:endParaRPr sz="1467"/>
          </a:p>
        </p:txBody>
      </p:sp>
      <p:sp>
        <p:nvSpPr>
          <p:cNvPr id="6392" name="Google Shape;6392;p64"/>
          <p:cNvSpPr/>
          <p:nvPr/>
        </p:nvSpPr>
        <p:spPr>
          <a:xfrm>
            <a:off x="1198131" y="3778367"/>
            <a:ext cx="10308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Max-Pool</a:t>
            </a:r>
            <a:endParaRPr sz="1467"/>
          </a:p>
        </p:txBody>
      </p:sp>
      <p:sp>
        <p:nvSpPr>
          <p:cNvPr id="6393" name="Google Shape;6393;p64"/>
          <p:cNvSpPr/>
          <p:nvPr/>
        </p:nvSpPr>
        <p:spPr>
          <a:xfrm>
            <a:off x="1198131" y="3299997"/>
            <a:ext cx="1030800" cy="366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FC</a:t>
            </a:r>
            <a:endParaRPr sz="1467"/>
          </a:p>
        </p:txBody>
      </p:sp>
      <p:sp>
        <p:nvSpPr>
          <p:cNvPr id="6394" name="Google Shape;6394;p64"/>
          <p:cNvSpPr txBox="1"/>
          <p:nvPr/>
        </p:nvSpPr>
        <p:spPr>
          <a:xfrm rot="-3921551">
            <a:off x="493199" y="5485936"/>
            <a:ext cx="905671" cy="357793"/>
          </a:xfrm>
          <a:prstGeom prst="rect">
            <a:avLst/>
          </a:prstGeom>
          <a:noFill/>
          <a:ln>
            <a:noFill/>
          </a:ln>
        </p:spPr>
        <p:txBody>
          <a:bodyPr spcFirstLastPara="1" wrap="square" lIns="121900" tIns="121900" rIns="121900" bIns="121900" anchor="ctr" anchorCtr="0">
            <a:noAutofit/>
          </a:bodyPr>
          <a:lstStyle/>
          <a:p>
            <a:pPr algn="r"/>
            <a:r>
              <a:rPr lang="en" sz="1333"/>
              <a:t>Layer1</a:t>
            </a:r>
            <a:endParaRPr sz="1333"/>
          </a:p>
        </p:txBody>
      </p:sp>
      <p:sp>
        <p:nvSpPr>
          <p:cNvPr id="6395" name="Google Shape;6395;p64"/>
          <p:cNvSpPr/>
          <p:nvPr/>
        </p:nvSpPr>
        <p:spPr>
          <a:xfrm>
            <a:off x="1198131" y="2084539"/>
            <a:ext cx="1030800" cy="366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Softmax</a:t>
            </a:r>
            <a:endParaRPr sz="1467"/>
          </a:p>
        </p:txBody>
      </p:sp>
      <p:sp>
        <p:nvSpPr>
          <p:cNvPr id="6396" name="Google Shape;6396;p64"/>
          <p:cNvSpPr/>
          <p:nvPr/>
        </p:nvSpPr>
        <p:spPr>
          <a:xfrm>
            <a:off x="1198131" y="2814072"/>
            <a:ext cx="1030800" cy="366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FC</a:t>
            </a:r>
            <a:endParaRPr sz="1467"/>
          </a:p>
        </p:txBody>
      </p:sp>
      <p:cxnSp>
        <p:nvCxnSpPr>
          <p:cNvPr id="6397" name="Google Shape;6397;p64"/>
          <p:cNvCxnSpPr>
            <a:stCxn id="6388" idx="0"/>
            <a:endCxn id="6389" idx="2"/>
          </p:cNvCxnSpPr>
          <p:nvPr/>
        </p:nvCxnSpPr>
        <p:spPr>
          <a:xfrm rot="10800000">
            <a:off x="1713531" y="5543572"/>
            <a:ext cx="0" cy="992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89" idx="0"/>
            <a:endCxn id="6391" idx="2"/>
          </p:cNvCxnSpPr>
          <p:nvPr/>
        </p:nvCxnSpPr>
        <p:spPr>
          <a:xfrm rot="10800000">
            <a:off x="1713531" y="5077475"/>
            <a:ext cx="0" cy="9920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91" idx="0"/>
            <a:endCxn id="6391" idx="0"/>
          </p:cNvCxnSpPr>
          <p:nvPr/>
        </p:nvCxnSpPr>
        <p:spPr>
          <a:xfrm>
            <a:off x="1713531" y="4710576"/>
            <a:ext cx="0" cy="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2" idx="2"/>
          </p:cNvCxnSpPr>
          <p:nvPr/>
        </p:nvCxnSpPr>
        <p:spPr>
          <a:xfrm rot="10800000">
            <a:off x="1713531" y="4145280"/>
            <a:ext cx="0" cy="9920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1" idx="0"/>
            <a:endCxn id="6391" idx="0"/>
          </p:cNvCxnSpPr>
          <p:nvPr/>
        </p:nvCxnSpPr>
        <p:spPr>
          <a:xfrm>
            <a:off x="1713531" y="4710576"/>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91" idx="0"/>
            <a:endCxn id="6391" idx="0"/>
          </p:cNvCxnSpPr>
          <p:nvPr/>
        </p:nvCxnSpPr>
        <p:spPr>
          <a:xfrm>
            <a:off x="1713531" y="4710576"/>
            <a:ext cx="0" cy="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0" idx="2"/>
            <a:endCxn id="6391" idx="0"/>
          </p:cNvCxnSpPr>
          <p:nvPr/>
        </p:nvCxnSpPr>
        <p:spPr>
          <a:xfrm>
            <a:off x="1713531" y="4611280"/>
            <a:ext cx="0" cy="99200"/>
          </a:xfrm>
          <a:prstGeom prst="straightConnector1">
            <a:avLst/>
          </a:prstGeom>
          <a:noFill/>
          <a:ln w="9525" cap="flat" cmpd="sng">
            <a:solidFill>
              <a:schemeClr val="dk2"/>
            </a:solidFill>
            <a:prstDash val="solid"/>
            <a:round/>
            <a:headEnd type="none" w="med" len="med"/>
            <a:tailEnd type="none" w="med" len="med"/>
          </a:ln>
        </p:spPr>
      </p:cxnSp>
      <p:cxnSp>
        <p:nvCxnSpPr>
          <p:cNvPr id="6404" name="Google Shape;6404;p64"/>
          <p:cNvCxnSpPr>
            <a:stCxn id="6392" idx="0"/>
            <a:endCxn id="6405" idx="2"/>
          </p:cNvCxnSpPr>
          <p:nvPr/>
        </p:nvCxnSpPr>
        <p:spPr>
          <a:xfrm rot="10800000">
            <a:off x="1713531" y="3679167"/>
            <a:ext cx="0" cy="992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3" idx="0"/>
            <a:endCxn id="6396" idx="2"/>
          </p:cNvCxnSpPr>
          <p:nvPr/>
        </p:nvCxnSpPr>
        <p:spPr>
          <a:xfrm rot="10800000">
            <a:off x="1713531" y="3180797"/>
            <a:ext cx="0" cy="119200"/>
          </a:xfrm>
          <a:prstGeom prst="straightConnector1">
            <a:avLst/>
          </a:prstGeom>
          <a:noFill/>
          <a:ln w="9525" cap="flat" cmpd="sng">
            <a:solidFill>
              <a:schemeClr val="dk2"/>
            </a:solidFill>
            <a:prstDash val="solid"/>
            <a:round/>
            <a:headEnd type="none" w="med" len="med"/>
            <a:tailEnd type="none" w="med" len="med"/>
          </a:ln>
        </p:spPr>
      </p:cxnSp>
      <p:cxnSp>
        <p:nvCxnSpPr>
          <p:cNvPr id="6407" name="Google Shape;6407;p64"/>
          <p:cNvCxnSpPr>
            <a:stCxn id="6396" idx="0"/>
            <a:endCxn id="6395" idx="2"/>
          </p:cNvCxnSpPr>
          <p:nvPr/>
        </p:nvCxnSpPr>
        <p:spPr>
          <a:xfrm rot="10800000">
            <a:off x="1713531" y="2451272"/>
            <a:ext cx="0" cy="362800"/>
          </a:xfrm>
          <a:prstGeom prst="straightConnector1">
            <a:avLst/>
          </a:prstGeom>
          <a:noFill/>
          <a:ln w="9525" cap="flat" cmpd="sng">
            <a:solidFill>
              <a:schemeClr val="dk2"/>
            </a:solidFill>
            <a:prstDash val="solid"/>
            <a:round/>
            <a:headEnd type="none" w="med" len="med"/>
            <a:tailEnd type="none" w="med" len="med"/>
          </a:ln>
        </p:spPr>
      </p:cxnSp>
      <p:sp>
        <p:nvSpPr>
          <p:cNvPr id="6408" name="Google Shape;6408;p64"/>
          <p:cNvSpPr txBox="1"/>
          <p:nvPr/>
        </p:nvSpPr>
        <p:spPr>
          <a:xfrm rot="-3921551">
            <a:off x="493199" y="4571536"/>
            <a:ext cx="905671" cy="357793"/>
          </a:xfrm>
          <a:prstGeom prst="rect">
            <a:avLst/>
          </a:prstGeom>
          <a:noFill/>
          <a:ln>
            <a:noFill/>
          </a:ln>
        </p:spPr>
        <p:txBody>
          <a:bodyPr spcFirstLastPara="1" wrap="square" lIns="121900" tIns="121900" rIns="121900" bIns="121900" anchor="ctr" anchorCtr="0">
            <a:noAutofit/>
          </a:bodyPr>
          <a:lstStyle/>
          <a:p>
            <a:pPr algn="r"/>
            <a:r>
              <a:rPr lang="en" sz="1333"/>
              <a:t>Layer2</a:t>
            </a:r>
            <a:endParaRPr sz="1333"/>
          </a:p>
        </p:txBody>
      </p:sp>
      <p:sp>
        <p:nvSpPr>
          <p:cNvPr id="6409" name="Google Shape;6409;p64"/>
          <p:cNvSpPr txBox="1"/>
          <p:nvPr/>
        </p:nvSpPr>
        <p:spPr>
          <a:xfrm rot="-3921551">
            <a:off x="493199" y="3555536"/>
            <a:ext cx="905671" cy="357793"/>
          </a:xfrm>
          <a:prstGeom prst="rect">
            <a:avLst/>
          </a:prstGeom>
          <a:noFill/>
          <a:ln>
            <a:noFill/>
          </a:ln>
        </p:spPr>
        <p:txBody>
          <a:bodyPr spcFirstLastPara="1" wrap="square" lIns="121900" tIns="121900" rIns="121900" bIns="121900" anchor="ctr" anchorCtr="0">
            <a:noAutofit/>
          </a:bodyPr>
          <a:lstStyle/>
          <a:p>
            <a:pPr algn="r"/>
            <a:r>
              <a:rPr lang="en" sz="1333"/>
              <a:t>Layer3</a:t>
            </a:r>
            <a:endParaRPr sz="1333"/>
          </a:p>
        </p:txBody>
      </p:sp>
      <p:sp>
        <p:nvSpPr>
          <p:cNvPr id="6410" name="Google Shape;6410;p64"/>
          <p:cNvSpPr txBox="1"/>
          <p:nvPr/>
        </p:nvSpPr>
        <p:spPr>
          <a:xfrm rot="-3921551">
            <a:off x="493199" y="3103293"/>
            <a:ext cx="905671" cy="357793"/>
          </a:xfrm>
          <a:prstGeom prst="rect">
            <a:avLst/>
          </a:prstGeom>
          <a:noFill/>
          <a:ln>
            <a:noFill/>
          </a:ln>
        </p:spPr>
        <p:txBody>
          <a:bodyPr spcFirstLastPara="1" wrap="square" lIns="121900" tIns="121900" rIns="121900" bIns="121900" anchor="ctr" anchorCtr="0">
            <a:noAutofit/>
          </a:bodyPr>
          <a:lstStyle/>
          <a:p>
            <a:pPr algn="r"/>
            <a:r>
              <a:rPr lang="en" sz="1333"/>
              <a:t>Layer4</a:t>
            </a:r>
            <a:endParaRPr sz="1333"/>
          </a:p>
        </p:txBody>
      </p:sp>
      <p:sp>
        <p:nvSpPr>
          <p:cNvPr id="6411" name="Google Shape;6411;p64"/>
          <p:cNvSpPr txBox="1"/>
          <p:nvPr/>
        </p:nvSpPr>
        <p:spPr>
          <a:xfrm rot="1478449">
            <a:off x="4040234" y="3994330"/>
            <a:ext cx="905671" cy="357793"/>
          </a:xfrm>
          <a:prstGeom prst="rect">
            <a:avLst/>
          </a:prstGeom>
          <a:noFill/>
          <a:ln>
            <a:noFill/>
          </a:ln>
        </p:spPr>
        <p:txBody>
          <a:bodyPr spcFirstLastPara="1" wrap="square" lIns="121900" tIns="121900" rIns="121900" bIns="121900" anchor="ctr" anchorCtr="0">
            <a:noAutofit/>
          </a:bodyPr>
          <a:lstStyle/>
          <a:p>
            <a:pPr algn="r"/>
            <a:r>
              <a:rPr lang="en" sz="1333"/>
              <a:t>Layer1</a:t>
            </a:r>
            <a:endParaRPr sz="1333"/>
          </a:p>
        </p:txBody>
      </p:sp>
      <p:sp>
        <p:nvSpPr>
          <p:cNvPr id="6412" name="Google Shape;6412;p64"/>
          <p:cNvSpPr txBox="1"/>
          <p:nvPr/>
        </p:nvSpPr>
        <p:spPr>
          <a:xfrm rot="1478449">
            <a:off x="6377034" y="4031005"/>
            <a:ext cx="905671" cy="357793"/>
          </a:xfrm>
          <a:prstGeom prst="rect">
            <a:avLst/>
          </a:prstGeom>
          <a:noFill/>
          <a:ln>
            <a:noFill/>
          </a:ln>
        </p:spPr>
        <p:txBody>
          <a:bodyPr spcFirstLastPara="1" wrap="square" lIns="121900" tIns="121900" rIns="121900" bIns="121900" anchor="ctr" anchorCtr="0">
            <a:noAutofit/>
          </a:bodyPr>
          <a:lstStyle/>
          <a:p>
            <a:pPr algn="r"/>
            <a:r>
              <a:rPr lang="en" sz="1333"/>
              <a:t>Layer2</a:t>
            </a:r>
            <a:endParaRPr sz="1333"/>
          </a:p>
        </p:txBody>
      </p:sp>
      <p:sp>
        <p:nvSpPr>
          <p:cNvPr id="6413" name="Google Shape;6413;p64"/>
          <p:cNvSpPr txBox="1"/>
          <p:nvPr/>
        </p:nvSpPr>
        <p:spPr>
          <a:xfrm rot="1478449">
            <a:off x="7762759" y="4030257"/>
            <a:ext cx="905671" cy="357793"/>
          </a:xfrm>
          <a:prstGeom prst="rect">
            <a:avLst/>
          </a:prstGeom>
          <a:noFill/>
          <a:ln>
            <a:noFill/>
          </a:ln>
        </p:spPr>
        <p:txBody>
          <a:bodyPr spcFirstLastPara="1" wrap="square" lIns="121900" tIns="121900" rIns="121900" bIns="121900" anchor="ctr" anchorCtr="0">
            <a:noAutofit/>
          </a:bodyPr>
          <a:lstStyle/>
          <a:p>
            <a:pPr algn="r"/>
            <a:r>
              <a:rPr lang="en" sz="1333"/>
              <a:t>Layer3</a:t>
            </a:r>
            <a:endParaRPr sz="1333"/>
          </a:p>
        </p:txBody>
      </p:sp>
      <p:sp>
        <p:nvSpPr>
          <p:cNvPr id="6414" name="Google Shape;6414;p64"/>
          <p:cNvSpPr txBox="1"/>
          <p:nvPr/>
        </p:nvSpPr>
        <p:spPr>
          <a:xfrm rot="1478449">
            <a:off x="8741738" y="3994324"/>
            <a:ext cx="905671" cy="357793"/>
          </a:xfrm>
          <a:prstGeom prst="rect">
            <a:avLst/>
          </a:prstGeom>
          <a:noFill/>
          <a:ln>
            <a:noFill/>
          </a:ln>
        </p:spPr>
        <p:txBody>
          <a:bodyPr spcFirstLastPara="1" wrap="square" lIns="121900" tIns="121900" rIns="121900" bIns="121900" anchor="ctr" anchorCtr="0">
            <a:noAutofit/>
          </a:bodyPr>
          <a:lstStyle/>
          <a:p>
            <a:pPr algn="r"/>
            <a:r>
              <a:rPr lang="en" sz="1333"/>
              <a:t>Layer4</a:t>
            </a:r>
            <a:endParaRPr sz="1333"/>
          </a:p>
        </p:txBody>
      </p:sp>
      <p:sp>
        <p:nvSpPr>
          <p:cNvPr id="6415" name="Google Shape;6415;p64"/>
          <p:cNvSpPr/>
          <p:nvPr/>
        </p:nvSpPr>
        <p:spPr>
          <a:xfrm rot="5400000">
            <a:off x="4876933" y="1672965"/>
            <a:ext cx="1238000" cy="36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Input</a:t>
            </a:r>
            <a:endParaRPr sz="1600"/>
          </a:p>
        </p:txBody>
      </p:sp>
      <p:sp>
        <p:nvSpPr>
          <p:cNvPr id="6416" name="Google Shape;6416;p64"/>
          <p:cNvSpPr/>
          <p:nvPr/>
        </p:nvSpPr>
        <p:spPr>
          <a:xfrm rot="5400000">
            <a:off x="5343033" y="1672967"/>
            <a:ext cx="12380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Conv3-32</a:t>
            </a:r>
            <a:endParaRPr sz="1600"/>
          </a:p>
        </p:txBody>
      </p:sp>
      <p:sp>
        <p:nvSpPr>
          <p:cNvPr id="6417" name="Google Shape;6417;p64"/>
          <p:cNvSpPr/>
          <p:nvPr/>
        </p:nvSpPr>
        <p:spPr>
          <a:xfrm rot="5400000">
            <a:off x="6271000" y="1677165"/>
            <a:ext cx="1246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Conv3-32</a:t>
            </a:r>
            <a:endParaRPr sz="1600"/>
          </a:p>
        </p:txBody>
      </p:sp>
      <p:sp>
        <p:nvSpPr>
          <p:cNvPr id="6418" name="Google Shape;6418;p64"/>
          <p:cNvSpPr/>
          <p:nvPr/>
        </p:nvSpPr>
        <p:spPr>
          <a:xfrm rot="5400000">
            <a:off x="5804933" y="1677165"/>
            <a:ext cx="1246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solidFill>
                  <a:schemeClr val="dk1"/>
                </a:solidFill>
              </a:rPr>
              <a:t>Conv3-32</a:t>
            </a:r>
            <a:endParaRPr sz="1600"/>
          </a:p>
        </p:txBody>
      </p:sp>
      <p:sp>
        <p:nvSpPr>
          <p:cNvPr id="6419" name="Google Shape;6419;p64"/>
          <p:cNvSpPr/>
          <p:nvPr/>
        </p:nvSpPr>
        <p:spPr>
          <a:xfrm rot="5400000">
            <a:off x="7199233" y="1681165"/>
            <a:ext cx="1254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solidFill>
                  <a:schemeClr val="dk1"/>
                </a:solidFill>
              </a:rPr>
              <a:t>Max-Pool</a:t>
            </a:r>
            <a:endParaRPr sz="1600"/>
          </a:p>
        </p:txBody>
      </p:sp>
      <p:sp>
        <p:nvSpPr>
          <p:cNvPr id="6420" name="Google Shape;6420;p64"/>
          <p:cNvSpPr/>
          <p:nvPr/>
        </p:nvSpPr>
        <p:spPr>
          <a:xfrm rot="5400000">
            <a:off x="6733133" y="1681165"/>
            <a:ext cx="1254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solidFill>
                  <a:schemeClr val="dk1"/>
                </a:solidFill>
              </a:rPr>
              <a:t>Conv3-32</a:t>
            </a:r>
            <a:endParaRPr sz="1600"/>
          </a:p>
        </p:txBody>
      </p:sp>
      <p:sp>
        <p:nvSpPr>
          <p:cNvPr id="6421" name="Google Shape;6421;p64"/>
          <p:cNvSpPr/>
          <p:nvPr/>
        </p:nvSpPr>
        <p:spPr>
          <a:xfrm rot="5400000">
            <a:off x="9063633" y="1681165"/>
            <a:ext cx="1254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solidFill>
                  <a:schemeClr val="dk1"/>
                </a:solidFill>
              </a:rPr>
              <a:t>Conv3-128</a:t>
            </a:r>
            <a:endParaRPr sz="1600"/>
          </a:p>
        </p:txBody>
      </p:sp>
      <p:sp>
        <p:nvSpPr>
          <p:cNvPr id="6422" name="Google Shape;6422;p64"/>
          <p:cNvSpPr/>
          <p:nvPr/>
        </p:nvSpPr>
        <p:spPr>
          <a:xfrm rot="5400000">
            <a:off x="7665333" y="1681165"/>
            <a:ext cx="1254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Conv3-64</a:t>
            </a:r>
            <a:endParaRPr sz="1600"/>
          </a:p>
        </p:txBody>
      </p:sp>
      <p:sp>
        <p:nvSpPr>
          <p:cNvPr id="6423" name="Google Shape;6423;p64"/>
          <p:cNvSpPr/>
          <p:nvPr/>
        </p:nvSpPr>
        <p:spPr>
          <a:xfrm rot="5400000">
            <a:off x="8131433" y="1681167"/>
            <a:ext cx="1254400" cy="366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Conv3-64</a:t>
            </a:r>
            <a:endParaRPr sz="1600"/>
          </a:p>
        </p:txBody>
      </p:sp>
      <p:sp>
        <p:nvSpPr>
          <p:cNvPr id="6424" name="Google Shape;6424;p64"/>
          <p:cNvSpPr/>
          <p:nvPr/>
        </p:nvSpPr>
        <p:spPr>
          <a:xfrm rot="5400000">
            <a:off x="8597533" y="1681165"/>
            <a:ext cx="1254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Max-Pool</a:t>
            </a:r>
            <a:endParaRPr sz="1600"/>
          </a:p>
        </p:txBody>
      </p:sp>
      <p:cxnSp>
        <p:nvCxnSpPr>
          <p:cNvPr id="6425" name="Google Shape;6425;p64"/>
          <p:cNvCxnSpPr>
            <a:stCxn id="6415" idx="0"/>
            <a:endCxn id="6416" idx="2"/>
          </p:cNvCxnSpPr>
          <p:nvPr/>
        </p:nvCxnSpPr>
        <p:spPr>
          <a:xfrm>
            <a:off x="5679333" y="1856365"/>
            <a:ext cx="99200" cy="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6" idx="0"/>
            <a:endCxn id="6418" idx="2"/>
          </p:cNvCxnSpPr>
          <p:nvPr/>
        </p:nvCxnSpPr>
        <p:spPr>
          <a:xfrm>
            <a:off x="6145433" y="1856367"/>
            <a:ext cx="99200" cy="400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8" idx="0"/>
            <a:endCxn id="6418" idx="0"/>
          </p:cNvCxnSpPr>
          <p:nvPr/>
        </p:nvCxnSpPr>
        <p:spPr>
          <a:xfrm>
            <a:off x="6611533" y="1860565"/>
            <a:ext cx="0" cy="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20" idx="2"/>
          </p:cNvCxnSpPr>
          <p:nvPr/>
        </p:nvCxnSpPr>
        <p:spPr>
          <a:xfrm>
            <a:off x="7077600" y="1860565"/>
            <a:ext cx="99200" cy="400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8" idx="0"/>
            <a:endCxn id="6418" idx="0"/>
          </p:cNvCxnSpPr>
          <p:nvPr/>
        </p:nvCxnSpPr>
        <p:spPr>
          <a:xfrm>
            <a:off x="6611533" y="1860565"/>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8" idx="0"/>
            <a:endCxn id="6418" idx="0"/>
          </p:cNvCxnSpPr>
          <p:nvPr/>
        </p:nvCxnSpPr>
        <p:spPr>
          <a:xfrm>
            <a:off x="6611533" y="1860565"/>
            <a:ext cx="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7" idx="2"/>
            <a:endCxn id="6418" idx="0"/>
          </p:cNvCxnSpPr>
          <p:nvPr/>
        </p:nvCxnSpPr>
        <p:spPr>
          <a:xfrm rot="10800000">
            <a:off x="6611600" y="1860565"/>
            <a:ext cx="992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20" idx="0"/>
            <a:endCxn id="6419" idx="2"/>
          </p:cNvCxnSpPr>
          <p:nvPr/>
        </p:nvCxnSpPr>
        <p:spPr>
          <a:xfrm>
            <a:off x="7543733" y="1864565"/>
            <a:ext cx="992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19" idx="0"/>
            <a:endCxn id="6422" idx="2"/>
          </p:cNvCxnSpPr>
          <p:nvPr/>
        </p:nvCxnSpPr>
        <p:spPr>
          <a:xfrm>
            <a:off x="8009833" y="1864565"/>
            <a:ext cx="992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8475933" y="1864565"/>
            <a:ext cx="992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4" idx="2"/>
          </p:cNvCxnSpPr>
          <p:nvPr/>
        </p:nvCxnSpPr>
        <p:spPr>
          <a:xfrm>
            <a:off x="8942033" y="1864567"/>
            <a:ext cx="992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4" idx="0"/>
            <a:endCxn id="6421" idx="2"/>
          </p:cNvCxnSpPr>
          <p:nvPr/>
        </p:nvCxnSpPr>
        <p:spPr>
          <a:xfrm>
            <a:off x="9408133" y="1864565"/>
            <a:ext cx="99200" cy="0"/>
          </a:xfrm>
          <a:prstGeom prst="straightConnector1">
            <a:avLst/>
          </a:prstGeom>
          <a:noFill/>
          <a:ln w="9525" cap="flat" cmpd="sng">
            <a:solidFill>
              <a:schemeClr val="dk2"/>
            </a:solidFill>
            <a:prstDash val="solid"/>
            <a:round/>
            <a:headEnd type="none" w="med" len="med"/>
            <a:tailEnd type="none" w="med" len="med"/>
          </a:ln>
        </p:spPr>
      </p:cxnSp>
      <p:cxnSp>
        <p:nvCxnSpPr>
          <p:cNvPr id="6437" name="Google Shape;6437;p64"/>
          <p:cNvCxnSpPr>
            <a:stCxn id="6421" idx="0"/>
            <a:endCxn id="6438" idx="2"/>
          </p:cNvCxnSpPr>
          <p:nvPr/>
        </p:nvCxnSpPr>
        <p:spPr>
          <a:xfrm>
            <a:off x="9874233" y="1864565"/>
            <a:ext cx="99200" cy="0"/>
          </a:xfrm>
          <a:prstGeom prst="straightConnector1">
            <a:avLst/>
          </a:prstGeom>
          <a:noFill/>
          <a:ln w="9525" cap="flat" cmpd="sng">
            <a:solidFill>
              <a:schemeClr val="dk2"/>
            </a:solidFill>
            <a:prstDash val="solid"/>
            <a:round/>
            <a:headEnd type="none" w="med" len="med"/>
            <a:tailEnd type="none" w="med" len="med"/>
          </a:ln>
        </p:spPr>
      </p:cxnSp>
      <p:sp>
        <p:nvSpPr>
          <p:cNvPr id="6439" name="Google Shape;6439;p64"/>
          <p:cNvSpPr txBox="1"/>
          <p:nvPr/>
        </p:nvSpPr>
        <p:spPr>
          <a:xfrm rot="1478449">
            <a:off x="5259434" y="805230"/>
            <a:ext cx="905671" cy="357793"/>
          </a:xfrm>
          <a:prstGeom prst="rect">
            <a:avLst/>
          </a:prstGeom>
          <a:noFill/>
          <a:ln>
            <a:noFill/>
          </a:ln>
        </p:spPr>
        <p:txBody>
          <a:bodyPr spcFirstLastPara="1" wrap="square" lIns="121900" tIns="121900" rIns="121900" bIns="121900" anchor="ctr" anchorCtr="0">
            <a:noAutofit/>
          </a:bodyPr>
          <a:lstStyle/>
          <a:p>
            <a:pPr algn="r"/>
            <a:r>
              <a:rPr lang="en" sz="1333"/>
              <a:t>Layer1</a:t>
            </a:r>
            <a:endParaRPr sz="1333"/>
          </a:p>
        </p:txBody>
      </p:sp>
      <p:sp>
        <p:nvSpPr>
          <p:cNvPr id="6440" name="Google Shape;6440;p64"/>
          <p:cNvSpPr txBox="1"/>
          <p:nvPr/>
        </p:nvSpPr>
        <p:spPr>
          <a:xfrm rot="1478449">
            <a:off x="7596234" y="841905"/>
            <a:ext cx="905671" cy="357793"/>
          </a:xfrm>
          <a:prstGeom prst="rect">
            <a:avLst/>
          </a:prstGeom>
          <a:noFill/>
          <a:ln>
            <a:noFill/>
          </a:ln>
        </p:spPr>
        <p:txBody>
          <a:bodyPr spcFirstLastPara="1" wrap="square" lIns="121900" tIns="121900" rIns="121900" bIns="121900" anchor="ctr" anchorCtr="0">
            <a:noAutofit/>
          </a:bodyPr>
          <a:lstStyle/>
          <a:p>
            <a:pPr algn="r"/>
            <a:r>
              <a:rPr lang="en" sz="1333"/>
              <a:t>Layer2</a:t>
            </a:r>
            <a:endParaRPr sz="1333"/>
          </a:p>
        </p:txBody>
      </p:sp>
      <p:sp>
        <p:nvSpPr>
          <p:cNvPr id="6441" name="Google Shape;6441;p64"/>
          <p:cNvSpPr txBox="1"/>
          <p:nvPr/>
        </p:nvSpPr>
        <p:spPr>
          <a:xfrm rot="1478449">
            <a:off x="8981959" y="841157"/>
            <a:ext cx="905671" cy="357793"/>
          </a:xfrm>
          <a:prstGeom prst="rect">
            <a:avLst/>
          </a:prstGeom>
          <a:noFill/>
          <a:ln>
            <a:noFill/>
          </a:ln>
        </p:spPr>
        <p:txBody>
          <a:bodyPr spcFirstLastPara="1" wrap="square" lIns="121900" tIns="121900" rIns="121900" bIns="121900" anchor="ctr" anchorCtr="0">
            <a:noAutofit/>
          </a:bodyPr>
          <a:lstStyle/>
          <a:p>
            <a:pPr algn="r"/>
            <a:r>
              <a:rPr lang="en" sz="1333"/>
              <a:t>Layer3</a:t>
            </a:r>
            <a:endParaRPr sz="1333"/>
          </a:p>
        </p:txBody>
      </p:sp>
      <p:sp>
        <p:nvSpPr>
          <p:cNvPr id="6442" name="Google Shape;6442;p64"/>
          <p:cNvSpPr/>
          <p:nvPr/>
        </p:nvSpPr>
        <p:spPr>
          <a:xfrm rot="5400000">
            <a:off x="8776633" y="4870265"/>
            <a:ext cx="1254400" cy="366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FC-512</a:t>
            </a:r>
            <a:endParaRPr sz="1600"/>
          </a:p>
        </p:txBody>
      </p:sp>
      <p:cxnSp>
        <p:nvCxnSpPr>
          <p:cNvPr id="6443" name="Google Shape;6443;p64"/>
          <p:cNvCxnSpPr/>
          <p:nvPr/>
        </p:nvCxnSpPr>
        <p:spPr>
          <a:xfrm>
            <a:off x="9121184" y="5045465"/>
            <a:ext cx="99200" cy="0"/>
          </a:xfrm>
          <a:prstGeom prst="straightConnector1">
            <a:avLst/>
          </a:prstGeom>
          <a:noFill/>
          <a:ln w="9525" cap="flat" cmpd="sng">
            <a:solidFill>
              <a:schemeClr val="dk2"/>
            </a:solidFill>
            <a:prstDash val="solid"/>
            <a:round/>
            <a:headEnd type="none" w="med" len="med"/>
            <a:tailEnd type="none" w="med" len="med"/>
          </a:ln>
        </p:spPr>
      </p:cxnSp>
      <p:sp>
        <p:nvSpPr>
          <p:cNvPr id="6444" name="Google Shape;6444;p64"/>
          <p:cNvSpPr/>
          <p:nvPr/>
        </p:nvSpPr>
        <p:spPr>
          <a:xfrm rot="5400000">
            <a:off x="9242733" y="4862065"/>
            <a:ext cx="1254400" cy="366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solidFill>
                  <a:schemeClr val="dk1"/>
                </a:solidFill>
              </a:rPr>
              <a:t>Output</a:t>
            </a:r>
            <a:endParaRPr sz="1600"/>
          </a:p>
        </p:txBody>
      </p:sp>
      <p:cxnSp>
        <p:nvCxnSpPr>
          <p:cNvPr id="6445" name="Google Shape;6445;p64"/>
          <p:cNvCxnSpPr/>
          <p:nvPr/>
        </p:nvCxnSpPr>
        <p:spPr>
          <a:xfrm>
            <a:off x="9587217" y="5045465"/>
            <a:ext cx="99200" cy="0"/>
          </a:xfrm>
          <a:prstGeom prst="straightConnector1">
            <a:avLst/>
          </a:prstGeom>
          <a:noFill/>
          <a:ln w="9525" cap="flat" cmpd="sng">
            <a:solidFill>
              <a:schemeClr val="dk2"/>
            </a:solidFill>
            <a:prstDash val="solid"/>
            <a:round/>
            <a:headEnd type="none" w="med" len="med"/>
            <a:tailEnd type="none" w="med" len="med"/>
          </a:ln>
        </p:spPr>
      </p:cxnSp>
      <p:sp>
        <p:nvSpPr>
          <p:cNvPr id="6446" name="Google Shape;6446;p64"/>
          <p:cNvSpPr/>
          <p:nvPr/>
        </p:nvSpPr>
        <p:spPr>
          <a:xfrm rot="5400000">
            <a:off x="9529733" y="1681165"/>
            <a:ext cx="1254400" cy="36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solidFill>
                  <a:schemeClr val="dk1"/>
                </a:solidFill>
              </a:rPr>
              <a:t>Max-Pool</a:t>
            </a:r>
            <a:endParaRPr sz="1600"/>
          </a:p>
        </p:txBody>
      </p:sp>
      <p:sp>
        <p:nvSpPr>
          <p:cNvPr id="6447" name="Google Shape;6447;p64"/>
          <p:cNvSpPr/>
          <p:nvPr/>
        </p:nvSpPr>
        <p:spPr>
          <a:xfrm rot="5400000">
            <a:off x="9995833" y="1681165"/>
            <a:ext cx="1254400" cy="3668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FC-512</a:t>
            </a:r>
            <a:endParaRPr sz="1600"/>
          </a:p>
        </p:txBody>
      </p:sp>
      <p:cxnSp>
        <p:nvCxnSpPr>
          <p:cNvPr id="6448" name="Google Shape;6448;p64"/>
          <p:cNvCxnSpPr/>
          <p:nvPr/>
        </p:nvCxnSpPr>
        <p:spPr>
          <a:xfrm>
            <a:off x="10340384" y="1856365"/>
            <a:ext cx="99200" cy="0"/>
          </a:xfrm>
          <a:prstGeom prst="straightConnector1">
            <a:avLst/>
          </a:prstGeom>
          <a:noFill/>
          <a:ln w="9525" cap="flat" cmpd="sng">
            <a:solidFill>
              <a:schemeClr val="dk2"/>
            </a:solidFill>
            <a:prstDash val="solid"/>
            <a:round/>
            <a:headEnd type="none" w="med" len="med"/>
            <a:tailEnd type="none" w="med" len="med"/>
          </a:ln>
        </p:spPr>
      </p:cxnSp>
      <p:sp>
        <p:nvSpPr>
          <p:cNvPr id="6449" name="Google Shape;6449;p64"/>
          <p:cNvSpPr/>
          <p:nvPr/>
        </p:nvSpPr>
        <p:spPr>
          <a:xfrm rot="5400000">
            <a:off x="10461933" y="1672965"/>
            <a:ext cx="1254400" cy="3668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solidFill>
                  <a:schemeClr val="dk1"/>
                </a:solidFill>
              </a:rPr>
              <a:t>Output</a:t>
            </a:r>
            <a:endParaRPr sz="1600"/>
          </a:p>
        </p:txBody>
      </p:sp>
      <p:cxnSp>
        <p:nvCxnSpPr>
          <p:cNvPr id="6450" name="Google Shape;6450;p64"/>
          <p:cNvCxnSpPr/>
          <p:nvPr/>
        </p:nvCxnSpPr>
        <p:spPr>
          <a:xfrm>
            <a:off x="10806417" y="1856365"/>
            <a:ext cx="99200" cy="0"/>
          </a:xfrm>
          <a:prstGeom prst="straightConnector1">
            <a:avLst/>
          </a:prstGeom>
          <a:noFill/>
          <a:ln w="9525" cap="flat" cmpd="sng">
            <a:solidFill>
              <a:schemeClr val="dk2"/>
            </a:solidFill>
            <a:prstDash val="solid"/>
            <a:round/>
            <a:headEnd type="none" w="med" len="med"/>
            <a:tailEnd type="none" w="med" len="med"/>
          </a:ln>
        </p:spPr>
      </p:cxnSp>
      <p:sp>
        <p:nvSpPr>
          <p:cNvPr id="6451" name="Google Shape;6451;p64"/>
          <p:cNvSpPr txBox="1"/>
          <p:nvPr/>
        </p:nvSpPr>
        <p:spPr>
          <a:xfrm rot="1478449">
            <a:off x="9933026" y="841157"/>
            <a:ext cx="905671" cy="357793"/>
          </a:xfrm>
          <a:prstGeom prst="rect">
            <a:avLst/>
          </a:prstGeom>
          <a:noFill/>
          <a:ln>
            <a:noFill/>
          </a:ln>
        </p:spPr>
        <p:txBody>
          <a:bodyPr spcFirstLastPara="1" wrap="square" lIns="121900" tIns="121900" rIns="121900" bIns="121900" anchor="ctr" anchorCtr="0">
            <a:noAutofit/>
          </a:bodyPr>
          <a:lstStyle/>
          <a:p>
            <a:pPr algn="r"/>
            <a:endParaRPr sz="1333"/>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12187</TotalTime>
  <Words>15024</Words>
  <Application>Microsoft Office PowerPoint</Application>
  <PresentationFormat>Widescreen</PresentationFormat>
  <Paragraphs>3369</Paragraphs>
  <Slides>109</Slides>
  <Notes>98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 Unicode MS</vt:lpstr>
      <vt:lpstr>Nanum Gothic</vt:lpstr>
      <vt:lpstr>Aptos</vt:lpstr>
      <vt:lpstr>Aptos Display</vt:lpstr>
      <vt:lpstr>Arial</vt:lpstr>
      <vt:lpstr>Consolas</vt:lpstr>
      <vt:lpstr>Roboto</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Slash warp</vt:lpstr>
      <vt:lpstr>cache</vt:lpstr>
      <vt:lpstr>Cuda cc 9.0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ML Visuals By dair.ai  https://github.com/dair-ai/ml-visuals</vt:lpstr>
      <vt:lpstr>Basic ML Visuals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backgrounds</vt:lpstr>
      <vt:lpstr>PowerPoint Presentation</vt:lpstr>
      <vt:lpstr>PowerPoint Presentation</vt:lpstr>
      <vt:lpstr>PowerPoint Presentation</vt:lpstr>
      <vt:lpstr>PowerPoint Presentation</vt:lpstr>
      <vt:lpstr>Gradient Backgrounds</vt:lpstr>
      <vt:lpstr>PowerPoint Presentation</vt:lpstr>
      <vt:lpstr>PowerPoint Presentation</vt:lpstr>
      <vt:lpstr>PowerPoint Presentation</vt:lpstr>
      <vt:lpstr>Community 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Miscellaneous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THEOPHILUS LEE KHONG YOON</dc:creator>
  <cp:lastModifiedBy>THEOPHILUS LEE KHONG YOON</cp:lastModifiedBy>
  <cp:revision>443</cp:revision>
  <dcterms:created xsi:type="dcterms:W3CDTF">2024-07-20T08:42:00Z</dcterms:created>
  <dcterms:modified xsi:type="dcterms:W3CDTF">2024-08-06T12:11:24Z</dcterms:modified>
</cp:coreProperties>
</file>